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8" r:id="rId2"/>
    <p:sldId id="515" r:id="rId3"/>
    <p:sldId id="386" r:id="rId4"/>
    <p:sldId id="625" r:id="rId5"/>
    <p:sldId id="626" r:id="rId6"/>
    <p:sldId id="629" r:id="rId7"/>
    <p:sldId id="697" r:id="rId8"/>
    <p:sldId id="687" r:id="rId9"/>
    <p:sldId id="630" r:id="rId10"/>
    <p:sldId id="698" r:id="rId11"/>
    <p:sldId id="631" r:id="rId12"/>
    <p:sldId id="643" r:id="rId13"/>
    <p:sldId id="641" r:id="rId14"/>
    <p:sldId id="642" r:id="rId15"/>
    <p:sldId id="634" r:id="rId16"/>
    <p:sldId id="636" r:id="rId17"/>
    <p:sldId id="637" r:id="rId18"/>
    <p:sldId id="638" r:id="rId19"/>
    <p:sldId id="639" r:id="rId20"/>
    <p:sldId id="649" r:id="rId21"/>
    <p:sldId id="650" r:id="rId22"/>
    <p:sldId id="640" r:id="rId23"/>
    <p:sldId id="645" r:id="rId24"/>
    <p:sldId id="401" r:id="rId25"/>
    <p:sldId id="646" r:id="rId26"/>
    <p:sldId id="647" r:id="rId27"/>
    <p:sldId id="648" r:id="rId28"/>
    <p:sldId id="651" r:id="rId29"/>
    <p:sldId id="652" r:id="rId30"/>
    <p:sldId id="653" r:id="rId31"/>
    <p:sldId id="654" r:id="rId32"/>
    <p:sldId id="745" r:id="rId33"/>
    <p:sldId id="658" r:id="rId34"/>
    <p:sldId id="659" r:id="rId35"/>
    <p:sldId id="660" r:id="rId36"/>
    <p:sldId id="644" r:id="rId37"/>
    <p:sldId id="661" r:id="rId38"/>
    <p:sldId id="663" r:id="rId39"/>
    <p:sldId id="664" r:id="rId40"/>
    <p:sldId id="665" r:id="rId41"/>
    <p:sldId id="741" r:id="rId42"/>
    <p:sldId id="666" r:id="rId43"/>
    <p:sldId id="743" r:id="rId44"/>
    <p:sldId id="667" r:id="rId45"/>
    <p:sldId id="706" r:id="rId46"/>
    <p:sldId id="708" r:id="rId47"/>
    <p:sldId id="709" r:id="rId48"/>
    <p:sldId id="707" r:id="rId49"/>
    <p:sldId id="734" r:id="rId50"/>
    <p:sldId id="674" r:id="rId51"/>
    <p:sldId id="675" r:id="rId52"/>
    <p:sldId id="676" r:id="rId53"/>
    <p:sldId id="680" r:id="rId54"/>
    <p:sldId id="681" r:id="rId55"/>
    <p:sldId id="700" r:id="rId56"/>
    <p:sldId id="677" r:id="rId57"/>
    <p:sldId id="618" r:id="rId58"/>
    <p:sldId id="684" r:id="rId59"/>
    <p:sldId id="685" r:id="rId60"/>
    <p:sldId id="742" r:id="rId61"/>
    <p:sldId id="691" r:id="rId62"/>
    <p:sldId id="683" r:id="rId63"/>
    <p:sldId id="559" r:id="rId64"/>
    <p:sldId id="715" r:id="rId65"/>
    <p:sldId id="591" r:id="rId66"/>
    <p:sldId id="621" r:id="rId67"/>
    <p:sldId id="592" r:id="rId68"/>
    <p:sldId id="589" r:id="rId69"/>
    <p:sldId id="689" r:id="rId70"/>
    <p:sldId id="574" r:id="rId71"/>
    <p:sldId id="692" r:id="rId72"/>
    <p:sldId id="693" r:id="rId73"/>
    <p:sldId id="694" r:id="rId74"/>
    <p:sldId id="747" r:id="rId75"/>
    <p:sldId id="526" r:id="rId76"/>
    <p:sldId id="572" r:id="rId77"/>
    <p:sldId id="712" r:id="rId78"/>
    <p:sldId id="750" r:id="rId79"/>
    <p:sldId id="751" r:id="rId80"/>
    <p:sldId id="711" r:id="rId81"/>
    <p:sldId id="710" r:id="rId82"/>
    <p:sldId id="713" r:id="rId83"/>
    <p:sldId id="714" r:id="rId84"/>
    <p:sldId id="717" r:id="rId85"/>
    <p:sldId id="748" r:id="rId86"/>
    <p:sldId id="749" r:id="rId87"/>
    <p:sldId id="600" r:id="rId88"/>
    <p:sldId id="622" r:id="rId89"/>
    <p:sldId id="723" r:id="rId90"/>
    <p:sldId id="724" r:id="rId91"/>
    <p:sldId id="686" r:id="rId92"/>
    <p:sldId id="725" r:id="rId93"/>
    <p:sldId id="726" r:id="rId94"/>
    <p:sldId id="727" r:id="rId95"/>
    <p:sldId id="728" r:id="rId96"/>
    <p:sldId id="729" r:id="rId97"/>
    <p:sldId id="730" r:id="rId98"/>
    <p:sldId id="731" r:id="rId99"/>
    <p:sldId id="732" r:id="rId100"/>
    <p:sldId id="737" r:id="rId101"/>
    <p:sldId id="744" r:id="rId102"/>
    <p:sldId id="735" r:id="rId103"/>
    <p:sldId id="736" r:id="rId104"/>
    <p:sldId id="673" r:id="rId105"/>
    <p:sldId id="668" r:id="rId106"/>
    <p:sldId id="669" r:id="rId107"/>
    <p:sldId id="670" r:id="rId108"/>
    <p:sldId id="672" r:id="rId109"/>
    <p:sldId id="738" r:id="rId110"/>
    <p:sldId id="739" r:id="rId111"/>
  </p:sldIdLst>
  <p:sldSz cx="12192000" cy="6858000"/>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olo Merialdo" initials="p.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9E47D"/>
    <a:srgbClr val="DB902B"/>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46"/>
    <p:restoredTop sz="94981" autoAdjust="0"/>
  </p:normalViewPr>
  <p:slideViewPr>
    <p:cSldViewPr snapToGrid="0" snapToObjects="1">
      <p:cViewPr varScale="1">
        <p:scale>
          <a:sx n="130" d="100"/>
          <a:sy n="130" d="100"/>
        </p:scale>
        <p:origin x="1080" y="176"/>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318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Calibri Light" panose="020F0302020204030204" pitchFamily="34" charset="0"/>
              </a:defRPr>
            </a:lvl1pPr>
          </a:lstStyle>
          <a:p>
            <a:endParaRPr lang="en-US"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Calibri Light" panose="020F0302020204030204" pitchFamily="34" charset="0"/>
              </a:defRPr>
            </a:lvl1pPr>
          </a:lstStyle>
          <a:p>
            <a:fld id="{6AF75452-8E9B-2A4A-993A-81C6082A6AE5}" type="datetimeFigureOut">
              <a:rPr lang="it-IT" smtClean="0"/>
              <a:pPr/>
              <a:t>29/04/25</a:t>
            </a:fld>
            <a:endParaRPr lang="en-US" dirty="0"/>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Calibri Light" panose="020F0302020204030204" pitchFamily="34" charset="0"/>
              </a:defRPr>
            </a:lvl1pPr>
          </a:lstStyle>
          <a:p>
            <a:endParaRPr lang="en-US"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Calibri Light" panose="020F0302020204030204" pitchFamily="34" charset="0"/>
              </a:defRPr>
            </a:lvl1pPr>
          </a:lstStyle>
          <a:p>
            <a:fld id="{B48FDC54-0F6D-2A4D-9375-4DA1EF8B8D51}" type="slidenum">
              <a:rPr lang="en-US" smtClean="0"/>
              <a:pPr/>
              <a:t>‹N›</a:t>
            </a:fld>
            <a:endParaRPr lang="en-US" dirty="0"/>
          </a:p>
        </p:txBody>
      </p:sp>
    </p:spTree>
    <p:extLst>
      <p:ext uri="{BB962C8B-B14F-4D97-AF65-F5344CB8AC3E}">
        <p14:creationId xmlns:p14="http://schemas.microsoft.com/office/powerpoint/2010/main" val="2531917712"/>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Calibri Light" panose="020F0302020204030204" pitchFamily="34" charset="0"/>
        <a:ea typeface="+mn-ea"/>
        <a:cs typeface="+mn-cs"/>
      </a:defRPr>
    </a:lvl1pPr>
    <a:lvl2pPr marL="457200" algn="l" defTabSz="457200" rtl="0" eaLnBrk="1" latinLnBrk="0" hangingPunct="1">
      <a:defRPr sz="1200" b="0" i="0" kern="1200">
        <a:solidFill>
          <a:schemeClr val="tx1"/>
        </a:solidFill>
        <a:latin typeface="Calibri Light" panose="020F0302020204030204" pitchFamily="34" charset="0"/>
        <a:ea typeface="+mn-ea"/>
        <a:cs typeface="+mn-cs"/>
      </a:defRPr>
    </a:lvl2pPr>
    <a:lvl3pPr marL="914400" algn="l" defTabSz="457200" rtl="0" eaLnBrk="1" latinLnBrk="0" hangingPunct="1">
      <a:defRPr sz="1200" b="0" i="0" kern="1200">
        <a:solidFill>
          <a:schemeClr val="tx1"/>
        </a:solidFill>
        <a:latin typeface="Calibri Light" panose="020F0302020204030204" pitchFamily="34" charset="0"/>
        <a:ea typeface="+mn-ea"/>
        <a:cs typeface="+mn-cs"/>
      </a:defRPr>
    </a:lvl3pPr>
    <a:lvl4pPr marL="1371600" algn="l" defTabSz="457200" rtl="0" eaLnBrk="1" latinLnBrk="0" hangingPunct="1">
      <a:defRPr sz="1200" b="0" i="0" kern="1200">
        <a:solidFill>
          <a:schemeClr val="tx1"/>
        </a:solidFill>
        <a:latin typeface="Calibri Light" panose="020F0302020204030204" pitchFamily="34" charset="0"/>
        <a:ea typeface="+mn-ea"/>
        <a:cs typeface="+mn-cs"/>
      </a:defRPr>
    </a:lvl4pPr>
    <a:lvl5pPr marL="1828800" algn="l" defTabSz="457200" rtl="0" eaLnBrk="1" latinLnBrk="0" hangingPunct="1">
      <a:defRPr sz="1200" b="0" i="0" kern="1200">
        <a:solidFill>
          <a:schemeClr val="tx1"/>
        </a:solidFill>
        <a:latin typeface="Calibri Light" panose="020F030202020403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8EB111A-9E8D-AE42-AF40-7D7AD69A6457}" type="slidenum">
              <a:rPr lang="it-IT"/>
              <a:pPr eaLnBrk="1" hangingPunct="1"/>
              <a:t>1</a:t>
            </a:fld>
            <a:endParaRPr lang="it-IT"/>
          </a:p>
        </p:txBody>
      </p:sp>
      <p:sp>
        <p:nvSpPr>
          <p:cNvPr id="15363" name="Rectangle 2"/>
          <p:cNvSpPr>
            <a:spLocks noGrp="1" noRot="1" noChangeAspect="1" noChangeArrowheads="1" noTextEdit="1"/>
          </p:cNvSpPr>
          <p:nvPr>
            <p:ph type="sldImg"/>
          </p:nvPr>
        </p:nvSpPr>
        <p:spPr>
          <a:xfrm>
            <a:off x="381000" y="685800"/>
            <a:ext cx="6096000" cy="3429000"/>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8EB111A-9E8D-AE42-AF40-7D7AD69A6457}" type="slidenum">
              <a:rPr lang="it-IT"/>
              <a:pPr eaLnBrk="1" hangingPunct="1"/>
              <a:t>80</a:t>
            </a:fld>
            <a:endParaRPr lang="it-IT"/>
          </a:p>
        </p:txBody>
      </p:sp>
      <p:sp>
        <p:nvSpPr>
          <p:cNvPr id="15363" name="Rectangle 2"/>
          <p:cNvSpPr>
            <a:spLocks noGrp="1" noRot="1" noChangeAspect="1" noChangeArrowheads="1" noTextEdit="1"/>
          </p:cNvSpPr>
          <p:nvPr>
            <p:ph type="sldImg"/>
          </p:nvPr>
        </p:nvSpPr>
        <p:spPr>
          <a:xfrm>
            <a:off x="381000" y="685800"/>
            <a:ext cx="6096000" cy="3429000"/>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775099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8EB111A-9E8D-AE42-AF40-7D7AD69A6457}" type="slidenum">
              <a:rPr lang="it-IT"/>
              <a:pPr eaLnBrk="1" hangingPunct="1"/>
              <a:t>96</a:t>
            </a:fld>
            <a:endParaRPr lang="it-IT"/>
          </a:p>
        </p:txBody>
      </p:sp>
      <p:sp>
        <p:nvSpPr>
          <p:cNvPr id="15363" name="Rectangle 2"/>
          <p:cNvSpPr>
            <a:spLocks noGrp="1" noRot="1" noChangeAspect="1" noChangeArrowheads="1" noTextEdit="1"/>
          </p:cNvSpPr>
          <p:nvPr>
            <p:ph type="sldImg"/>
          </p:nvPr>
        </p:nvSpPr>
        <p:spPr>
          <a:xfrm>
            <a:off x="381000" y="685800"/>
            <a:ext cx="6096000" cy="3429000"/>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838671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stile</a:t>
            </a:r>
            <a:endParaRPr lang="en-US"/>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4" name="Segnaposto data 3"/>
          <p:cNvSpPr>
            <a:spLocks noGrp="1"/>
          </p:cNvSpPr>
          <p:nvPr>
            <p:ph type="dt" sz="half" idx="10"/>
          </p:nvPr>
        </p:nvSpPr>
        <p:spPr/>
        <p:txBody>
          <a:bodyPr/>
          <a:lstStyle/>
          <a:p>
            <a:fld id="{7A805A2E-4434-7E48-B506-6CB9726E48D0}" type="datetimeFigureOut">
              <a:rPr lang="it-IT" smtClean="0"/>
              <a:t>29/04/25</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FDAF911D-13AB-8148-AE42-EE897161D6F3}" type="slidenum">
              <a:rPr lang="en-US" smtClean="0"/>
              <a:t>‹N›</a:t>
            </a:fld>
            <a:endParaRPr lang="en-US"/>
          </a:p>
        </p:txBody>
      </p:sp>
    </p:spTree>
    <p:extLst>
      <p:ext uri="{BB962C8B-B14F-4D97-AF65-F5344CB8AC3E}">
        <p14:creationId xmlns:p14="http://schemas.microsoft.com/office/powerpoint/2010/main" val="10931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US"/>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p:cNvSpPr>
            <a:spLocks noGrp="1"/>
          </p:cNvSpPr>
          <p:nvPr>
            <p:ph type="dt" sz="half" idx="10"/>
          </p:nvPr>
        </p:nvSpPr>
        <p:spPr/>
        <p:txBody>
          <a:bodyPr/>
          <a:lstStyle/>
          <a:p>
            <a:fld id="{7A805A2E-4434-7E48-B506-6CB9726E48D0}" type="datetimeFigureOut">
              <a:rPr lang="it-IT" smtClean="0"/>
              <a:t>29/04/25</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FDAF911D-13AB-8148-AE42-EE897161D6F3}" type="slidenum">
              <a:rPr lang="en-US" smtClean="0"/>
              <a:t>‹N›</a:t>
            </a:fld>
            <a:endParaRPr lang="en-US"/>
          </a:p>
        </p:txBody>
      </p:sp>
    </p:spTree>
    <p:extLst>
      <p:ext uri="{BB962C8B-B14F-4D97-AF65-F5344CB8AC3E}">
        <p14:creationId xmlns:p14="http://schemas.microsoft.com/office/powerpoint/2010/main" val="274357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stile</a:t>
            </a:r>
            <a:endParaRPr lang="en-US"/>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p:cNvSpPr>
            <a:spLocks noGrp="1"/>
          </p:cNvSpPr>
          <p:nvPr>
            <p:ph type="dt" sz="half" idx="10"/>
          </p:nvPr>
        </p:nvSpPr>
        <p:spPr/>
        <p:txBody>
          <a:bodyPr/>
          <a:lstStyle/>
          <a:p>
            <a:fld id="{7A805A2E-4434-7E48-B506-6CB9726E48D0}" type="datetimeFigureOut">
              <a:rPr lang="it-IT" smtClean="0"/>
              <a:t>29/04/25</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FDAF911D-13AB-8148-AE42-EE897161D6F3}" type="slidenum">
              <a:rPr lang="en-US" smtClean="0"/>
              <a:t>‹N›</a:t>
            </a:fld>
            <a:endParaRPr lang="en-US"/>
          </a:p>
        </p:txBody>
      </p:sp>
    </p:spTree>
    <p:extLst>
      <p:ext uri="{BB962C8B-B14F-4D97-AF65-F5344CB8AC3E}">
        <p14:creationId xmlns:p14="http://schemas.microsoft.com/office/powerpoint/2010/main" val="161106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US"/>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p:cNvSpPr>
            <a:spLocks noGrp="1"/>
          </p:cNvSpPr>
          <p:nvPr>
            <p:ph type="dt" sz="half" idx="10"/>
          </p:nvPr>
        </p:nvSpPr>
        <p:spPr/>
        <p:txBody>
          <a:bodyPr/>
          <a:lstStyle/>
          <a:p>
            <a:fld id="{7A805A2E-4434-7E48-B506-6CB9726E48D0}" type="datetimeFigureOut">
              <a:rPr lang="it-IT" smtClean="0"/>
              <a:t>29/04/25</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FDAF911D-13AB-8148-AE42-EE897161D6F3}" type="slidenum">
              <a:rPr lang="en-US" smtClean="0"/>
              <a:t>‹N›</a:t>
            </a:fld>
            <a:endParaRPr lang="en-US"/>
          </a:p>
        </p:txBody>
      </p:sp>
    </p:spTree>
    <p:extLst>
      <p:ext uri="{BB962C8B-B14F-4D97-AF65-F5344CB8AC3E}">
        <p14:creationId xmlns:p14="http://schemas.microsoft.com/office/powerpoint/2010/main" val="287150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stile</a:t>
            </a:r>
            <a:endParaRPr lang="en-US"/>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7A805A2E-4434-7E48-B506-6CB9726E48D0}" type="datetimeFigureOut">
              <a:rPr lang="it-IT" smtClean="0"/>
              <a:t>29/04/25</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FDAF911D-13AB-8148-AE42-EE897161D6F3}" type="slidenum">
              <a:rPr lang="en-US" smtClean="0"/>
              <a:t>‹N›</a:t>
            </a:fld>
            <a:endParaRPr lang="en-US"/>
          </a:p>
        </p:txBody>
      </p:sp>
    </p:spTree>
    <p:extLst>
      <p:ext uri="{BB962C8B-B14F-4D97-AF65-F5344CB8AC3E}">
        <p14:creationId xmlns:p14="http://schemas.microsoft.com/office/powerpoint/2010/main" val="264691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US"/>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p:cNvSpPr>
            <a:spLocks noGrp="1"/>
          </p:cNvSpPr>
          <p:nvPr>
            <p:ph type="dt" sz="half" idx="10"/>
          </p:nvPr>
        </p:nvSpPr>
        <p:spPr/>
        <p:txBody>
          <a:bodyPr/>
          <a:lstStyle/>
          <a:p>
            <a:fld id="{7A805A2E-4434-7E48-B506-6CB9726E48D0}" type="datetimeFigureOut">
              <a:rPr lang="it-IT" smtClean="0"/>
              <a:t>29/04/25</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FDAF911D-13AB-8148-AE42-EE897161D6F3}" type="slidenum">
              <a:rPr lang="en-US" smtClean="0"/>
              <a:t>‹N›</a:t>
            </a:fld>
            <a:endParaRPr lang="en-US"/>
          </a:p>
        </p:txBody>
      </p:sp>
    </p:spTree>
    <p:extLst>
      <p:ext uri="{BB962C8B-B14F-4D97-AF65-F5344CB8AC3E}">
        <p14:creationId xmlns:p14="http://schemas.microsoft.com/office/powerpoint/2010/main" val="200530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endParaRPr lang="en-US"/>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p:cNvSpPr>
            <a:spLocks noGrp="1"/>
          </p:cNvSpPr>
          <p:nvPr>
            <p:ph type="dt" sz="half" idx="10"/>
          </p:nvPr>
        </p:nvSpPr>
        <p:spPr/>
        <p:txBody>
          <a:bodyPr/>
          <a:lstStyle/>
          <a:p>
            <a:fld id="{7A805A2E-4434-7E48-B506-6CB9726E48D0}" type="datetimeFigureOut">
              <a:rPr lang="it-IT" smtClean="0"/>
              <a:t>29/04/25</a:t>
            </a:fld>
            <a:endParaRPr lang="en-US"/>
          </a:p>
        </p:txBody>
      </p:sp>
      <p:sp>
        <p:nvSpPr>
          <p:cNvPr id="8" name="Segnaposto piè di pagina 7"/>
          <p:cNvSpPr>
            <a:spLocks noGrp="1"/>
          </p:cNvSpPr>
          <p:nvPr>
            <p:ph type="ftr" sz="quarter" idx="11"/>
          </p:nvPr>
        </p:nvSpPr>
        <p:spPr/>
        <p:txBody>
          <a:bodyPr/>
          <a:lstStyle/>
          <a:p>
            <a:endParaRPr lang="en-US"/>
          </a:p>
        </p:txBody>
      </p:sp>
      <p:sp>
        <p:nvSpPr>
          <p:cNvPr id="9" name="Segnaposto numero diapositiva 8"/>
          <p:cNvSpPr>
            <a:spLocks noGrp="1"/>
          </p:cNvSpPr>
          <p:nvPr>
            <p:ph type="sldNum" sz="quarter" idx="12"/>
          </p:nvPr>
        </p:nvSpPr>
        <p:spPr/>
        <p:txBody>
          <a:bodyPr/>
          <a:lstStyle/>
          <a:p>
            <a:fld id="{FDAF911D-13AB-8148-AE42-EE897161D6F3}" type="slidenum">
              <a:rPr lang="en-US" smtClean="0"/>
              <a:t>‹N›</a:t>
            </a:fld>
            <a:endParaRPr lang="en-US"/>
          </a:p>
        </p:txBody>
      </p:sp>
    </p:spTree>
    <p:extLst>
      <p:ext uri="{BB962C8B-B14F-4D97-AF65-F5344CB8AC3E}">
        <p14:creationId xmlns:p14="http://schemas.microsoft.com/office/powerpoint/2010/main" val="52317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US"/>
          </a:p>
        </p:txBody>
      </p:sp>
      <p:sp>
        <p:nvSpPr>
          <p:cNvPr id="3" name="Segnaposto data 2"/>
          <p:cNvSpPr>
            <a:spLocks noGrp="1"/>
          </p:cNvSpPr>
          <p:nvPr>
            <p:ph type="dt" sz="half" idx="10"/>
          </p:nvPr>
        </p:nvSpPr>
        <p:spPr/>
        <p:txBody>
          <a:bodyPr/>
          <a:lstStyle/>
          <a:p>
            <a:fld id="{7A805A2E-4434-7E48-B506-6CB9726E48D0}" type="datetimeFigureOut">
              <a:rPr lang="it-IT" smtClean="0"/>
              <a:t>29/04/25</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FDAF911D-13AB-8148-AE42-EE897161D6F3}" type="slidenum">
              <a:rPr lang="en-US" smtClean="0"/>
              <a:t>‹N›</a:t>
            </a:fld>
            <a:endParaRPr lang="en-US"/>
          </a:p>
        </p:txBody>
      </p:sp>
    </p:spTree>
    <p:extLst>
      <p:ext uri="{BB962C8B-B14F-4D97-AF65-F5344CB8AC3E}">
        <p14:creationId xmlns:p14="http://schemas.microsoft.com/office/powerpoint/2010/main" val="84262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7A805A2E-4434-7E48-B506-6CB9726E48D0}" type="datetimeFigureOut">
              <a:rPr lang="it-IT" smtClean="0"/>
              <a:t>29/04/25</a:t>
            </a:fld>
            <a:endParaRPr lang="en-US"/>
          </a:p>
        </p:txBody>
      </p:sp>
      <p:sp>
        <p:nvSpPr>
          <p:cNvPr id="3" name="Segnaposto piè di pagina 2"/>
          <p:cNvSpPr>
            <a:spLocks noGrp="1"/>
          </p:cNvSpPr>
          <p:nvPr>
            <p:ph type="ftr" sz="quarter" idx="11"/>
          </p:nvPr>
        </p:nvSpPr>
        <p:spPr/>
        <p:txBody>
          <a:bodyPr/>
          <a:lstStyle/>
          <a:p>
            <a:endParaRPr lang="en-US"/>
          </a:p>
        </p:txBody>
      </p:sp>
      <p:sp>
        <p:nvSpPr>
          <p:cNvPr id="4" name="Segnaposto numero diapositiva 3"/>
          <p:cNvSpPr>
            <a:spLocks noGrp="1"/>
          </p:cNvSpPr>
          <p:nvPr>
            <p:ph type="sldNum" sz="quarter" idx="12"/>
          </p:nvPr>
        </p:nvSpPr>
        <p:spPr/>
        <p:txBody>
          <a:bodyPr/>
          <a:lstStyle/>
          <a:p>
            <a:fld id="{FDAF911D-13AB-8148-AE42-EE897161D6F3}" type="slidenum">
              <a:rPr lang="en-US" smtClean="0"/>
              <a:t>‹N›</a:t>
            </a:fld>
            <a:endParaRPr lang="en-US"/>
          </a:p>
        </p:txBody>
      </p:sp>
    </p:spTree>
    <p:extLst>
      <p:ext uri="{BB962C8B-B14F-4D97-AF65-F5344CB8AC3E}">
        <p14:creationId xmlns:p14="http://schemas.microsoft.com/office/powerpoint/2010/main" val="178143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stile</a:t>
            </a:r>
            <a:endParaRPr lang="en-US"/>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7A805A2E-4434-7E48-B506-6CB9726E48D0}" type="datetimeFigureOut">
              <a:rPr lang="it-IT" smtClean="0"/>
              <a:t>29/04/25</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FDAF911D-13AB-8148-AE42-EE897161D6F3}" type="slidenum">
              <a:rPr lang="en-US" smtClean="0"/>
              <a:t>‹N›</a:t>
            </a:fld>
            <a:endParaRPr lang="en-US"/>
          </a:p>
        </p:txBody>
      </p:sp>
    </p:spTree>
    <p:extLst>
      <p:ext uri="{BB962C8B-B14F-4D97-AF65-F5344CB8AC3E}">
        <p14:creationId xmlns:p14="http://schemas.microsoft.com/office/powerpoint/2010/main" val="392915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stile</a:t>
            </a:r>
            <a:endParaRPr lang="en-US"/>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7A805A2E-4434-7E48-B506-6CB9726E48D0}" type="datetimeFigureOut">
              <a:rPr lang="it-IT" smtClean="0"/>
              <a:t>29/04/25</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FDAF911D-13AB-8148-AE42-EE897161D6F3}" type="slidenum">
              <a:rPr lang="en-US" smtClean="0"/>
              <a:t>‹N›</a:t>
            </a:fld>
            <a:endParaRPr lang="en-US"/>
          </a:p>
        </p:txBody>
      </p:sp>
    </p:spTree>
    <p:extLst>
      <p:ext uri="{BB962C8B-B14F-4D97-AF65-F5344CB8AC3E}">
        <p14:creationId xmlns:p14="http://schemas.microsoft.com/office/powerpoint/2010/main" val="51700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dirty="0"/>
              <a:t>Fare clic per modificare stile</a:t>
            </a:r>
            <a:endParaRPr lang="en-US" dirty="0"/>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Calibri Light" panose="020F0302020204030204" pitchFamily="34" charset="0"/>
              </a:defRPr>
            </a:lvl1pPr>
          </a:lstStyle>
          <a:p>
            <a:fld id="{7A805A2E-4434-7E48-B506-6CB9726E48D0}" type="datetimeFigureOut">
              <a:rPr lang="it-IT" smtClean="0"/>
              <a:pPr/>
              <a:t>29/04/25</a:t>
            </a:fld>
            <a:endParaRPr lang="en-US" dirty="0"/>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Light" panose="020F0302020204030204" pitchFamily="34" charset="0"/>
              </a:defRPr>
            </a:lvl1pPr>
          </a:lstStyle>
          <a:p>
            <a:endParaRPr lang="en-US" dirty="0"/>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Calibri Light" panose="020F0302020204030204" pitchFamily="34" charset="0"/>
              </a:defRPr>
            </a:lvl1pPr>
          </a:lstStyle>
          <a:p>
            <a:fld id="{FDAF911D-13AB-8148-AE42-EE897161D6F3}" type="slidenum">
              <a:rPr lang="en-US" smtClean="0"/>
              <a:pPr/>
              <a:t>‹N›</a:t>
            </a:fld>
            <a:endParaRPr lang="en-US" dirty="0"/>
          </a:p>
        </p:txBody>
      </p:sp>
    </p:spTree>
    <p:extLst>
      <p:ext uri="{BB962C8B-B14F-4D97-AF65-F5344CB8AC3E}">
        <p14:creationId xmlns:p14="http://schemas.microsoft.com/office/powerpoint/2010/main" val="2493315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ctr" defTabSz="457200" rtl="0" eaLnBrk="1" latinLnBrk="0" hangingPunct="1">
        <a:spcBef>
          <a:spcPct val="0"/>
        </a:spcBef>
        <a:buNone/>
        <a:defRPr sz="4400" b="0" i="0" kern="1200">
          <a:solidFill>
            <a:schemeClr val="tx1"/>
          </a:solidFill>
          <a:latin typeface="Calibri Light" panose="020F0302020204030204" pitchFamily="34" charset="0"/>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Calibri Light" panose="020F0302020204030204" pitchFamily="34"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Calibri Light" panose="020F0302020204030204" pitchFamily="34"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Calibri Light" panose="020F0302020204030204" pitchFamily="34"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Calibri Light" panose="020F030202020403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s://docs.spring.io/spring-data/jpa/docs/current/reference/html/#jpa.query-methods.query-creation"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martinfowler.com/eaaCatalog/repository.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inai.inf.uniroma3.it:808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docs.spring.io/spring-data/commons/docs/current/api/org/springframework/data/repository/CrudRepository.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docs.spring.io/spring-data/commons/docs/current/api/org/springframework/data/repository/CrudRepository.html#deleteAllById-java.lang.Iterable-" TargetMode="External"/><Relationship Id="rId13" Type="http://schemas.openxmlformats.org/officeDocument/2006/relationships/hyperlink" Target="https://docs.oracle.com/javase/8/docs/api/java/util/Optional.html?is-external=true" TargetMode="External"/><Relationship Id="rId3" Type="http://schemas.openxmlformats.org/officeDocument/2006/relationships/hyperlink" Target="https://docs.spring.io/spring-data/commons/docs/current/api/org/springframework/data/repository/CrudRepository.html#delete-T-" TargetMode="External"/><Relationship Id="rId7" Type="http://schemas.openxmlformats.org/officeDocument/2006/relationships/hyperlink" Target="https://docs.oracle.com/javase/8/docs/api/java/lang/Iterable.html?is-external=true" TargetMode="External"/><Relationship Id="rId12" Type="http://schemas.openxmlformats.org/officeDocument/2006/relationships/hyperlink" Target="https://docs.spring.io/spring-data/commons/docs/current/api/org/springframework/data/repository/CrudRepository.html#findAllById-java.lang.Iterable-" TargetMode="External"/><Relationship Id="rId2" Type="http://schemas.openxmlformats.org/officeDocument/2006/relationships/hyperlink" Target="https://docs.spring.io/spring-data/commons/docs/current/api/org/springframework/data/repository/CrudRepository.html#count--" TargetMode="External"/><Relationship Id="rId16" Type="http://schemas.openxmlformats.org/officeDocument/2006/relationships/hyperlink" Target="https://docs.spring.io/spring-data/commons/docs/current/api/org/springframework/data/repository/CrudRepository.html#saveAll-java.lang.Iterable-" TargetMode="External"/><Relationship Id="rId1" Type="http://schemas.openxmlformats.org/officeDocument/2006/relationships/slideLayout" Target="../slideLayouts/slideLayout2.xml"/><Relationship Id="rId6" Type="http://schemas.openxmlformats.org/officeDocument/2006/relationships/hyperlink" Target="https://docs.spring.io/spring-data/commons/docs/current/api/org/springframework/data/repository/CrudRepository.html#deleteAll-java.lang.Iterable-" TargetMode="External"/><Relationship Id="rId11" Type="http://schemas.openxmlformats.org/officeDocument/2006/relationships/hyperlink" Target="https://docs.spring.io/spring-data/commons/docs/current/api/org/springframework/data/repository/CrudRepository.html#findAll--" TargetMode="External"/><Relationship Id="rId5" Type="http://schemas.openxmlformats.org/officeDocument/2006/relationships/hyperlink" Target="https://docs.spring.io/spring-data/commons/docs/current/api/org/springframework/data/repository/CrudRepository.html#deleteAll--" TargetMode="External"/><Relationship Id="rId15" Type="http://schemas.openxmlformats.org/officeDocument/2006/relationships/hyperlink" Target="https://docs.spring.io/spring-data/commons/docs/current/api/org/springframework/data/repository/CrudRepository.html#save-S-" TargetMode="External"/><Relationship Id="rId10" Type="http://schemas.openxmlformats.org/officeDocument/2006/relationships/hyperlink" Target="https://docs.spring.io/spring-data/commons/docs/current/api/org/springframework/data/repository/CrudRepository.html#existsById-ID-" TargetMode="External"/><Relationship Id="rId4" Type="http://schemas.openxmlformats.org/officeDocument/2006/relationships/hyperlink" Target="https://docs.spring.io/spring-data/commons/docs/current/api/org/springframework/data/repository/CrudRepository.html" TargetMode="External"/><Relationship Id="rId9" Type="http://schemas.openxmlformats.org/officeDocument/2006/relationships/hyperlink" Target="https://docs.spring.io/spring-data/commons/docs/current/api/org/springframework/data/repository/CrudRepository.html#deleteById-ID-" TargetMode="External"/><Relationship Id="rId14" Type="http://schemas.openxmlformats.org/officeDocument/2006/relationships/hyperlink" Target="https://docs.spring.io/spring-data/commons/docs/current/api/org/springframework/data/repository/CrudRepository.html#findById-I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thymeleaf.org/doc/articles/standarddialect5minutes.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spring.io/guides/gs/spring-boot/" TargetMode="External"/><Relationship Id="rId2" Type="http://schemas.openxmlformats.org/officeDocument/2006/relationships/hyperlink" Target="https://docs.spring.io/spring-boot/docs/current/reference/html/" TargetMode="External"/><Relationship Id="rId1" Type="http://schemas.openxmlformats.org/officeDocument/2006/relationships/slideLayout" Target="../slideLayouts/slideLayout2.xml"/><Relationship Id="rId5" Type="http://schemas.openxmlformats.org/officeDocument/2006/relationships/hyperlink" Target="https://www.baeldung.com/spring-boot" TargetMode="External"/><Relationship Id="rId4" Type="http://schemas.openxmlformats.org/officeDocument/2006/relationships/hyperlink" Target="https://www.thymeleaf.org/"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184400" y="1362416"/>
            <a:ext cx="7772400" cy="1468967"/>
          </a:xfrm>
          <a:extLst>
            <a:ext uri="{91240B29-F687-4f45-9708-019B960494DF}">
              <a14:hiddenLine xmlns:a14="http://schemas.microsoft.com/office/drawing/2010/main" xmlns="" w="9525">
                <a:solidFill>
                  <a:schemeClr val="accent2"/>
                </a:solidFill>
                <a:miter lim="800000"/>
                <a:headEnd/>
                <a:tailEnd/>
              </a14:hiddenLine>
            </a:ext>
          </a:extLst>
        </p:spPr>
        <p:txBody>
          <a:bodyPr>
            <a:normAutofit fontScale="90000"/>
          </a:bodyPr>
          <a:lstStyle/>
          <a:p>
            <a:pPr algn="l"/>
            <a:r>
              <a:rPr lang="it-IT" sz="2000" dirty="0"/>
              <a:t>Sistemi informativi su Web</a:t>
            </a:r>
            <a:br>
              <a:rPr lang="it-IT" sz="2000" dirty="0"/>
            </a:br>
            <a:r>
              <a:rPr lang="it-IT" dirty="0">
                <a:solidFill>
                  <a:srgbClr val="008000"/>
                </a:solidFill>
              </a:rPr>
              <a:t>Introduzione a Spring Boot (parte 1)</a:t>
            </a:r>
            <a:br>
              <a:rPr lang="it-IT" dirty="0">
                <a:solidFill>
                  <a:srgbClr val="008000"/>
                </a:solidFill>
              </a:rPr>
            </a:br>
            <a:r>
              <a:rPr lang="it-IT" sz="3100" dirty="0">
                <a:solidFill>
                  <a:srgbClr val="008000"/>
                </a:solidFill>
              </a:rPr>
              <a:t>aa 2024-2025</a:t>
            </a:r>
            <a:br>
              <a:rPr lang="it-IT" dirty="0"/>
            </a:br>
            <a:endParaRPr lang="it-IT" dirty="0"/>
          </a:p>
        </p:txBody>
      </p:sp>
      <p:sp>
        <p:nvSpPr>
          <p:cNvPr id="4" name="Text Box 11"/>
          <p:cNvSpPr txBox="1">
            <a:spLocks noChangeArrowheads="1"/>
          </p:cNvSpPr>
          <p:nvPr/>
        </p:nvSpPr>
        <p:spPr bwMode="auto">
          <a:xfrm>
            <a:off x="2895600" y="6324601"/>
            <a:ext cx="6814686" cy="461665"/>
          </a:xfrm>
          <a:prstGeom prst="rect">
            <a:avLst/>
          </a:prstGeom>
          <a:noFill/>
          <a:ln w="9525">
            <a:noFill/>
            <a:miter lim="800000"/>
            <a:headEnd/>
            <a:tailEnd/>
          </a:ln>
        </p:spPr>
        <p:txBody>
          <a:bodyPr wrap="none">
            <a:spAutoFit/>
          </a:bodyPr>
          <a:lstStyle/>
          <a:p>
            <a:r>
              <a:rPr lang="en-US" sz="1200" dirty="0">
                <a:latin typeface="Calibri Light" panose="020F0302020204030204" pitchFamily="34" charset="0"/>
              </a:rPr>
              <a:t>This work is licensed under a Creative Commons Attribution-Noncommercial-Share Alike 3.0 United States</a:t>
            </a:r>
            <a:br>
              <a:rPr lang="en-US" sz="1200" dirty="0">
                <a:latin typeface="Calibri Light" panose="020F0302020204030204" pitchFamily="34" charset="0"/>
              </a:rPr>
            </a:br>
            <a:r>
              <a:rPr lang="en-US" sz="1200" dirty="0">
                <a:latin typeface="Calibri Light" panose="020F0302020204030204" pitchFamily="34" charset="0"/>
              </a:rPr>
              <a:t>See http://creativecommons.org/licenses/by-nc-sa/3.0/us/ for details</a:t>
            </a:r>
          </a:p>
        </p:txBody>
      </p:sp>
      <p:pic>
        <p:nvPicPr>
          <p:cNvPr id="5" name="Picture 13" descr="creative-commons"/>
          <p:cNvPicPr>
            <a:picLocks noChangeAspect="1" noChangeArrowheads="1"/>
          </p:cNvPicPr>
          <p:nvPr/>
        </p:nvPicPr>
        <p:blipFill>
          <a:blip r:embed="rId3" cstate="print"/>
          <a:srcRect/>
          <a:stretch>
            <a:fillRect/>
          </a:stretch>
        </p:blipFill>
        <p:spPr bwMode="auto">
          <a:xfrm>
            <a:off x="1625600" y="6324600"/>
            <a:ext cx="1117600" cy="393700"/>
          </a:xfrm>
          <a:prstGeom prst="rect">
            <a:avLst/>
          </a:prstGeom>
          <a:noFill/>
          <a:ln w="9525">
            <a:noFill/>
            <a:miter lim="800000"/>
            <a:headEnd/>
            <a:tailEnd/>
          </a:ln>
        </p:spPr>
      </p:pic>
      <p:pic>
        <p:nvPicPr>
          <p:cNvPr id="2" name="Immagine 1"/>
          <p:cNvPicPr>
            <a:picLocks noChangeAspect="1"/>
          </p:cNvPicPr>
          <p:nvPr/>
        </p:nvPicPr>
        <p:blipFill>
          <a:blip r:embed="rId4"/>
          <a:stretch>
            <a:fillRect/>
          </a:stretch>
        </p:blipFill>
        <p:spPr>
          <a:xfrm>
            <a:off x="4313085" y="4001343"/>
            <a:ext cx="941271" cy="511424"/>
          </a:xfrm>
          <a:prstGeom prst="rect">
            <a:avLst/>
          </a:prstGeom>
        </p:spPr>
      </p:pic>
      <p:sp>
        <p:nvSpPr>
          <p:cNvPr id="3" name="CasellaDiTesto 2"/>
          <p:cNvSpPr txBox="1"/>
          <p:nvPr/>
        </p:nvSpPr>
        <p:spPr>
          <a:xfrm>
            <a:off x="5399865" y="3908733"/>
            <a:ext cx="3098284" cy="646331"/>
          </a:xfrm>
          <a:prstGeom prst="rect">
            <a:avLst/>
          </a:prstGeom>
          <a:noFill/>
        </p:spPr>
        <p:txBody>
          <a:bodyPr wrap="none" rtlCol="0">
            <a:spAutoFit/>
          </a:bodyPr>
          <a:lstStyle/>
          <a:p>
            <a:r>
              <a:rPr lang="it-IT" dirty="0">
                <a:latin typeface="Calibri Light" panose="020F0302020204030204" pitchFamily="34" charset="0"/>
                <a:ea typeface="+mj-ea"/>
                <a:cs typeface="+mj-cs"/>
              </a:rPr>
              <a:t>Paolo Merialdo</a:t>
            </a:r>
          </a:p>
          <a:p>
            <a:r>
              <a:rPr lang="it-IT" dirty="0">
                <a:latin typeface="Calibri Light" panose="020F0302020204030204" pitchFamily="34" charset="0"/>
                <a:ea typeface="+mj-ea"/>
                <a:cs typeface="+mj-cs"/>
              </a:rPr>
              <a:t>Università degli Studi Roma Tre</a:t>
            </a:r>
          </a:p>
        </p:txBody>
      </p:sp>
    </p:spTree>
    <p:extLst>
      <p:ext uri="{BB962C8B-B14F-4D97-AF65-F5344CB8AC3E}">
        <p14:creationId xmlns:p14="http://schemas.microsoft.com/office/powerpoint/2010/main" val="421165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F63F7E-BC67-0372-4408-BEDA0933A8CC}"/>
              </a:ext>
            </a:extLst>
          </p:cNvPr>
          <p:cNvSpPr>
            <a:spLocks noGrp="1"/>
          </p:cNvSpPr>
          <p:nvPr>
            <p:ph type="title"/>
          </p:nvPr>
        </p:nvSpPr>
        <p:spPr/>
        <p:txBody>
          <a:bodyPr/>
          <a:lstStyle/>
          <a:p>
            <a:r>
              <a:rPr lang="en-US" dirty="0" err="1"/>
              <a:t>Requisiti</a:t>
            </a:r>
            <a:endParaRPr lang="en-US" dirty="0"/>
          </a:p>
        </p:txBody>
      </p:sp>
      <p:sp>
        <p:nvSpPr>
          <p:cNvPr id="3" name="Segnaposto contenuto 2">
            <a:extLst>
              <a:ext uri="{FF2B5EF4-FFF2-40B4-BE49-F238E27FC236}">
                <a16:creationId xmlns:a16="http://schemas.microsoft.com/office/drawing/2014/main" id="{2394E659-D115-998A-A3F2-3111E7EC741C}"/>
              </a:ext>
            </a:extLst>
          </p:cNvPr>
          <p:cNvSpPr>
            <a:spLocks noGrp="1"/>
          </p:cNvSpPr>
          <p:nvPr>
            <p:ph idx="1"/>
          </p:nvPr>
        </p:nvSpPr>
        <p:spPr/>
        <p:txBody>
          <a:bodyPr/>
          <a:lstStyle/>
          <a:p>
            <a:r>
              <a:rPr lang="en-US" dirty="0"/>
              <a:t>Java 17 o </a:t>
            </a:r>
            <a:r>
              <a:rPr lang="en-US" dirty="0" err="1"/>
              <a:t>superiore</a:t>
            </a:r>
            <a:endParaRPr lang="en-US" dirty="0"/>
          </a:p>
          <a:p>
            <a:r>
              <a:rPr lang="en-US" dirty="0"/>
              <a:t>Postgres</a:t>
            </a:r>
          </a:p>
          <a:p>
            <a:r>
              <a:rPr lang="en-US" dirty="0" err="1"/>
              <a:t>PgAdmin</a:t>
            </a:r>
            <a:endParaRPr lang="en-US" dirty="0"/>
          </a:p>
          <a:p>
            <a:r>
              <a:rPr lang="en-US" dirty="0"/>
              <a:t>IDE: Spring boot Tool Suite </a:t>
            </a:r>
            <a:br>
              <a:rPr lang="en-US" dirty="0"/>
            </a:br>
            <a:r>
              <a:rPr lang="en-US" dirty="0"/>
              <a:t>(o </a:t>
            </a:r>
            <a:r>
              <a:rPr lang="en-US" dirty="0" err="1"/>
              <a:t>su</a:t>
            </a:r>
            <a:r>
              <a:rPr lang="en-US" dirty="0"/>
              <a:t> Visual Studio Code, o IntelliJ: come </a:t>
            </a:r>
            <a:r>
              <a:rPr lang="en-US" dirty="0" err="1"/>
              <a:t>preferite</a:t>
            </a:r>
            <a:r>
              <a:rPr lang="en-US" dirty="0"/>
              <a:t>)</a:t>
            </a:r>
          </a:p>
          <a:p>
            <a:endParaRPr lang="en-US" dirty="0"/>
          </a:p>
        </p:txBody>
      </p:sp>
    </p:spTree>
    <p:extLst>
      <p:ext uri="{BB962C8B-B14F-4D97-AF65-F5344CB8AC3E}">
        <p14:creationId xmlns:p14="http://schemas.microsoft.com/office/powerpoint/2010/main" val="390163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F76EBF-5FD4-CB65-30D2-E80970F8E487}"/>
              </a:ext>
            </a:extLst>
          </p:cNvPr>
          <p:cNvSpPr>
            <a:spLocks noGrp="1"/>
          </p:cNvSpPr>
          <p:nvPr>
            <p:ph type="title"/>
          </p:nvPr>
        </p:nvSpPr>
        <p:spPr/>
        <p:txBody>
          <a:bodyPr/>
          <a:lstStyle/>
          <a:p>
            <a:endParaRPr lang="en-US" dirty="0"/>
          </a:p>
        </p:txBody>
      </p:sp>
      <p:sp>
        <p:nvSpPr>
          <p:cNvPr id="3" name="Segnaposto contenuto 2">
            <a:extLst>
              <a:ext uri="{FF2B5EF4-FFF2-40B4-BE49-F238E27FC236}">
                <a16:creationId xmlns:a16="http://schemas.microsoft.com/office/drawing/2014/main" id="{4F5948C1-66B3-975F-7369-43B59BB3FCBB}"/>
              </a:ext>
            </a:extLst>
          </p:cNvPr>
          <p:cNvSpPr>
            <a:spLocks noGrp="1"/>
          </p:cNvSpPr>
          <p:nvPr>
            <p:ph idx="1"/>
          </p:nvPr>
        </p:nvSpPr>
        <p:spPr/>
        <p:txBody>
          <a:bodyPr/>
          <a:lstStyle/>
          <a:p>
            <a:pPr marL="0" indent="0">
              <a:buNone/>
            </a:pPr>
            <a:r>
              <a:rPr lang="en-US" dirty="0" err="1"/>
              <a:t>Commentiamo</a:t>
            </a:r>
            <a:r>
              <a:rPr lang="en-US" dirty="0"/>
              <a:t> a </a:t>
            </a:r>
            <a:r>
              <a:rPr lang="en-US" dirty="0" err="1"/>
              <a:t>lezione</a:t>
            </a:r>
            <a:r>
              <a:rPr lang="en-US" dirty="0"/>
              <a:t> il </a:t>
            </a:r>
            <a:r>
              <a:rPr lang="en-US" dirty="0" err="1"/>
              <a:t>codice</a:t>
            </a:r>
            <a:r>
              <a:rPr lang="en-US" dirty="0"/>
              <a:t> di </a:t>
            </a:r>
            <a:r>
              <a:rPr lang="en-US" dirty="0" err="1"/>
              <a:t>formSearchMovies</a:t>
            </a:r>
            <a:r>
              <a:rPr lang="en-US" dirty="0"/>
              <a:t> e il </a:t>
            </a:r>
            <a:r>
              <a:rPr lang="en-US" dirty="0" err="1"/>
              <a:t>codice</a:t>
            </a:r>
            <a:r>
              <a:rPr lang="en-US" dirty="0"/>
              <a:t> del controller</a:t>
            </a:r>
          </a:p>
        </p:txBody>
      </p:sp>
    </p:spTree>
    <p:extLst>
      <p:ext uri="{BB962C8B-B14F-4D97-AF65-F5344CB8AC3E}">
        <p14:creationId xmlns:p14="http://schemas.microsoft.com/office/powerpoint/2010/main" val="129773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2CCD95-82C3-B9BA-A3CF-45F89D692F50}"/>
              </a:ext>
            </a:extLst>
          </p:cNvPr>
          <p:cNvSpPr>
            <a:spLocks noGrp="1"/>
          </p:cNvSpPr>
          <p:nvPr>
            <p:ph type="title"/>
          </p:nvPr>
        </p:nvSpPr>
        <p:spPr/>
        <p:txBody>
          <a:bodyPr/>
          <a:lstStyle/>
          <a:p>
            <a:r>
              <a:rPr lang="en-US" dirty="0" err="1"/>
              <a:t>formSearchMovies.html</a:t>
            </a:r>
            <a:endParaRPr lang="en-US" dirty="0"/>
          </a:p>
        </p:txBody>
      </p:sp>
      <p:sp>
        <p:nvSpPr>
          <p:cNvPr id="3" name="Segnaposto contenuto 2">
            <a:extLst>
              <a:ext uri="{FF2B5EF4-FFF2-40B4-BE49-F238E27FC236}">
                <a16:creationId xmlns:a16="http://schemas.microsoft.com/office/drawing/2014/main" id="{22EC36A5-D5AB-A297-97E8-E7B67040A6B0}"/>
              </a:ext>
            </a:extLst>
          </p:cNvPr>
          <p:cNvSpPr>
            <a:spLocks noGrp="1"/>
          </p:cNvSpPr>
          <p:nvPr>
            <p:ph idx="1"/>
          </p:nvPr>
        </p:nvSpPr>
        <p:spPr/>
        <p:txBody>
          <a:bodyPr>
            <a:normAutofit fontScale="92500" lnSpcReduction="10000"/>
          </a:bodyPr>
          <a:lstStyle/>
          <a:p>
            <a:pPr marL="0" marR="0" indent="0">
              <a:spcBef>
                <a:spcPts val="0"/>
              </a:spcBef>
              <a:spcAft>
                <a:spcPts val="0"/>
              </a:spcAft>
              <a:buNone/>
            </a:pPr>
            <a:r>
              <a:rPr lang="it-IT" sz="1800" dirty="0">
                <a:solidFill>
                  <a:srgbClr val="000000"/>
                </a:solidFill>
                <a:effectLst/>
                <a:highlight>
                  <a:srgbClr val="FFFFFF"/>
                </a:highlight>
                <a:latin typeface="Menlo" panose="020B0609030804020204" pitchFamily="49" charset="0"/>
              </a:rPr>
              <a:t>&lt;!DOCTYPE html&gt;</a:t>
            </a:r>
          </a:p>
          <a:p>
            <a:pPr marL="0" marR="0" indent="0">
              <a:spcBef>
                <a:spcPts val="0"/>
              </a:spcBef>
              <a:spcAft>
                <a:spcPts val="0"/>
              </a:spcAft>
              <a:buNone/>
            </a:pPr>
            <a:r>
              <a:rPr lang="it-IT" sz="1800" dirty="0">
                <a:solidFill>
                  <a:srgbClr val="000000"/>
                </a:solidFill>
                <a:effectLst/>
                <a:highlight>
                  <a:srgbClr val="FFFFFF"/>
                </a:highlight>
                <a:latin typeface="Menlo" panose="020B0609030804020204" pitchFamily="49" charset="0"/>
              </a:rPr>
              <a:t>&lt;</a:t>
            </a:r>
            <a:r>
              <a:rPr lang="it-IT" sz="1800" dirty="0">
                <a:solidFill>
                  <a:srgbClr val="268BD2"/>
                </a:solidFill>
                <a:effectLst/>
                <a:highlight>
                  <a:srgbClr val="FFFFFF"/>
                </a:highlight>
                <a:latin typeface="Menlo" panose="020B0609030804020204" pitchFamily="49" charset="0"/>
              </a:rPr>
              <a:t>html</a:t>
            </a:r>
            <a:r>
              <a:rPr lang="it-IT" sz="1800" dirty="0">
                <a:solidFill>
                  <a:srgbClr val="000000"/>
                </a:solidFill>
                <a:effectLst/>
                <a:highlight>
                  <a:srgbClr val="FFFFFF"/>
                </a:highlight>
                <a:latin typeface="Menlo" panose="020B0609030804020204" pitchFamily="49" charset="0"/>
              </a:rPr>
              <a:t>&gt;</a:t>
            </a:r>
          </a:p>
          <a:p>
            <a:pPr marL="0" marR="0" indent="0">
              <a:spcBef>
                <a:spcPts val="0"/>
              </a:spcBef>
              <a:spcAft>
                <a:spcPts val="0"/>
              </a:spcAft>
              <a:buNone/>
            </a:pPr>
            <a:r>
              <a:rPr lang="it-IT" sz="1800" dirty="0">
                <a:solidFill>
                  <a:srgbClr val="000000"/>
                </a:solidFill>
                <a:effectLst/>
                <a:highlight>
                  <a:srgbClr val="FFFFFF"/>
                </a:highlight>
                <a:latin typeface="Menlo" panose="020B0609030804020204" pitchFamily="49" charset="0"/>
              </a:rPr>
              <a:t> &lt;</a:t>
            </a:r>
            <a:r>
              <a:rPr lang="it-IT" sz="1800" dirty="0">
                <a:solidFill>
                  <a:srgbClr val="268BD2"/>
                </a:solidFill>
                <a:effectLst/>
                <a:highlight>
                  <a:srgbClr val="FFFFFF"/>
                </a:highlight>
                <a:latin typeface="Menlo" panose="020B0609030804020204" pitchFamily="49" charset="0"/>
              </a:rPr>
              <a:t>head</a:t>
            </a:r>
            <a:r>
              <a:rPr lang="it-IT" sz="1800" dirty="0">
                <a:solidFill>
                  <a:srgbClr val="000000"/>
                </a:solidFill>
                <a:effectLst/>
                <a:highlight>
                  <a:srgbClr val="FFFFFF"/>
                </a:highlight>
                <a:latin typeface="Menlo" panose="020B0609030804020204" pitchFamily="49" charset="0"/>
              </a:rPr>
              <a:t>&gt;</a:t>
            </a:r>
          </a:p>
          <a:p>
            <a:pPr marL="0" marR="0" indent="0">
              <a:spcBef>
                <a:spcPts val="0"/>
              </a:spcBef>
              <a:spcAft>
                <a:spcPts val="0"/>
              </a:spcAft>
              <a:buNone/>
            </a:pPr>
            <a:r>
              <a:rPr lang="it-IT" sz="1800" dirty="0">
                <a:solidFill>
                  <a:srgbClr val="93A1A1"/>
                </a:solidFill>
                <a:effectLst/>
                <a:highlight>
                  <a:srgbClr val="FFFFFF"/>
                </a:highlight>
                <a:latin typeface="Menlo" panose="020B0609030804020204" pitchFamily="49" charset="0"/>
              </a:rPr>
              <a:t>  &lt;</a:t>
            </a:r>
            <a:r>
              <a:rPr lang="it-IT" sz="1800" dirty="0" err="1">
                <a:solidFill>
                  <a:srgbClr val="268BD2"/>
                </a:solidFill>
                <a:effectLst/>
                <a:highlight>
                  <a:srgbClr val="FFFFFF"/>
                </a:highlight>
                <a:latin typeface="Menlo" panose="020B0609030804020204" pitchFamily="49" charset="0"/>
              </a:rPr>
              <a:t>title</a:t>
            </a:r>
            <a:r>
              <a:rPr lang="it-IT" sz="1800" dirty="0">
                <a:solidFill>
                  <a:srgbClr val="93A1A1"/>
                </a:solidFill>
                <a:effectLst/>
                <a:highlight>
                  <a:srgbClr val="FFFFFF"/>
                </a:highlight>
                <a:latin typeface="Menlo" panose="020B0609030804020204" pitchFamily="49" charset="0"/>
              </a:rPr>
              <a:t>&gt;</a:t>
            </a:r>
            <a:r>
              <a:rPr lang="it-IT" sz="1800" dirty="0">
                <a:solidFill>
                  <a:srgbClr val="000000"/>
                </a:solidFill>
                <a:effectLst/>
                <a:highlight>
                  <a:srgbClr val="FFFFFF"/>
                </a:highlight>
                <a:latin typeface="Menlo" panose="020B0609030804020204" pitchFamily="49" charset="0"/>
              </a:rPr>
              <a:t>Cerca Film</a:t>
            </a:r>
            <a:r>
              <a:rPr lang="it-IT" sz="1800" dirty="0">
                <a:solidFill>
                  <a:srgbClr val="93A1A1"/>
                </a:solidFill>
                <a:effectLst/>
                <a:highlight>
                  <a:srgbClr val="FFFFFF"/>
                </a:highlight>
                <a:latin typeface="Menlo" panose="020B0609030804020204" pitchFamily="49" charset="0"/>
              </a:rPr>
              <a:t>&lt;/</a:t>
            </a:r>
            <a:r>
              <a:rPr lang="it-IT" sz="1800" dirty="0" err="1">
                <a:solidFill>
                  <a:srgbClr val="268BD2"/>
                </a:solidFill>
                <a:effectLst/>
                <a:highlight>
                  <a:srgbClr val="FFFFFF"/>
                </a:highlight>
                <a:latin typeface="Menlo" panose="020B0609030804020204" pitchFamily="49" charset="0"/>
              </a:rPr>
              <a:t>title</a:t>
            </a:r>
            <a:r>
              <a:rPr lang="it-IT" sz="1800" dirty="0">
                <a:solidFill>
                  <a:srgbClr val="93A1A1"/>
                </a:solidFill>
                <a:effectLst/>
                <a:highlight>
                  <a:srgbClr val="FFFFFF"/>
                </a:highlight>
                <a:latin typeface="Menlo" panose="020B0609030804020204" pitchFamily="49" charset="0"/>
              </a:rPr>
              <a:t>&gt;</a:t>
            </a:r>
            <a:endParaRPr lang="it-IT" sz="1800" dirty="0">
              <a:solidFill>
                <a:srgbClr val="000000"/>
              </a:solidFill>
              <a:effectLst/>
              <a:highlight>
                <a:srgbClr val="FFFFFF"/>
              </a:highlight>
              <a:latin typeface="Menlo" panose="020B0609030804020204" pitchFamily="49" charset="0"/>
            </a:endParaRPr>
          </a:p>
          <a:p>
            <a:pPr marL="0" marR="0" indent="0">
              <a:spcBef>
                <a:spcPts val="0"/>
              </a:spcBef>
              <a:spcAft>
                <a:spcPts val="0"/>
              </a:spcAft>
              <a:buNone/>
            </a:pPr>
            <a:r>
              <a:rPr lang="it-IT" sz="1800" dirty="0">
                <a:solidFill>
                  <a:srgbClr val="93A1A1"/>
                </a:solidFill>
                <a:effectLst/>
                <a:highlight>
                  <a:srgbClr val="FFFFFF"/>
                </a:highlight>
                <a:latin typeface="Menlo" panose="020B0609030804020204" pitchFamily="49" charset="0"/>
              </a:rPr>
              <a:t>  &lt;</a:t>
            </a:r>
            <a:r>
              <a:rPr lang="it-IT" sz="1800" dirty="0">
                <a:solidFill>
                  <a:srgbClr val="268BD2"/>
                </a:solidFill>
                <a:effectLst/>
                <a:highlight>
                  <a:srgbClr val="FFFFFF"/>
                </a:highlight>
                <a:latin typeface="Menlo" panose="020B0609030804020204" pitchFamily="49" charset="0"/>
              </a:rPr>
              <a:t>link</a:t>
            </a:r>
            <a:r>
              <a:rPr lang="it-IT" sz="1800" dirty="0">
                <a:solidFill>
                  <a:srgbClr val="000000"/>
                </a:solidFill>
                <a:effectLst/>
                <a:highlight>
                  <a:srgbClr val="FFFFFF"/>
                </a:highlight>
                <a:latin typeface="Menlo" panose="020B0609030804020204" pitchFamily="49" charset="0"/>
              </a:rPr>
              <a:t> </a:t>
            </a:r>
            <a:r>
              <a:rPr lang="it-IT" sz="1800" dirty="0" err="1">
                <a:solidFill>
                  <a:srgbClr val="93A1A1"/>
                </a:solidFill>
                <a:effectLst/>
                <a:highlight>
                  <a:srgbClr val="FFFFFF"/>
                </a:highlight>
                <a:latin typeface="Menlo" panose="020B0609030804020204" pitchFamily="49" charset="0"/>
              </a:rPr>
              <a:t>rel</a:t>
            </a:r>
            <a:r>
              <a:rPr lang="it-IT" sz="1800" dirty="0">
                <a:solidFill>
                  <a:srgbClr val="000000"/>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err="1">
                <a:solidFill>
                  <a:srgbClr val="2AA198"/>
                </a:solidFill>
                <a:effectLst/>
                <a:highlight>
                  <a:srgbClr val="FFFFFF"/>
                </a:highlight>
                <a:latin typeface="Menlo" panose="020B0609030804020204" pitchFamily="49" charset="0"/>
              </a:rPr>
              <a:t>stylesheet</a:t>
            </a:r>
            <a:r>
              <a:rPr lang="it-IT" sz="1800" dirty="0">
                <a:solidFill>
                  <a:srgbClr val="93A1A1"/>
                </a:solidFill>
                <a:effectLst/>
                <a:highlight>
                  <a:srgbClr val="FFFFFF"/>
                </a:highlight>
                <a:latin typeface="Menlo" panose="020B0609030804020204" pitchFamily="49" charset="0"/>
              </a:rPr>
              <a:t>"</a:t>
            </a:r>
            <a:r>
              <a:rPr lang="it-IT" sz="1800" dirty="0">
                <a:solidFill>
                  <a:srgbClr val="000000"/>
                </a:solidFill>
                <a:effectLst/>
                <a:highlight>
                  <a:srgbClr val="FFFFFF"/>
                </a:highlight>
                <a:latin typeface="Menlo" panose="020B0609030804020204" pitchFamily="49" charset="0"/>
              </a:rPr>
              <a:t> </a:t>
            </a:r>
            <a:r>
              <a:rPr lang="it-IT" sz="1800" dirty="0" err="1">
                <a:solidFill>
                  <a:srgbClr val="93A1A1"/>
                </a:solidFill>
                <a:effectLst/>
                <a:highlight>
                  <a:srgbClr val="FFFFFF"/>
                </a:highlight>
                <a:latin typeface="Menlo" panose="020B0609030804020204" pitchFamily="49" charset="0"/>
              </a:rPr>
              <a:t>href</a:t>
            </a:r>
            <a:r>
              <a:rPr lang="it-IT" sz="1800" dirty="0">
                <a:solidFill>
                  <a:srgbClr val="000000"/>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a:solidFill>
                  <a:srgbClr val="2AA198"/>
                </a:solidFill>
                <a:effectLst/>
                <a:highlight>
                  <a:srgbClr val="FFFFFF"/>
                </a:highlight>
                <a:latin typeface="Menlo" panose="020B0609030804020204" pitchFamily="49" charset="0"/>
              </a:rPr>
              <a:t>/</a:t>
            </a:r>
            <a:r>
              <a:rPr lang="it-IT" sz="1800" dirty="0" err="1">
                <a:solidFill>
                  <a:srgbClr val="2AA198"/>
                </a:solidFill>
                <a:effectLst/>
                <a:highlight>
                  <a:srgbClr val="FFFFFF"/>
                </a:highlight>
                <a:latin typeface="Menlo" panose="020B0609030804020204" pitchFamily="49" charset="0"/>
              </a:rPr>
              <a:t>css</a:t>
            </a:r>
            <a:r>
              <a:rPr lang="it-IT" sz="1800" dirty="0">
                <a:solidFill>
                  <a:srgbClr val="2AA198"/>
                </a:solidFill>
                <a:effectLst/>
                <a:highlight>
                  <a:srgbClr val="FFFFFF"/>
                </a:highlight>
                <a:latin typeface="Menlo" panose="020B0609030804020204" pitchFamily="49" charset="0"/>
              </a:rPr>
              <a:t>/</a:t>
            </a:r>
            <a:r>
              <a:rPr lang="it-IT" sz="1800" dirty="0" err="1">
                <a:solidFill>
                  <a:srgbClr val="2AA198"/>
                </a:solidFill>
                <a:effectLst/>
                <a:highlight>
                  <a:srgbClr val="FFFFFF"/>
                </a:highlight>
                <a:latin typeface="Menlo" panose="020B0609030804020204" pitchFamily="49" charset="0"/>
              </a:rPr>
              <a:t>stile.css</a:t>
            </a:r>
            <a:r>
              <a:rPr lang="it-IT" sz="1800" dirty="0">
                <a:solidFill>
                  <a:srgbClr val="93A1A1"/>
                </a:solidFill>
                <a:effectLst/>
                <a:highlight>
                  <a:srgbClr val="FFFFFF"/>
                </a:highlight>
                <a:latin typeface="Menlo" panose="020B0609030804020204" pitchFamily="49" charset="0"/>
              </a:rPr>
              <a:t>" /&gt;</a:t>
            </a:r>
            <a:endParaRPr lang="it-IT" sz="1800" dirty="0">
              <a:solidFill>
                <a:srgbClr val="000000"/>
              </a:solidFill>
              <a:effectLst/>
              <a:highlight>
                <a:srgbClr val="FFFFFF"/>
              </a:highlight>
              <a:latin typeface="Menlo" panose="020B0609030804020204" pitchFamily="49" charset="0"/>
            </a:endParaRPr>
          </a:p>
          <a:p>
            <a:pPr marL="0" marR="0" indent="0">
              <a:spcBef>
                <a:spcPts val="0"/>
              </a:spcBef>
              <a:spcAft>
                <a:spcPts val="0"/>
              </a:spcAft>
              <a:buNone/>
            </a:pPr>
            <a:r>
              <a:rPr lang="it-IT" sz="1800" dirty="0">
                <a:solidFill>
                  <a:srgbClr val="000000"/>
                </a:solidFill>
                <a:effectLst/>
                <a:highlight>
                  <a:srgbClr val="FFFFFF"/>
                </a:highlight>
                <a:latin typeface="Menlo" panose="020B0609030804020204" pitchFamily="49" charset="0"/>
              </a:rPr>
              <a:t> &lt;/</a:t>
            </a:r>
            <a:r>
              <a:rPr lang="it-IT" sz="1800" dirty="0">
                <a:solidFill>
                  <a:srgbClr val="268BD2"/>
                </a:solidFill>
                <a:effectLst/>
                <a:highlight>
                  <a:srgbClr val="FFFFFF"/>
                </a:highlight>
                <a:latin typeface="Menlo" panose="020B0609030804020204" pitchFamily="49" charset="0"/>
              </a:rPr>
              <a:t>head</a:t>
            </a:r>
            <a:r>
              <a:rPr lang="it-IT" sz="1800" dirty="0">
                <a:solidFill>
                  <a:srgbClr val="000000"/>
                </a:solidFill>
                <a:effectLst/>
                <a:highlight>
                  <a:srgbClr val="FFFFFF"/>
                </a:highlight>
                <a:latin typeface="Menlo" panose="020B0609030804020204" pitchFamily="49" charset="0"/>
              </a:rPr>
              <a:t>&gt;</a:t>
            </a:r>
          </a:p>
          <a:p>
            <a:pPr marL="0" marR="0" indent="0">
              <a:spcBef>
                <a:spcPts val="0"/>
              </a:spcBef>
              <a:spcAft>
                <a:spcPts val="0"/>
              </a:spcAft>
              <a:buNone/>
            </a:pPr>
            <a:br>
              <a:rPr lang="it-IT" sz="1800" dirty="0">
                <a:solidFill>
                  <a:srgbClr val="000000"/>
                </a:solidFill>
                <a:effectLst/>
                <a:highlight>
                  <a:srgbClr val="FFFFFF"/>
                </a:highlight>
                <a:latin typeface="Menlo" panose="020B0609030804020204" pitchFamily="49" charset="0"/>
              </a:rPr>
            </a:br>
            <a:endParaRPr lang="it-IT" sz="1800" dirty="0">
              <a:solidFill>
                <a:srgbClr val="000000"/>
              </a:solidFill>
              <a:effectLst/>
              <a:highlight>
                <a:srgbClr val="FFFFFF"/>
              </a:highlight>
              <a:latin typeface="Menlo" panose="020B0609030804020204" pitchFamily="49" charset="0"/>
            </a:endParaRPr>
          </a:p>
          <a:p>
            <a:pPr marL="0" marR="0" indent="0">
              <a:spcBef>
                <a:spcPts val="0"/>
              </a:spcBef>
              <a:spcAft>
                <a:spcPts val="0"/>
              </a:spcAft>
              <a:buNone/>
            </a:pPr>
            <a:r>
              <a:rPr lang="it-IT" sz="1800" dirty="0">
                <a:solidFill>
                  <a:srgbClr val="000000"/>
                </a:solidFill>
                <a:effectLst/>
                <a:highlight>
                  <a:srgbClr val="FFFFFF"/>
                </a:highlight>
                <a:latin typeface="Menlo" panose="020B0609030804020204" pitchFamily="49" charset="0"/>
              </a:rPr>
              <a:t> &lt;</a:t>
            </a:r>
            <a:r>
              <a:rPr lang="it-IT" sz="1800" dirty="0">
                <a:solidFill>
                  <a:srgbClr val="268BD2"/>
                </a:solidFill>
                <a:effectLst/>
                <a:highlight>
                  <a:srgbClr val="FFFFFF"/>
                </a:highlight>
                <a:latin typeface="Menlo" panose="020B0609030804020204" pitchFamily="49" charset="0"/>
              </a:rPr>
              <a:t>body</a:t>
            </a:r>
            <a:r>
              <a:rPr lang="it-IT" sz="1800" dirty="0">
                <a:solidFill>
                  <a:srgbClr val="000000"/>
                </a:solidFill>
                <a:effectLst/>
                <a:highlight>
                  <a:srgbClr val="FFFFFF"/>
                </a:highlight>
                <a:latin typeface="Menlo" panose="020B0609030804020204" pitchFamily="49" charset="0"/>
              </a:rPr>
              <a:t>&gt;</a:t>
            </a:r>
          </a:p>
          <a:p>
            <a:pPr marL="0" marR="0" indent="0">
              <a:spcBef>
                <a:spcPts val="0"/>
              </a:spcBef>
              <a:spcAft>
                <a:spcPts val="0"/>
              </a:spcAft>
              <a:buNone/>
            </a:pPr>
            <a:r>
              <a:rPr lang="it-IT" sz="1800" dirty="0">
                <a:solidFill>
                  <a:srgbClr val="93A1A1"/>
                </a:solidFill>
                <a:effectLst/>
                <a:highlight>
                  <a:srgbClr val="FFFFFF"/>
                </a:highlight>
                <a:latin typeface="Menlo" panose="020B0609030804020204" pitchFamily="49" charset="0"/>
              </a:rPr>
              <a:t>  &lt;</a:t>
            </a:r>
            <a:r>
              <a:rPr lang="it-IT" sz="1800" dirty="0">
                <a:solidFill>
                  <a:srgbClr val="268BD2"/>
                </a:solidFill>
                <a:effectLst/>
                <a:highlight>
                  <a:srgbClr val="FFFFFF"/>
                </a:highlight>
                <a:latin typeface="Menlo" panose="020B0609030804020204" pitchFamily="49" charset="0"/>
              </a:rPr>
              <a:t>div</a:t>
            </a:r>
            <a:r>
              <a:rPr lang="it-IT" sz="1800" dirty="0">
                <a:solidFill>
                  <a:srgbClr val="93A1A1"/>
                </a:solidFill>
                <a:effectLst/>
                <a:highlight>
                  <a:srgbClr val="FFFFFF"/>
                </a:highlight>
                <a:latin typeface="Menlo" panose="020B0609030804020204" pitchFamily="49" charset="0"/>
              </a:rPr>
              <a:t>&gt;&lt;</a:t>
            </a:r>
            <a:r>
              <a:rPr lang="it-IT" sz="1800" dirty="0">
                <a:solidFill>
                  <a:srgbClr val="268BD2"/>
                </a:solidFill>
                <a:effectLst/>
                <a:highlight>
                  <a:srgbClr val="FFFFFF"/>
                </a:highlight>
                <a:latin typeface="Menlo" panose="020B0609030804020204" pitchFamily="49" charset="0"/>
              </a:rPr>
              <a:t>a</a:t>
            </a:r>
            <a:r>
              <a:rPr lang="it-IT" sz="1800" dirty="0">
                <a:solidFill>
                  <a:srgbClr val="000000"/>
                </a:solidFill>
                <a:effectLst/>
                <a:highlight>
                  <a:srgbClr val="FFFFFF"/>
                </a:highlight>
                <a:latin typeface="Menlo" panose="020B0609030804020204" pitchFamily="49" charset="0"/>
              </a:rPr>
              <a:t> </a:t>
            </a:r>
            <a:r>
              <a:rPr lang="it-IT" sz="1800" dirty="0" err="1">
                <a:solidFill>
                  <a:srgbClr val="93A1A1"/>
                </a:solidFill>
                <a:effectLst/>
                <a:highlight>
                  <a:srgbClr val="FFFFFF"/>
                </a:highlight>
                <a:latin typeface="Menlo" panose="020B0609030804020204" pitchFamily="49" charset="0"/>
              </a:rPr>
              <a:t>href</a:t>
            </a:r>
            <a:r>
              <a:rPr lang="it-IT" sz="1800" dirty="0">
                <a:solidFill>
                  <a:srgbClr val="000000"/>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a:solidFill>
                  <a:srgbClr val="2AA198"/>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"&gt;&lt;</a:t>
            </a:r>
            <a:r>
              <a:rPr lang="it-IT" sz="1800" dirty="0" err="1">
                <a:solidFill>
                  <a:srgbClr val="268BD2"/>
                </a:solidFill>
                <a:effectLst/>
                <a:highlight>
                  <a:srgbClr val="FFFFFF"/>
                </a:highlight>
                <a:latin typeface="Menlo" panose="020B0609030804020204" pitchFamily="49" charset="0"/>
              </a:rPr>
              <a:t>img</a:t>
            </a:r>
            <a:r>
              <a:rPr lang="it-IT" sz="1800" dirty="0">
                <a:solidFill>
                  <a:srgbClr val="000000"/>
                </a:solidFill>
                <a:effectLst/>
                <a:highlight>
                  <a:srgbClr val="FFFFFF"/>
                </a:highlight>
                <a:latin typeface="Menlo" panose="020B0609030804020204" pitchFamily="49" charset="0"/>
              </a:rPr>
              <a:t> </a:t>
            </a:r>
            <a:r>
              <a:rPr lang="it-IT" sz="1800" dirty="0" err="1">
                <a:solidFill>
                  <a:srgbClr val="93A1A1"/>
                </a:solidFill>
                <a:effectLst/>
                <a:highlight>
                  <a:srgbClr val="FFFFFF"/>
                </a:highlight>
                <a:latin typeface="Menlo" panose="020B0609030804020204" pitchFamily="49" charset="0"/>
              </a:rPr>
              <a:t>src</a:t>
            </a:r>
            <a:r>
              <a:rPr lang="it-IT" sz="1800" dirty="0">
                <a:solidFill>
                  <a:srgbClr val="000000"/>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a:solidFill>
                  <a:srgbClr val="2AA198"/>
                </a:solidFill>
                <a:effectLst/>
                <a:highlight>
                  <a:srgbClr val="FFFFFF"/>
                </a:highlight>
                <a:latin typeface="Menlo" panose="020B0609030804020204" pitchFamily="49" charset="0"/>
              </a:rPr>
              <a:t>/images/logo-</a:t>
            </a:r>
            <a:r>
              <a:rPr lang="it-IT" sz="1800" dirty="0" err="1">
                <a:solidFill>
                  <a:srgbClr val="2AA198"/>
                </a:solidFill>
                <a:effectLst/>
                <a:highlight>
                  <a:srgbClr val="FFFFFF"/>
                </a:highlight>
                <a:latin typeface="Menlo" panose="020B0609030804020204" pitchFamily="49" charset="0"/>
              </a:rPr>
              <a:t>siw.png</a:t>
            </a:r>
            <a:r>
              <a:rPr lang="it-IT" sz="1800" dirty="0">
                <a:solidFill>
                  <a:srgbClr val="93A1A1"/>
                </a:solidFill>
                <a:effectLst/>
                <a:highlight>
                  <a:srgbClr val="FFFFFF"/>
                </a:highlight>
                <a:latin typeface="Menlo" panose="020B0609030804020204" pitchFamily="49" charset="0"/>
              </a:rPr>
              <a:t>"</a:t>
            </a:r>
            <a:r>
              <a:rPr lang="it-IT" sz="1800" dirty="0">
                <a:solidFill>
                  <a:srgbClr val="000000"/>
                </a:solidFill>
                <a:effectLst/>
                <a:highlight>
                  <a:srgbClr val="FFFFFF"/>
                </a:highlight>
                <a:latin typeface="Menlo" panose="020B0609030804020204" pitchFamily="49" charset="0"/>
              </a:rPr>
              <a:t> </a:t>
            </a:r>
            <a:r>
              <a:rPr lang="it-IT" sz="1800" dirty="0" err="1">
                <a:solidFill>
                  <a:srgbClr val="93A1A1"/>
                </a:solidFill>
                <a:effectLst/>
                <a:highlight>
                  <a:srgbClr val="FFFFFF"/>
                </a:highlight>
                <a:latin typeface="Menlo" panose="020B0609030804020204" pitchFamily="49" charset="0"/>
              </a:rPr>
              <a:t>width</a:t>
            </a:r>
            <a:r>
              <a:rPr lang="it-IT" sz="1800" dirty="0">
                <a:solidFill>
                  <a:srgbClr val="000000"/>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a:solidFill>
                  <a:srgbClr val="2AA198"/>
                </a:solidFill>
                <a:effectLst/>
                <a:highlight>
                  <a:srgbClr val="FFFFFF"/>
                </a:highlight>
                <a:latin typeface="Menlo" panose="020B0609030804020204" pitchFamily="49" charset="0"/>
              </a:rPr>
              <a:t>50%</a:t>
            </a:r>
            <a:r>
              <a:rPr lang="it-IT" sz="1800" dirty="0">
                <a:solidFill>
                  <a:srgbClr val="93A1A1"/>
                </a:solidFill>
                <a:effectLst/>
                <a:highlight>
                  <a:srgbClr val="FFFFFF"/>
                </a:highlight>
                <a:latin typeface="Menlo" panose="020B0609030804020204" pitchFamily="49" charset="0"/>
              </a:rPr>
              <a:t>"/&gt;&lt;/</a:t>
            </a:r>
            <a:r>
              <a:rPr lang="it-IT" sz="1800" dirty="0">
                <a:solidFill>
                  <a:srgbClr val="268BD2"/>
                </a:solidFill>
                <a:effectLst/>
                <a:highlight>
                  <a:srgbClr val="FFFFFF"/>
                </a:highlight>
                <a:latin typeface="Menlo" panose="020B0609030804020204" pitchFamily="49" charset="0"/>
              </a:rPr>
              <a:t>a</a:t>
            </a:r>
            <a:r>
              <a:rPr lang="it-IT" sz="1800" dirty="0">
                <a:solidFill>
                  <a:srgbClr val="93A1A1"/>
                </a:solidFill>
                <a:effectLst/>
                <a:highlight>
                  <a:srgbClr val="FFFFFF"/>
                </a:highlight>
                <a:latin typeface="Menlo" panose="020B0609030804020204" pitchFamily="49" charset="0"/>
              </a:rPr>
              <a:t>&gt;&lt;/</a:t>
            </a:r>
            <a:r>
              <a:rPr lang="it-IT" sz="1800" dirty="0">
                <a:solidFill>
                  <a:srgbClr val="268BD2"/>
                </a:solidFill>
                <a:effectLst/>
                <a:highlight>
                  <a:srgbClr val="FFFFFF"/>
                </a:highlight>
                <a:latin typeface="Menlo" panose="020B0609030804020204" pitchFamily="49" charset="0"/>
              </a:rPr>
              <a:t>div</a:t>
            </a:r>
            <a:r>
              <a:rPr lang="it-IT" sz="1800" dirty="0">
                <a:solidFill>
                  <a:srgbClr val="93A1A1"/>
                </a:solidFill>
                <a:effectLst/>
                <a:highlight>
                  <a:srgbClr val="FFFFFF"/>
                </a:highlight>
                <a:latin typeface="Menlo" panose="020B0609030804020204" pitchFamily="49" charset="0"/>
              </a:rPr>
              <a:t>&gt;</a:t>
            </a:r>
            <a:endParaRPr lang="it-IT" sz="1800" dirty="0">
              <a:solidFill>
                <a:srgbClr val="000000"/>
              </a:solidFill>
              <a:effectLst/>
              <a:highlight>
                <a:srgbClr val="FFFFFF"/>
              </a:highlight>
              <a:latin typeface="Menlo" panose="020B0609030804020204" pitchFamily="49" charset="0"/>
            </a:endParaRPr>
          </a:p>
          <a:p>
            <a:pPr marL="0" marR="0" indent="0">
              <a:spcBef>
                <a:spcPts val="0"/>
              </a:spcBef>
              <a:spcAft>
                <a:spcPts val="0"/>
              </a:spcAft>
              <a:buNone/>
            </a:pPr>
            <a:r>
              <a:rPr lang="it-IT" sz="1800" dirty="0">
                <a:solidFill>
                  <a:srgbClr val="93A1A1"/>
                </a:solidFill>
                <a:effectLst/>
                <a:highlight>
                  <a:srgbClr val="FFFFFF"/>
                </a:highlight>
                <a:latin typeface="Menlo" panose="020B0609030804020204" pitchFamily="49" charset="0"/>
              </a:rPr>
              <a:t>  &lt;</a:t>
            </a:r>
            <a:r>
              <a:rPr lang="it-IT" sz="1800" dirty="0">
                <a:solidFill>
                  <a:srgbClr val="268BD2"/>
                </a:solidFill>
                <a:effectLst/>
                <a:highlight>
                  <a:srgbClr val="FFFFFF"/>
                </a:highlight>
                <a:latin typeface="Menlo" panose="020B0609030804020204" pitchFamily="49" charset="0"/>
              </a:rPr>
              <a:t>h1</a:t>
            </a:r>
            <a:r>
              <a:rPr lang="it-IT" sz="1800" dirty="0">
                <a:solidFill>
                  <a:srgbClr val="93A1A1"/>
                </a:solidFill>
                <a:effectLst/>
                <a:highlight>
                  <a:srgbClr val="FFFFFF"/>
                </a:highlight>
                <a:latin typeface="Menlo" panose="020B0609030804020204" pitchFamily="49" charset="0"/>
              </a:rPr>
              <a:t>&gt;</a:t>
            </a:r>
            <a:r>
              <a:rPr lang="it-IT" sz="1800" dirty="0">
                <a:solidFill>
                  <a:srgbClr val="000000"/>
                </a:solidFill>
                <a:effectLst/>
                <a:highlight>
                  <a:srgbClr val="FFFFFF"/>
                </a:highlight>
                <a:latin typeface="Menlo" panose="020B0609030804020204" pitchFamily="49" charset="0"/>
              </a:rPr>
              <a:t>Cerca film per anno</a:t>
            </a:r>
            <a:r>
              <a:rPr lang="it-IT" sz="1800" dirty="0">
                <a:solidFill>
                  <a:srgbClr val="93A1A1"/>
                </a:solidFill>
                <a:effectLst/>
                <a:highlight>
                  <a:srgbClr val="FFFFFF"/>
                </a:highlight>
                <a:latin typeface="Menlo" panose="020B0609030804020204" pitchFamily="49" charset="0"/>
              </a:rPr>
              <a:t>&lt;/</a:t>
            </a:r>
            <a:r>
              <a:rPr lang="it-IT" sz="1800" dirty="0">
                <a:solidFill>
                  <a:srgbClr val="268BD2"/>
                </a:solidFill>
                <a:effectLst/>
                <a:highlight>
                  <a:srgbClr val="FFFFFF"/>
                </a:highlight>
                <a:latin typeface="Menlo" panose="020B0609030804020204" pitchFamily="49" charset="0"/>
              </a:rPr>
              <a:t>h1</a:t>
            </a:r>
            <a:r>
              <a:rPr lang="it-IT" sz="1800" dirty="0">
                <a:solidFill>
                  <a:srgbClr val="93A1A1"/>
                </a:solidFill>
                <a:effectLst/>
                <a:highlight>
                  <a:srgbClr val="FFFFFF"/>
                </a:highlight>
                <a:latin typeface="Menlo" panose="020B0609030804020204" pitchFamily="49" charset="0"/>
              </a:rPr>
              <a:t>&gt;</a:t>
            </a:r>
            <a:endParaRPr lang="it-IT" sz="1800" dirty="0">
              <a:solidFill>
                <a:srgbClr val="000000"/>
              </a:solidFill>
              <a:effectLst/>
              <a:highlight>
                <a:srgbClr val="FFFFFF"/>
              </a:highlight>
              <a:latin typeface="Menlo" panose="020B0609030804020204" pitchFamily="49" charset="0"/>
            </a:endParaRPr>
          </a:p>
          <a:p>
            <a:pPr marL="0" marR="0" indent="0">
              <a:spcBef>
                <a:spcPts val="0"/>
              </a:spcBef>
              <a:spcAft>
                <a:spcPts val="0"/>
              </a:spcAft>
              <a:buNone/>
            </a:pPr>
            <a:r>
              <a:rPr lang="it-IT" sz="1800" dirty="0">
                <a:solidFill>
                  <a:srgbClr val="93A1A1"/>
                </a:solidFill>
                <a:effectLst/>
                <a:highlight>
                  <a:srgbClr val="FFFFFF"/>
                </a:highlight>
                <a:latin typeface="Menlo" panose="020B0609030804020204" pitchFamily="49" charset="0"/>
              </a:rPr>
              <a:t>  &lt;</a:t>
            </a:r>
            <a:r>
              <a:rPr lang="it-IT" sz="1800" dirty="0" err="1">
                <a:solidFill>
                  <a:srgbClr val="268BD2"/>
                </a:solidFill>
                <a:effectLst/>
                <a:highlight>
                  <a:srgbClr val="FFFFFF"/>
                </a:highlight>
                <a:latin typeface="Menlo" panose="020B0609030804020204" pitchFamily="49" charset="0"/>
              </a:rPr>
              <a:t>form</a:t>
            </a:r>
            <a:r>
              <a:rPr lang="it-IT" sz="1800" dirty="0">
                <a:solidFill>
                  <a:srgbClr val="000000"/>
                </a:solidFill>
                <a:effectLst/>
                <a:highlight>
                  <a:srgbClr val="FFFFFF"/>
                </a:highlight>
                <a:latin typeface="Menlo" panose="020B0609030804020204" pitchFamily="49" charset="0"/>
              </a:rPr>
              <a:t> </a:t>
            </a:r>
            <a:r>
              <a:rPr lang="it-IT" sz="1800" dirty="0" err="1">
                <a:solidFill>
                  <a:srgbClr val="93A1A1"/>
                </a:solidFill>
                <a:effectLst/>
                <a:highlight>
                  <a:srgbClr val="FFFFFF"/>
                </a:highlight>
                <a:latin typeface="Menlo" panose="020B0609030804020204" pitchFamily="49" charset="0"/>
              </a:rPr>
              <a:t>th:action</a:t>
            </a:r>
            <a:r>
              <a:rPr lang="it-IT" sz="1800" dirty="0">
                <a:solidFill>
                  <a:srgbClr val="000000"/>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a:solidFill>
                  <a:srgbClr val="2AA198"/>
                </a:solidFill>
                <a:effectLst/>
                <a:highlight>
                  <a:srgbClr val="FFFFFF"/>
                </a:highlight>
                <a:latin typeface="Menlo" panose="020B0609030804020204" pitchFamily="49" charset="0"/>
              </a:rPr>
              <a:t>@{/</a:t>
            </a:r>
            <a:r>
              <a:rPr lang="it-IT" sz="1800" dirty="0" err="1">
                <a:solidFill>
                  <a:srgbClr val="2AA198"/>
                </a:solidFill>
                <a:effectLst/>
                <a:highlight>
                  <a:srgbClr val="FFFFFF"/>
                </a:highlight>
                <a:latin typeface="Menlo" panose="020B0609030804020204" pitchFamily="49" charset="0"/>
              </a:rPr>
              <a:t>searchMovies</a:t>
            </a:r>
            <a:r>
              <a:rPr lang="it-IT" sz="1800" dirty="0">
                <a:solidFill>
                  <a:srgbClr val="2AA198"/>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a:solidFill>
                  <a:srgbClr val="000000"/>
                </a:solidFill>
                <a:effectLst/>
                <a:highlight>
                  <a:srgbClr val="FFFFFF"/>
                </a:highlight>
                <a:latin typeface="Menlo" panose="020B0609030804020204" pitchFamily="49" charset="0"/>
              </a:rPr>
              <a:t> </a:t>
            </a:r>
            <a:r>
              <a:rPr lang="it-IT" sz="1800" dirty="0" err="1">
                <a:solidFill>
                  <a:srgbClr val="93A1A1"/>
                </a:solidFill>
                <a:effectLst/>
                <a:highlight>
                  <a:srgbClr val="FFFFFF"/>
                </a:highlight>
                <a:latin typeface="Menlo" panose="020B0609030804020204" pitchFamily="49" charset="0"/>
              </a:rPr>
              <a:t>method</a:t>
            </a:r>
            <a:r>
              <a:rPr lang="it-IT" sz="1800" dirty="0">
                <a:solidFill>
                  <a:srgbClr val="000000"/>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a:solidFill>
                  <a:srgbClr val="2AA198"/>
                </a:solidFill>
                <a:effectLst/>
                <a:highlight>
                  <a:srgbClr val="FFFFFF"/>
                </a:highlight>
                <a:latin typeface="Menlo" panose="020B0609030804020204" pitchFamily="49" charset="0"/>
              </a:rPr>
              <a:t>post</a:t>
            </a:r>
            <a:r>
              <a:rPr lang="it-IT" sz="1800" dirty="0">
                <a:solidFill>
                  <a:srgbClr val="93A1A1"/>
                </a:solidFill>
                <a:effectLst/>
                <a:highlight>
                  <a:srgbClr val="FFFFFF"/>
                </a:highlight>
                <a:latin typeface="Menlo" panose="020B0609030804020204" pitchFamily="49" charset="0"/>
              </a:rPr>
              <a:t>"&gt;</a:t>
            </a:r>
            <a:endParaRPr lang="it-IT" sz="1800" dirty="0">
              <a:solidFill>
                <a:srgbClr val="000000"/>
              </a:solidFill>
              <a:effectLst/>
              <a:highlight>
                <a:srgbClr val="FFFFFF"/>
              </a:highlight>
              <a:latin typeface="Menlo" panose="020B0609030804020204" pitchFamily="49" charset="0"/>
            </a:endParaRPr>
          </a:p>
          <a:p>
            <a:pPr marL="0" marR="0" indent="0">
              <a:spcBef>
                <a:spcPts val="0"/>
              </a:spcBef>
              <a:spcAft>
                <a:spcPts val="0"/>
              </a:spcAft>
              <a:buNone/>
            </a:pPr>
            <a:r>
              <a:rPr lang="it-IT" sz="1800" dirty="0">
                <a:solidFill>
                  <a:srgbClr val="93A1A1"/>
                </a:solidFill>
                <a:effectLst/>
                <a:highlight>
                  <a:srgbClr val="FFFFFF"/>
                </a:highlight>
                <a:latin typeface="Menlo" panose="020B0609030804020204" pitchFamily="49" charset="0"/>
              </a:rPr>
              <a:t>   &lt;</a:t>
            </a:r>
            <a:r>
              <a:rPr lang="it-IT" sz="1800" dirty="0">
                <a:solidFill>
                  <a:srgbClr val="268BD2"/>
                </a:solidFill>
                <a:effectLst/>
                <a:highlight>
                  <a:srgbClr val="FFFFFF"/>
                </a:highlight>
                <a:latin typeface="Menlo" panose="020B0609030804020204" pitchFamily="49" charset="0"/>
              </a:rPr>
              <a:t>div</a:t>
            </a:r>
            <a:r>
              <a:rPr lang="it-IT" sz="1800" dirty="0">
                <a:solidFill>
                  <a:srgbClr val="93A1A1"/>
                </a:solidFill>
                <a:effectLst/>
                <a:highlight>
                  <a:srgbClr val="FFFFFF"/>
                </a:highlight>
                <a:latin typeface="Menlo" panose="020B0609030804020204" pitchFamily="49" charset="0"/>
              </a:rPr>
              <a:t>&gt;</a:t>
            </a:r>
            <a:r>
              <a:rPr lang="it-IT" sz="1800" dirty="0">
                <a:solidFill>
                  <a:srgbClr val="000000"/>
                </a:solidFill>
                <a:effectLst/>
                <a:highlight>
                  <a:srgbClr val="FFFFFF"/>
                </a:highlight>
                <a:latin typeface="Menlo" panose="020B0609030804020204" pitchFamily="49" charset="0"/>
              </a:rPr>
              <a:t>Anno: </a:t>
            </a:r>
            <a:r>
              <a:rPr lang="it-IT" sz="1800" dirty="0">
                <a:solidFill>
                  <a:srgbClr val="93A1A1"/>
                </a:solidFill>
                <a:effectLst/>
                <a:highlight>
                  <a:srgbClr val="FFFFFF"/>
                </a:highlight>
                <a:latin typeface="Menlo" panose="020B0609030804020204" pitchFamily="49" charset="0"/>
              </a:rPr>
              <a:t>&lt;</a:t>
            </a:r>
            <a:r>
              <a:rPr lang="it-IT" sz="1800" dirty="0">
                <a:solidFill>
                  <a:srgbClr val="268BD2"/>
                </a:solidFill>
                <a:effectLst/>
                <a:highlight>
                  <a:srgbClr val="FFFFFF"/>
                </a:highlight>
                <a:latin typeface="Menlo" panose="020B0609030804020204" pitchFamily="49" charset="0"/>
              </a:rPr>
              <a:t>input</a:t>
            </a:r>
            <a:r>
              <a:rPr lang="it-IT" sz="1800" dirty="0">
                <a:solidFill>
                  <a:srgbClr val="000000"/>
                </a:solidFill>
                <a:effectLst/>
                <a:highlight>
                  <a:srgbClr val="FFFFFF"/>
                </a:highlight>
                <a:latin typeface="Menlo" panose="020B0609030804020204" pitchFamily="49" charset="0"/>
              </a:rPr>
              <a:t> </a:t>
            </a:r>
            <a:r>
              <a:rPr lang="it-IT" sz="1800" dirty="0" err="1">
                <a:solidFill>
                  <a:srgbClr val="93A1A1"/>
                </a:solidFill>
                <a:effectLst/>
                <a:highlight>
                  <a:srgbClr val="FFFFFF"/>
                </a:highlight>
                <a:latin typeface="Menlo" panose="020B0609030804020204" pitchFamily="49" charset="0"/>
              </a:rPr>
              <a:t>type</a:t>
            </a:r>
            <a:r>
              <a:rPr lang="it-IT" sz="1800" dirty="0">
                <a:solidFill>
                  <a:srgbClr val="000000"/>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a:solidFill>
                  <a:srgbClr val="2AA198"/>
                </a:solidFill>
                <a:effectLst/>
                <a:highlight>
                  <a:srgbClr val="FFFFFF"/>
                </a:highlight>
                <a:latin typeface="Menlo" panose="020B0609030804020204" pitchFamily="49" charset="0"/>
              </a:rPr>
              <a:t>text</a:t>
            </a:r>
            <a:r>
              <a:rPr lang="it-IT" sz="1800" dirty="0">
                <a:solidFill>
                  <a:srgbClr val="93A1A1"/>
                </a:solidFill>
                <a:effectLst/>
                <a:highlight>
                  <a:srgbClr val="FFFFFF"/>
                </a:highlight>
                <a:latin typeface="Menlo" panose="020B0609030804020204" pitchFamily="49" charset="0"/>
              </a:rPr>
              <a:t>"</a:t>
            </a:r>
            <a:r>
              <a:rPr lang="it-IT" sz="1800" dirty="0">
                <a:solidFill>
                  <a:srgbClr val="000000"/>
                </a:solidFill>
                <a:effectLst/>
                <a:highlight>
                  <a:srgbClr val="FFFFFF"/>
                </a:highlight>
                <a:latin typeface="Menlo" panose="020B0609030804020204" pitchFamily="49" charset="0"/>
              </a:rPr>
              <a:t> </a:t>
            </a:r>
            <a:r>
              <a:rPr lang="it-IT" sz="1800" dirty="0" err="1">
                <a:solidFill>
                  <a:srgbClr val="93A1A1"/>
                </a:solidFill>
                <a:effectLst/>
                <a:highlight>
                  <a:srgbClr val="FFFFFF"/>
                </a:highlight>
                <a:latin typeface="Menlo" panose="020B0609030804020204" pitchFamily="49" charset="0"/>
              </a:rPr>
              <a:t>th:value</a:t>
            </a:r>
            <a:r>
              <a:rPr lang="it-IT" sz="1800" dirty="0">
                <a:solidFill>
                  <a:srgbClr val="000000"/>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a:solidFill>
                  <a:srgbClr val="2AA198"/>
                </a:solidFill>
                <a:effectLst/>
                <a:highlight>
                  <a:srgbClr val="FFFFFF"/>
                </a:highlight>
                <a:latin typeface="Menlo" panose="020B0609030804020204" pitchFamily="49" charset="0"/>
              </a:rPr>
              <a:t>${</a:t>
            </a:r>
            <a:r>
              <a:rPr lang="it-IT" sz="1800" dirty="0" err="1">
                <a:solidFill>
                  <a:srgbClr val="2AA198"/>
                </a:solidFill>
                <a:effectLst/>
                <a:highlight>
                  <a:srgbClr val="FFFFFF"/>
                </a:highlight>
                <a:latin typeface="Menlo" panose="020B0609030804020204" pitchFamily="49" charset="0"/>
              </a:rPr>
              <a:t>year</a:t>
            </a:r>
            <a:r>
              <a:rPr lang="it-IT" sz="1800" dirty="0">
                <a:solidFill>
                  <a:srgbClr val="2AA198"/>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a:solidFill>
                  <a:srgbClr val="000000"/>
                </a:solidFill>
                <a:effectLst/>
                <a:highlight>
                  <a:srgbClr val="FFFFFF"/>
                </a:highlight>
                <a:latin typeface="Menlo" panose="020B0609030804020204" pitchFamily="49" charset="0"/>
              </a:rPr>
              <a:t> </a:t>
            </a:r>
            <a:r>
              <a:rPr lang="it-IT" sz="1800" dirty="0">
                <a:solidFill>
                  <a:srgbClr val="93A1A1"/>
                </a:solidFill>
                <a:effectLst/>
                <a:highlight>
                  <a:srgbClr val="FFFFFF"/>
                </a:highlight>
                <a:latin typeface="Menlo" panose="020B0609030804020204" pitchFamily="49" charset="0"/>
              </a:rPr>
              <a:t>name</a:t>
            </a:r>
            <a:r>
              <a:rPr lang="it-IT" sz="1800" dirty="0">
                <a:solidFill>
                  <a:srgbClr val="000000"/>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err="1">
                <a:solidFill>
                  <a:srgbClr val="2AA198"/>
                </a:solidFill>
                <a:effectLst/>
                <a:highlight>
                  <a:srgbClr val="FFFFFF"/>
                </a:highlight>
                <a:latin typeface="Menlo" panose="020B0609030804020204" pitchFamily="49" charset="0"/>
              </a:rPr>
              <a:t>year</a:t>
            </a:r>
            <a:r>
              <a:rPr lang="it-IT" sz="1800" dirty="0">
                <a:solidFill>
                  <a:srgbClr val="93A1A1"/>
                </a:solidFill>
                <a:effectLst/>
                <a:highlight>
                  <a:srgbClr val="FFFFFF"/>
                </a:highlight>
                <a:latin typeface="Menlo" panose="020B0609030804020204" pitchFamily="49" charset="0"/>
              </a:rPr>
              <a:t>" /&gt;</a:t>
            </a:r>
            <a:endParaRPr lang="it-IT" sz="1800" dirty="0">
              <a:solidFill>
                <a:srgbClr val="000000"/>
              </a:solidFill>
              <a:effectLst/>
              <a:highlight>
                <a:srgbClr val="FFFFFF"/>
              </a:highlight>
              <a:latin typeface="Menlo" panose="020B0609030804020204" pitchFamily="49" charset="0"/>
            </a:endParaRPr>
          </a:p>
          <a:p>
            <a:pPr marL="0" marR="0" indent="0">
              <a:spcBef>
                <a:spcPts val="0"/>
              </a:spcBef>
              <a:spcAft>
                <a:spcPts val="0"/>
              </a:spcAft>
              <a:buNone/>
            </a:pPr>
            <a:r>
              <a:rPr lang="it-IT" sz="1800" dirty="0">
                <a:solidFill>
                  <a:srgbClr val="93A1A1"/>
                </a:solidFill>
                <a:effectLst/>
                <a:highlight>
                  <a:srgbClr val="FFFFFF"/>
                </a:highlight>
                <a:latin typeface="Menlo" panose="020B0609030804020204" pitchFamily="49" charset="0"/>
              </a:rPr>
              <a:t>   &lt;/</a:t>
            </a:r>
            <a:r>
              <a:rPr lang="it-IT" sz="1800" dirty="0">
                <a:solidFill>
                  <a:srgbClr val="268BD2"/>
                </a:solidFill>
                <a:effectLst/>
                <a:highlight>
                  <a:srgbClr val="FFFFFF"/>
                </a:highlight>
                <a:latin typeface="Menlo" panose="020B0609030804020204" pitchFamily="49" charset="0"/>
              </a:rPr>
              <a:t>div</a:t>
            </a:r>
            <a:r>
              <a:rPr lang="it-IT" sz="1800" dirty="0">
                <a:solidFill>
                  <a:srgbClr val="93A1A1"/>
                </a:solidFill>
                <a:effectLst/>
                <a:highlight>
                  <a:srgbClr val="FFFFFF"/>
                </a:highlight>
                <a:latin typeface="Menlo" panose="020B0609030804020204" pitchFamily="49" charset="0"/>
              </a:rPr>
              <a:t>&gt;</a:t>
            </a:r>
            <a:endParaRPr lang="it-IT" sz="1800" dirty="0">
              <a:solidFill>
                <a:srgbClr val="000000"/>
              </a:solidFill>
              <a:effectLst/>
              <a:highlight>
                <a:srgbClr val="FFFFFF"/>
              </a:highlight>
              <a:latin typeface="Menlo" panose="020B0609030804020204" pitchFamily="49" charset="0"/>
            </a:endParaRPr>
          </a:p>
          <a:p>
            <a:pPr marL="0" marR="0" indent="0">
              <a:spcBef>
                <a:spcPts val="0"/>
              </a:spcBef>
              <a:spcAft>
                <a:spcPts val="0"/>
              </a:spcAft>
              <a:buNone/>
            </a:pPr>
            <a:r>
              <a:rPr lang="it-IT" sz="1800" dirty="0">
                <a:solidFill>
                  <a:srgbClr val="93A1A1"/>
                </a:solidFill>
                <a:effectLst/>
                <a:highlight>
                  <a:srgbClr val="FFFFFF"/>
                </a:highlight>
                <a:latin typeface="Menlo" panose="020B0609030804020204" pitchFamily="49" charset="0"/>
              </a:rPr>
              <a:t>   &lt;</a:t>
            </a:r>
            <a:r>
              <a:rPr lang="it-IT" sz="1800" dirty="0">
                <a:solidFill>
                  <a:srgbClr val="268BD2"/>
                </a:solidFill>
                <a:effectLst/>
                <a:highlight>
                  <a:srgbClr val="FFFFFF"/>
                </a:highlight>
                <a:latin typeface="Menlo" panose="020B0609030804020204" pitchFamily="49" charset="0"/>
              </a:rPr>
              <a:t>div</a:t>
            </a:r>
            <a:r>
              <a:rPr lang="it-IT" sz="1800" dirty="0">
                <a:solidFill>
                  <a:srgbClr val="93A1A1"/>
                </a:solidFill>
                <a:effectLst/>
                <a:highlight>
                  <a:srgbClr val="FFFFFF"/>
                </a:highlight>
                <a:latin typeface="Menlo" panose="020B0609030804020204" pitchFamily="49" charset="0"/>
              </a:rPr>
              <a:t>&gt;&lt;</a:t>
            </a:r>
            <a:r>
              <a:rPr lang="it-IT" sz="1800" dirty="0">
                <a:solidFill>
                  <a:srgbClr val="268BD2"/>
                </a:solidFill>
                <a:effectLst/>
                <a:highlight>
                  <a:srgbClr val="FFFFFF"/>
                </a:highlight>
                <a:latin typeface="Menlo" panose="020B0609030804020204" pitchFamily="49" charset="0"/>
              </a:rPr>
              <a:t>input</a:t>
            </a:r>
            <a:r>
              <a:rPr lang="it-IT" sz="1800" dirty="0">
                <a:solidFill>
                  <a:srgbClr val="000000"/>
                </a:solidFill>
                <a:effectLst/>
                <a:highlight>
                  <a:srgbClr val="FFFFFF"/>
                </a:highlight>
                <a:latin typeface="Menlo" panose="020B0609030804020204" pitchFamily="49" charset="0"/>
              </a:rPr>
              <a:t> </a:t>
            </a:r>
            <a:r>
              <a:rPr lang="it-IT" sz="1800" dirty="0" err="1">
                <a:solidFill>
                  <a:srgbClr val="93A1A1"/>
                </a:solidFill>
                <a:effectLst/>
                <a:highlight>
                  <a:srgbClr val="FFFFFF"/>
                </a:highlight>
                <a:latin typeface="Menlo" panose="020B0609030804020204" pitchFamily="49" charset="0"/>
              </a:rPr>
              <a:t>type</a:t>
            </a:r>
            <a:r>
              <a:rPr lang="it-IT" sz="1800" dirty="0">
                <a:solidFill>
                  <a:srgbClr val="000000"/>
                </a:solidFill>
                <a:effectLst/>
                <a:highlight>
                  <a:srgbClr val="FFFFFF"/>
                </a:highlight>
                <a:latin typeface="Menlo" panose="020B0609030804020204" pitchFamily="49" charset="0"/>
              </a:rPr>
              <a:t>=</a:t>
            </a:r>
            <a:r>
              <a:rPr lang="it-IT" sz="1800" dirty="0">
                <a:solidFill>
                  <a:srgbClr val="93A1A1"/>
                </a:solidFill>
                <a:effectLst/>
                <a:highlight>
                  <a:srgbClr val="FFFFFF"/>
                </a:highlight>
                <a:latin typeface="Menlo" panose="020B0609030804020204" pitchFamily="49" charset="0"/>
              </a:rPr>
              <a:t>"</a:t>
            </a:r>
            <a:r>
              <a:rPr lang="it-IT" sz="1800" dirty="0" err="1">
                <a:solidFill>
                  <a:srgbClr val="2AA198"/>
                </a:solidFill>
                <a:effectLst/>
                <a:highlight>
                  <a:srgbClr val="FFFFFF"/>
                </a:highlight>
                <a:latin typeface="Menlo" panose="020B0609030804020204" pitchFamily="49" charset="0"/>
              </a:rPr>
              <a:t>submit</a:t>
            </a:r>
            <a:r>
              <a:rPr lang="it-IT" sz="1800" dirty="0">
                <a:solidFill>
                  <a:srgbClr val="93A1A1"/>
                </a:solidFill>
                <a:effectLst/>
                <a:highlight>
                  <a:srgbClr val="FFFFFF"/>
                </a:highlight>
                <a:latin typeface="Menlo" panose="020B0609030804020204" pitchFamily="49" charset="0"/>
              </a:rPr>
              <a:t>" /&gt;&lt;/</a:t>
            </a:r>
            <a:r>
              <a:rPr lang="it-IT" sz="1800" dirty="0">
                <a:solidFill>
                  <a:srgbClr val="268BD2"/>
                </a:solidFill>
                <a:effectLst/>
                <a:highlight>
                  <a:srgbClr val="FFFFFF"/>
                </a:highlight>
                <a:latin typeface="Menlo" panose="020B0609030804020204" pitchFamily="49" charset="0"/>
              </a:rPr>
              <a:t>div</a:t>
            </a:r>
            <a:r>
              <a:rPr lang="it-IT" sz="1800" dirty="0">
                <a:solidFill>
                  <a:srgbClr val="93A1A1"/>
                </a:solidFill>
                <a:effectLst/>
                <a:highlight>
                  <a:srgbClr val="FFFFFF"/>
                </a:highlight>
                <a:latin typeface="Menlo" panose="020B0609030804020204" pitchFamily="49" charset="0"/>
              </a:rPr>
              <a:t>&gt;</a:t>
            </a:r>
            <a:endParaRPr lang="it-IT" sz="1800" dirty="0">
              <a:solidFill>
                <a:srgbClr val="000000"/>
              </a:solidFill>
              <a:effectLst/>
              <a:highlight>
                <a:srgbClr val="FFFFFF"/>
              </a:highlight>
              <a:latin typeface="Menlo" panose="020B0609030804020204" pitchFamily="49" charset="0"/>
            </a:endParaRPr>
          </a:p>
          <a:p>
            <a:pPr marL="0" marR="0" indent="0">
              <a:spcBef>
                <a:spcPts val="0"/>
              </a:spcBef>
              <a:spcAft>
                <a:spcPts val="0"/>
              </a:spcAft>
              <a:buNone/>
            </a:pPr>
            <a:r>
              <a:rPr lang="it-IT" sz="1800" dirty="0">
                <a:solidFill>
                  <a:srgbClr val="93A1A1"/>
                </a:solidFill>
                <a:effectLst/>
                <a:highlight>
                  <a:srgbClr val="FFFFFF"/>
                </a:highlight>
                <a:latin typeface="Menlo" panose="020B0609030804020204" pitchFamily="49" charset="0"/>
              </a:rPr>
              <a:t>  &lt;/</a:t>
            </a:r>
            <a:r>
              <a:rPr lang="it-IT" sz="1800" dirty="0" err="1">
                <a:solidFill>
                  <a:srgbClr val="268BD2"/>
                </a:solidFill>
                <a:effectLst/>
                <a:highlight>
                  <a:srgbClr val="FFFFFF"/>
                </a:highlight>
                <a:latin typeface="Menlo" panose="020B0609030804020204" pitchFamily="49" charset="0"/>
              </a:rPr>
              <a:t>form</a:t>
            </a:r>
            <a:r>
              <a:rPr lang="it-IT" sz="1800" dirty="0">
                <a:solidFill>
                  <a:srgbClr val="93A1A1"/>
                </a:solidFill>
                <a:effectLst/>
                <a:highlight>
                  <a:srgbClr val="FFFFFF"/>
                </a:highlight>
                <a:latin typeface="Menlo" panose="020B0609030804020204" pitchFamily="49" charset="0"/>
              </a:rPr>
              <a:t>&gt;</a:t>
            </a:r>
            <a:endParaRPr lang="it-IT" sz="1800" dirty="0">
              <a:solidFill>
                <a:srgbClr val="000000"/>
              </a:solidFill>
              <a:effectLst/>
              <a:highlight>
                <a:srgbClr val="FFFFFF"/>
              </a:highlight>
              <a:latin typeface="Menlo" panose="020B0609030804020204" pitchFamily="49" charset="0"/>
            </a:endParaRPr>
          </a:p>
          <a:p>
            <a:pPr marL="0" marR="0" indent="0">
              <a:spcBef>
                <a:spcPts val="0"/>
              </a:spcBef>
              <a:spcAft>
                <a:spcPts val="0"/>
              </a:spcAft>
              <a:buNone/>
            </a:pPr>
            <a:r>
              <a:rPr lang="it-IT" sz="1800" dirty="0">
                <a:solidFill>
                  <a:srgbClr val="000000"/>
                </a:solidFill>
                <a:effectLst/>
                <a:highlight>
                  <a:srgbClr val="FFFFFF"/>
                </a:highlight>
                <a:latin typeface="Menlo" panose="020B0609030804020204" pitchFamily="49" charset="0"/>
              </a:rPr>
              <a:t> &lt;/</a:t>
            </a:r>
            <a:r>
              <a:rPr lang="it-IT" sz="1800" dirty="0">
                <a:solidFill>
                  <a:srgbClr val="268BD2"/>
                </a:solidFill>
                <a:effectLst/>
                <a:highlight>
                  <a:srgbClr val="FFFFFF"/>
                </a:highlight>
                <a:latin typeface="Menlo" panose="020B0609030804020204" pitchFamily="49" charset="0"/>
              </a:rPr>
              <a:t>body</a:t>
            </a:r>
            <a:r>
              <a:rPr lang="it-IT" sz="1800" dirty="0">
                <a:solidFill>
                  <a:srgbClr val="000000"/>
                </a:solidFill>
                <a:effectLst/>
                <a:highlight>
                  <a:srgbClr val="FFFFFF"/>
                </a:highlight>
                <a:latin typeface="Menlo" panose="020B0609030804020204" pitchFamily="49" charset="0"/>
              </a:rPr>
              <a:t>&gt;</a:t>
            </a:r>
          </a:p>
          <a:p>
            <a:pPr marL="0" marR="0" indent="0">
              <a:spcBef>
                <a:spcPts val="0"/>
              </a:spcBef>
              <a:spcAft>
                <a:spcPts val="0"/>
              </a:spcAft>
              <a:buNone/>
            </a:pPr>
            <a:endParaRPr lang="it-IT" sz="1800" dirty="0">
              <a:solidFill>
                <a:srgbClr val="000000"/>
              </a:solidFill>
              <a:effectLst/>
              <a:highlight>
                <a:srgbClr val="FFFFFF"/>
              </a:highlight>
              <a:latin typeface="Menlo" panose="020B0609030804020204" pitchFamily="49" charset="0"/>
            </a:endParaRPr>
          </a:p>
          <a:p>
            <a:pPr marL="0" marR="0" indent="0">
              <a:spcBef>
                <a:spcPts val="0"/>
              </a:spcBef>
              <a:spcAft>
                <a:spcPts val="0"/>
              </a:spcAft>
              <a:buNone/>
            </a:pPr>
            <a:r>
              <a:rPr lang="it-IT" sz="1800" dirty="0">
                <a:solidFill>
                  <a:srgbClr val="000000"/>
                </a:solidFill>
                <a:effectLst/>
                <a:highlight>
                  <a:srgbClr val="FFFFFF"/>
                </a:highlight>
                <a:latin typeface="Menlo" panose="020B0609030804020204" pitchFamily="49" charset="0"/>
              </a:rPr>
              <a:t>&lt;/</a:t>
            </a:r>
            <a:r>
              <a:rPr lang="it-IT" sz="1800" dirty="0">
                <a:solidFill>
                  <a:srgbClr val="268BD2"/>
                </a:solidFill>
                <a:effectLst/>
                <a:highlight>
                  <a:srgbClr val="FFFFFF"/>
                </a:highlight>
                <a:latin typeface="Menlo" panose="020B0609030804020204" pitchFamily="49" charset="0"/>
              </a:rPr>
              <a:t>html</a:t>
            </a:r>
            <a:r>
              <a:rPr lang="it-IT" sz="1800" dirty="0">
                <a:solidFill>
                  <a:srgbClr val="000000"/>
                </a:solidFill>
                <a:effectLst/>
                <a:highlight>
                  <a:srgbClr val="FFFFFF"/>
                </a:highlight>
                <a:latin typeface="Menlo" panose="020B0609030804020204" pitchFamily="49" charset="0"/>
              </a:rPr>
              <a:t>&gt;</a:t>
            </a:r>
          </a:p>
          <a:p>
            <a:pPr marL="0" indent="0">
              <a:buNone/>
            </a:pPr>
            <a:endParaRPr lang="en-US" dirty="0"/>
          </a:p>
        </p:txBody>
      </p:sp>
    </p:spTree>
    <p:extLst>
      <p:ext uri="{BB962C8B-B14F-4D97-AF65-F5344CB8AC3E}">
        <p14:creationId xmlns:p14="http://schemas.microsoft.com/office/powerpoint/2010/main" val="142795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3C054-01B3-BAF0-A105-CC7122F0AF3B}"/>
              </a:ext>
            </a:extLst>
          </p:cNvPr>
          <p:cNvSpPr>
            <a:spLocks noGrp="1"/>
          </p:cNvSpPr>
          <p:nvPr>
            <p:ph type="title"/>
          </p:nvPr>
        </p:nvSpPr>
        <p:spPr/>
        <p:txBody>
          <a:bodyPr/>
          <a:lstStyle/>
          <a:p>
            <a:r>
              <a:rPr lang="en-US" dirty="0" err="1"/>
              <a:t>MovieController.java</a:t>
            </a:r>
            <a:endParaRPr lang="en-US" dirty="0"/>
          </a:p>
        </p:txBody>
      </p:sp>
      <p:sp>
        <p:nvSpPr>
          <p:cNvPr id="3" name="Segnaposto contenuto 2">
            <a:extLst>
              <a:ext uri="{FF2B5EF4-FFF2-40B4-BE49-F238E27FC236}">
                <a16:creationId xmlns:a16="http://schemas.microsoft.com/office/drawing/2014/main" id="{4D1419BD-690C-CE5D-7311-69FFF441DE23}"/>
              </a:ext>
            </a:extLst>
          </p:cNvPr>
          <p:cNvSpPr>
            <a:spLocks noGrp="1"/>
          </p:cNvSpPr>
          <p:nvPr>
            <p:ph idx="1"/>
          </p:nvPr>
        </p:nvSpPr>
        <p:spPr>
          <a:xfrm>
            <a:off x="609600" y="1240971"/>
            <a:ext cx="10972800" cy="5487820"/>
          </a:xfrm>
        </p:spPr>
        <p:txBody>
          <a:bodyPr>
            <a:normAutofit fontScale="62500" lnSpcReduction="20000"/>
          </a:bodyPr>
          <a:lstStyle/>
          <a:p>
            <a:pPr marL="0" indent="0">
              <a:buNone/>
            </a:pPr>
            <a:r>
              <a:rPr lang="it-IT" dirty="0">
                <a:solidFill>
                  <a:srgbClr val="646464"/>
                </a:solidFill>
                <a:effectLst/>
                <a:latin typeface="Menlo" panose="020B0609030804020204" pitchFamily="49" charset="0"/>
              </a:rPr>
              <a:t>@Controller </a:t>
            </a:r>
          </a:p>
          <a:p>
            <a:pPr marL="0" indent="0">
              <a:buNone/>
            </a:pPr>
            <a:r>
              <a:rPr lang="it-IT" b="1" dirty="0">
                <a:solidFill>
                  <a:srgbClr val="7F0055"/>
                </a:solidFill>
                <a:effectLst/>
                <a:latin typeface="Menlo" panose="020B0609030804020204" pitchFamily="49" charset="0"/>
              </a:rPr>
              <a:t>public</a:t>
            </a:r>
            <a:r>
              <a:rPr lang="it-IT" dirty="0">
                <a:effectLst/>
                <a:latin typeface="Menlo" panose="020B0609030804020204" pitchFamily="49" charset="0"/>
              </a:rPr>
              <a:t> </a:t>
            </a:r>
            <a:r>
              <a:rPr lang="it-IT" b="1" dirty="0">
                <a:solidFill>
                  <a:srgbClr val="7F0055"/>
                </a:solidFill>
                <a:effectLst/>
                <a:latin typeface="Menlo" panose="020B0609030804020204" pitchFamily="49" charset="0"/>
              </a:rPr>
              <a:t>class</a:t>
            </a:r>
            <a:r>
              <a:rPr lang="it-IT" dirty="0">
                <a:effectLst/>
                <a:latin typeface="Menlo" panose="020B0609030804020204" pitchFamily="49" charset="0"/>
              </a:rPr>
              <a:t> </a:t>
            </a:r>
            <a:r>
              <a:rPr lang="it-IT" dirty="0" err="1">
                <a:effectLst/>
                <a:latin typeface="Menlo" panose="020B0609030804020204" pitchFamily="49" charset="0"/>
              </a:rPr>
              <a:t>MovieController</a:t>
            </a:r>
            <a:r>
              <a:rPr lang="it-IT" dirty="0">
                <a:effectLst/>
                <a:latin typeface="Menlo" panose="020B0609030804020204" pitchFamily="49" charset="0"/>
              </a:rPr>
              <a:t> {</a:t>
            </a:r>
          </a:p>
          <a:p>
            <a:pPr marL="0" indent="0">
              <a:buNone/>
            </a:pPr>
            <a:r>
              <a:rPr lang="it-IT" dirty="0">
                <a:solidFill>
                  <a:srgbClr val="646464"/>
                </a:solidFill>
                <a:effectLst/>
                <a:latin typeface="Menlo" panose="020B0609030804020204" pitchFamily="49" charset="0"/>
              </a:rPr>
              <a:t>  @</a:t>
            </a:r>
            <a:r>
              <a:rPr lang="it-IT" dirty="0" err="1">
                <a:solidFill>
                  <a:srgbClr val="646464"/>
                </a:solidFill>
                <a:effectLst/>
                <a:latin typeface="Menlo" panose="020B0609030804020204" pitchFamily="49" charset="0"/>
              </a:rPr>
              <a:t>Autowired</a:t>
            </a:r>
            <a:r>
              <a:rPr lang="it-IT" dirty="0">
                <a:effectLst/>
                <a:latin typeface="Menlo" panose="020B0609030804020204" pitchFamily="49" charset="0"/>
              </a:rPr>
              <a:t> </a:t>
            </a:r>
            <a:r>
              <a:rPr lang="it-IT" dirty="0" err="1">
                <a:effectLst/>
                <a:latin typeface="Menlo" panose="020B0609030804020204" pitchFamily="49" charset="0"/>
              </a:rPr>
              <a:t>MovieService</a:t>
            </a:r>
            <a:r>
              <a:rPr lang="it-IT" dirty="0">
                <a:effectLst/>
                <a:latin typeface="Menlo" panose="020B0609030804020204" pitchFamily="49" charset="0"/>
              </a:rPr>
              <a:t> </a:t>
            </a:r>
            <a:r>
              <a:rPr lang="it-IT" dirty="0" err="1">
                <a:solidFill>
                  <a:srgbClr val="0000C0"/>
                </a:solidFill>
                <a:effectLst/>
                <a:latin typeface="Menlo" panose="020B0609030804020204" pitchFamily="49" charset="0"/>
              </a:rPr>
              <a:t>movieService</a:t>
            </a:r>
            <a:r>
              <a:rPr lang="it-IT" dirty="0">
                <a:effectLst/>
                <a:latin typeface="Menlo" panose="020B0609030804020204" pitchFamily="49" charset="0"/>
              </a:rPr>
              <a:t>;</a:t>
            </a:r>
            <a:br>
              <a:rPr lang="it-IT" dirty="0">
                <a:effectLst/>
                <a:latin typeface="Menlo" panose="020B0609030804020204" pitchFamily="49" charset="0"/>
              </a:rPr>
            </a:br>
            <a:endParaRPr lang="it-IT" dirty="0">
              <a:effectLst/>
              <a:latin typeface="Menlo" panose="020B0609030804020204" pitchFamily="49" charset="0"/>
            </a:endParaRPr>
          </a:p>
          <a:p>
            <a:pPr marL="0" indent="0">
              <a:buNone/>
            </a:pPr>
            <a:r>
              <a:rPr lang="it-IT" dirty="0">
                <a:solidFill>
                  <a:srgbClr val="646464"/>
                </a:solidFill>
                <a:effectLst/>
                <a:latin typeface="Menlo" panose="020B0609030804020204" pitchFamily="49" charset="0"/>
              </a:rPr>
              <a:t>  @</a:t>
            </a:r>
            <a:r>
              <a:rPr lang="it-IT" dirty="0" err="1">
                <a:solidFill>
                  <a:srgbClr val="646464"/>
                </a:solidFill>
                <a:effectLst/>
                <a:latin typeface="Menlo" panose="020B0609030804020204" pitchFamily="49" charset="0"/>
              </a:rPr>
              <a:t>GetMapping</a:t>
            </a:r>
            <a:r>
              <a:rPr lang="it-IT" dirty="0">
                <a:solidFill>
                  <a:srgbClr val="000000"/>
                </a:solidFill>
                <a:effectLst/>
                <a:latin typeface="Menlo" panose="020B0609030804020204" pitchFamily="49" charset="0"/>
              </a:rPr>
              <a:t>(</a:t>
            </a:r>
            <a:r>
              <a:rPr lang="it-IT" dirty="0">
                <a:solidFill>
                  <a:srgbClr val="2A00FF"/>
                </a:solidFill>
                <a:effectLst/>
                <a:latin typeface="Menlo" panose="020B0609030804020204" pitchFamily="49" charset="0"/>
              </a:rPr>
              <a:t>"/</a:t>
            </a:r>
            <a:r>
              <a:rPr lang="it-IT" dirty="0" err="1">
                <a:solidFill>
                  <a:srgbClr val="2A00FF"/>
                </a:solidFill>
                <a:effectLst/>
                <a:latin typeface="Menlo" panose="020B0609030804020204" pitchFamily="49" charset="0"/>
              </a:rPr>
              <a:t>formNewMovie</a:t>
            </a:r>
            <a:r>
              <a:rPr lang="it-IT" dirty="0">
                <a:solidFill>
                  <a:srgbClr val="2A00FF"/>
                </a:solidFill>
                <a:effectLst/>
                <a:latin typeface="Menlo" panose="020B0609030804020204" pitchFamily="49" charset="0"/>
              </a:rPr>
              <a:t>"</a:t>
            </a:r>
            <a:r>
              <a:rPr lang="it-IT" dirty="0">
                <a:solidFill>
                  <a:srgbClr val="000000"/>
                </a:solidFill>
                <a:effectLst/>
                <a:latin typeface="Menlo" panose="020B0609030804020204" pitchFamily="49" charset="0"/>
              </a:rPr>
              <a:t>)</a:t>
            </a:r>
            <a:endParaRPr lang="it-IT" dirty="0">
              <a:solidFill>
                <a:srgbClr val="2A00FF"/>
              </a:solidFill>
              <a:effectLst/>
              <a:latin typeface="Menlo" panose="020B0609030804020204" pitchFamily="49" charset="0"/>
            </a:endParaRPr>
          </a:p>
          <a:p>
            <a:pPr marL="0" indent="0">
              <a:buNone/>
            </a:pPr>
            <a:r>
              <a:rPr lang="it-IT" b="1" dirty="0">
                <a:solidFill>
                  <a:srgbClr val="7F0055"/>
                </a:solidFill>
                <a:effectLst/>
                <a:latin typeface="Menlo" panose="020B0609030804020204" pitchFamily="49" charset="0"/>
              </a:rPr>
              <a:t>    public</a:t>
            </a:r>
            <a:r>
              <a:rPr lang="it-IT" dirty="0">
                <a:effectLst/>
                <a:latin typeface="Menlo" panose="020B0609030804020204" pitchFamily="49" charset="0"/>
              </a:rPr>
              <a:t> </a:t>
            </a:r>
            <a:r>
              <a:rPr lang="it-IT" dirty="0" err="1">
                <a:effectLst/>
                <a:latin typeface="Menlo" panose="020B0609030804020204" pitchFamily="49" charset="0"/>
              </a:rPr>
              <a:t>String</a:t>
            </a:r>
            <a:r>
              <a:rPr lang="it-IT" dirty="0">
                <a:effectLst/>
                <a:latin typeface="Menlo" panose="020B0609030804020204" pitchFamily="49" charset="0"/>
              </a:rPr>
              <a:t> </a:t>
            </a:r>
            <a:r>
              <a:rPr lang="it-IT" dirty="0" err="1">
                <a:effectLst/>
                <a:latin typeface="Menlo" panose="020B0609030804020204" pitchFamily="49" charset="0"/>
              </a:rPr>
              <a:t>formNewMovie</a:t>
            </a:r>
            <a:r>
              <a:rPr lang="it-IT" dirty="0">
                <a:effectLst/>
                <a:latin typeface="Menlo" panose="020B0609030804020204" pitchFamily="49" charset="0"/>
              </a:rPr>
              <a:t>(Model </a:t>
            </a:r>
            <a:r>
              <a:rPr lang="it-IT" dirty="0">
                <a:solidFill>
                  <a:srgbClr val="6A3E3E"/>
                </a:solidFill>
                <a:effectLst/>
                <a:latin typeface="Menlo" panose="020B0609030804020204" pitchFamily="49" charset="0"/>
              </a:rPr>
              <a:t>model</a:t>
            </a:r>
            <a:r>
              <a:rPr lang="it-IT" dirty="0">
                <a:effectLst/>
                <a:latin typeface="Menlo" panose="020B0609030804020204" pitchFamily="49" charset="0"/>
              </a:rPr>
              <a:t>) {</a:t>
            </a:r>
          </a:p>
          <a:p>
            <a:pPr marL="0" indent="0">
              <a:buNone/>
            </a:pPr>
            <a:r>
              <a:rPr lang="it-IT" dirty="0">
                <a:solidFill>
                  <a:srgbClr val="6A3E3E"/>
                </a:solidFill>
                <a:effectLst/>
                <a:latin typeface="Menlo" panose="020B0609030804020204" pitchFamily="49" charset="0"/>
              </a:rPr>
              <a:t>    </a:t>
            </a:r>
            <a:r>
              <a:rPr lang="it-IT" dirty="0" err="1">
                <a:solidFill>
                  <a:srgbClr val="6A3E3E"/>
                </a:solidFill>
                <a:effectLst/>
                <a:latin typeface="Menlo" panose="020B0609030804020204" pitchFamily="49" charset="0"/>
              </a:rPr>
              <a:t>model</a:t>
            </a:r>
            <a:r>
              <a:rPr lang="it-IT" dirty="0" err="1">
                <a:effectLst/>
                <a:latin typeface="Menlo" panose="020B0609030804020204" pitchFamily="49" charset="0"/>
              </a:rPr>
              <a:t>.addAttribute</a:t>
            </a:r>
            <a:r>
              <a:rPr lang="it-IT" dirty="0">
                <a:effectLst/>
                <a:latin typeface="Menlo" panose="020B0609030804020204" pitchFamily="49" charset="0"/>
              </a:rPr>
              <a:t>(</a:t>
            </a:r>
            <a:r>
              <a:rPr lang="it-IT" dirty="0">
                <a:solidFill>
                  <a:srgbClr val="2A00FF"/>
                </a:solidFill>
                <a:effectLst/>
                <a:latin typeface="Menlo" panose="020B0609030804020204" pitchFamily="49" charset="0"/>
              </a:rPr>
              <a:t>"movie"</a:t>
            </a:r>
            <a:r>
              <a:rPr lang="it-IT" dirty="0">
                <a:effectLst/>
                <a:latin typeface="Menlo" panose="020B0609030804020204" pitchFamily="49" charset="0"/>
              </a:rPr>
              <a:t>, </a:t>
            </a:r>
            <a:r>
              <a:rPr lang="it-IT" b="1" dirty="0">
                <a:solidFill>
                  <a:srgbClr val="7F0055"/>
                </a:solidFill>
                <a:effectLst/>
                <a:latin typeface="Menlo" panose="020B0609030804020204" pitchFamily="49" charset="0"/>
              </a:rPr>
              <a:t>new</a:t>
            </a:r>
            <a:r>
              <a:rPr lang="it-IT" dirty="0">
                <a:effectLst/>
                <a:latin typeface="Menlo" panose="020B0609030804020204" pitchFamily="49" charset="0"/>
              </a:rPr>
              <a:t> Movie());</a:t>
            </a:r>
          </a:p>
          <a:p>
            <a:pPr marL="0" indent="0">
              <a:buNone/>
            </a:pPr>
            <a:r>
              <a:rPr lang="it-IT" b="1" dirty="0">
                <a:solidFill>
                  <a:srgbClr val="7F0055"/>
                </a:solidFill>
                <a:effectLst/>
                <a:latin typeface="Menlo" panose="020B0609030804020204" pitchFamily="49" charset="0"/>
              </a:rPr>
              <a:t>    </a:t>
            </a:r>
            <a:r>
              <a:rPr lang="it-IT" b="1" dirty="0" err="1">
                <a:solidFill>
                  <a:srgbClr val="7F0055"/>
                </a:solidFill>
                <a:effectLst/>
                <a:latin typeface="Menlo" panose="020B0609030804020204" pitchFamily="49" charset="0"/>
              </a:rPr>
              <a:t>return</a:t>
            </a:r>
            <a:r>
              <a:rPr lang="it-IT" dirty="0">
                <a:solidFill>
                  <a:srgbClr val="000000"/>
                </a:solidFill>
                <a:effectLst/>
                <a:latin typeface="Menlo" panose="020B0609030804020204" pitchFamily="49" charset="0"/>
              </a:rPr>
              <a:t> </a:t>
            </a:r>
            <a:r>
              <a:rPr lang="it-IT" dirty="0">
                <a:solidFill>
                  <a:srgbClr val="2A00FF"/>
                </a:solidFill>
                <a:effectLst/>
                <a:latin typeface="Menlo" panose="020B0609030804020204" pitchFamily="49" charset="0"/>
              </a:rPr>
              <a:t>"</a:t>
            </a:r>
            <a:r>
              <a:rPr lang="it-IT" dirty="0" err="1">
                <a:solidFill>
                  <a:srgbClr val="2A00FF"/>
                </a:solidFill>
                <a:effectLst/>
                <a:latin typeface="Menlo" panose="020B0609030804020204" pitchFamily="49" charset="0"/>
              </a:rPr>
              <a:t>formNewMovie.html</a:t>
            </a:r>
            <a:r>
              <a:rPr lang="it-IT" dirty="0">
                <a:solidFill>
                  <a:srgbClr val="2A00FF"/>
                </a:solidFill>
                <a:effectLst/>
                <a:latin typeface="Menlo" panose="020B0609030804020204" pitchFamily="49" charset="0"/>
              </a:rPr>
              <a:t>"</a:t>
            </a:r>
            <a:r>
              <a:rPr lang="it-IT" dirty="0">
                <a:solidFill>
                  <a:srgbClr val="000000"/>
                </a:solidFill>
                <a:effectLst/>
                <a:latin typeface="Menlo" panose="020B0609030804020204" pitchFamily="49" charset="0"/>
              </a:rPr>
              <a:t>;</a:t>
            </a:r>
            <a:endParaRPr lang="it-IT" dirty="0">
              <a:solidFill>
                <a:srgbClr val="2A00FF"/>
              </a:solidFill>
              <a:effectLst/>
              <a:latin typeface="Menlo" panose="020B0609030804020204" pitchFamily="49" charset="0"/>
            </a:endParaRPr>
          </a:p>
          <a:p>
            <a:pPr marL="0" indent="0">
              <a:buNone/>
            </a:pPr>
            <a:r>
              <a:rPr lang="it-IT" dirty="0">
                <a:effectLst/>
                <a:latin typeface="Menlo" panose="020B0609030804020204" pitchFamily="49" charset="0"/>
              </a:rPr>
              <a:t>  }</a:t>
            </a:r>
          </a:p>
          <a:p>
            <a:pPr marL="0" indent="0">
              <a:buNone/>
            </a:pPr>
            <a:endParaRPr lang="it-IT" dirty="0">
              <a:effectLst/>
              <a:latin typeface="Menlo" panose="020B0609030804020204" pitchFamily="49" charset="0"/>
            </a:endParaRPr>
          </a:p>
          <a:p>
            <a:pPr marL="0" indent="0">
              <a:buNone/>
            </a:pPr>
            <a:r>
              <a:rPr lang="it-IT" dirty="0">
                <a:solidFill>
                  <a:srgbClr val="646464"/>
                </a:solidFill>
                <a:effectLst/>
                <a:latin typeface="Menlo" panose="020B0609030804020204" pitchFamily="49" charset="0"/>
              </a:rPr>
              <a:t>  @</a:t>
            </a:r>
            <a:r>
              <a:rPr lang="it-IT" dirty="0" err="1">
                <a:solidFill>
                  <a:srgbClr val="646464"/>
                </a:solidFill>
                <a:effectLst/>
                <a:latin typeface="Menlo" panose="020B0609030804020204" pitchFamily="49" charset="0"/>
              </a:rPr>
              <a:t>PostMapping</a:t>
            </a:r>
            <a:r>
              <a:rPr lang="it-IT" dirty="0">
                <a:solidFill>
                  <a:srgbClr val="000000"/>
                </a:solidFill>
                <a:effectLst/>
                <a:latin typeface="Menlo" panose="020B0609030804020204" pitchFamily="49" charset="0"/>
              </a:rPr>
              <a:t>(</a:t>
            </a:r>
            <a:r>
              <a:rPr lang="it-IT" dirty="0">
                <a:solidFill>
                  <a:srgbClr val="2A00FF"/>
                </a:solidFill>
                <a:effectLst/>
                <a:latin typeface="Menlo" panose="020B0609030804020204" pitchFamily="49" charset="0"/>
              </a:rPr>
              <a:t>"/movie"</a:t>
            </a:r>
            <a:r>
              <a:rPr lang="it-IT" dirty="0">
                <a:solidFill>
                  <a:srgbClr val="000000"/>
                </a:solidFill>
                <a:effectLst/>
                <a:latin typeface="Menlo" panose="020B0609030804020204" pitchFamily="49" charset="0"/>
              </a:rPr>
              <a:t>)</a:t>
            </a:r>
            <a:endParaRPr lang="it-IT" dirty="0">
              <a:solidFill>
                <a:srgbClr val="646464"/>
              </a:solidFill>
              <a:effectLst/>
              <a:latin typeface="Menlo" panose="020B0609030804020204" pitchFamily="49" charset="0"/>
            </a:endParaRPr>
          </a:p>
          <a:p>
            <a:pPr marL="0" indent="0">
              <a:buNone/>
            </a:pPr>
            <a:r>
              <a:rPr lang="it-IT" b="1" dirty="0">
                <a:solidFill>
                  <a:srgbClr val="7F0055"/>
                </a:solidFill>
                <a:effectLst/>
                <a:latin typeface="Menlo" panose="020B0609030804020204" pitchFamily="49" charset="0"/>
              </a:rPr>
              <a:t>  public</a:t>
            </a:r>
            <a:r>
              <a:rPr lang="it-IT" dirty="0">
                <a:effectLst/>
                <a:latin typeface="Menlo" panose="020B0609030804020204" pitchFamily="49" charset="0"/>
              </a:rPr>
              <a:t> </a:t>
            </a:r>
            <a:r>
              <a:rPr lang="it-IT" dirty="0" err="1">
                <a:effectLst/>
                <a:latin typeface="Menlo" panose="020B0609030804020204" pitchFamily="49" charset="0"/>
              </a:rPr>
              <a:t>String</a:t>
            </a:r>
            <a:r>
              <a:rPr lang="it-IT" dirty="0">
                <a:effectLst/>
                <a:latin typeface="Menlo" panose="020B0609030804020204" pitchFamily="49" charset="0"/>
              </a:rPr>
              <a:t> </a:t>
            </a:r>
            <a:r>
              <a:rPr lang="it-IT" dirty="0" err="1">
                <a:effectLst/>
                <a:latin typeface="Menlo" panose="020B0609030804020204" pitchFamily="49" charset="0"/>
              </a:rPr>
              <a:t>newMovie</a:t>
            </a:r>
            <a:r>
              <a:rPr lang="it-IT" dirty="0">
                <a:effectLst/>
                <a:latin typeface="Menlo" panose="020B0609030804020204" pitchFamily="49" charset="0"/>
              </a:rPr>
              <a:t>(</a:t>
            </a:r>
            <a:r>
              <a:rPr lang="it-IT" dirty="0">
                <a:solidFill>
                  <a:srgbClr val="646464"/>
                </a:solidFill>
                <a:effectLst/>
                <a:latin typeface="Menlo" panose="020B0609030804020204" pitchFamily="49" charset="0"/>
              </a:rPr>
              <a:t>@</a:t>
            </a:r>
            <a:r>
              <a:rPr lang="it-IT" dirty="0" err="1">
                <a:solidFill>
                  <a:srgbClr val="646464"/>
                </a:solidFill>
                <a:effectLst/>
                <a:latin typeface="Menlo" panose="020B0609030804020204" pitchFamily="49" charset="0"/>
              </a:rPr>
              <a:t>ModelAttribute</a:t>
            </a:r>
            <a:r>
              <a:rPr lang="it-IT" dirty="0">
                <a:effectLst/>
                <a:latin typeface="Menlo" panose="020B0609030804020204" pitchFamily="49" charset="0"/>
              </a:rPr>
              <a:t>(</a:t>
            </a:r>
            <a:r>
              <a:rPr lang="it-IT" dirty="0">
                <a:solidFill>
                  <a:srgbClr val="2A00FF"/>
                </a:solidFill>
                <a:effectLst/>
                <a:latin typeface="Menlo" panose="020B0609030804020204" pitchFamily="49" charset="0"/>
              </a:rPr>
              <a:t>"movie"</a:t>
            </a:r>
            <a:r>
              <a:rPr lang="it-IT" dirty="0">
                <a:effectLst/>
                <a:latin typeface="Menlo" panose="020B0609030804020204" pitchFamily="49" charset="0"/>
              </a:rPr>
              <a:t>) Movie </a:t>
            </a:r>
            <a:r>
              <a:rPr lang="it-IT" dirty="0">
                <a:solidFill>
                  <a:srgbClr val="6A3E3E"/>
                </a:solidFill>
                <a:effectLst/>
                <a:latin typeface="Menlo" panose="020B0609030804020204" pitchFamily="49" charset="0"/>
              </a:rPr>
              <a:t>movie</a:t>
            </a:r>
            <a:r>
              <a:rPr lang="it-IT" dirty="0">
                <a:effectLst/>
                <a:latin typeface="Menlo" panose="020B0609030804020204" pitchFamily="49" charset="0"/>
              </a:rPr>
              <a:t>) {</a:t>
            </a:r>
          </a:p>
          <a:p>
            <a:pPr marL="0" indent="0">
              <a:buNone/>
            </a:pPr>
            <a:r>
              <a:rPr lang="it-IT" b="1" dirty="0">
                <a:solidFill>
                  <a:srgbClr val="7F0055"/>
                </a:solidFill>
                <a:effectLst/>
                <a:latin typeface="Menlo" panose="020B0609030804020204" pitchFamily="49" charset="0"/>
              </a:rPr>
              <a:t>	</a:t>
            </a:r>
            <a:r>
              <a:rPr lang="it-IT" b="1" dirty="0" err="1">
                <a:solidFill>
                  <a:srgbClr val="7F0055"/>
                </a:solidFill>
                <a:effectLst/>
                <a:latin typeface="Menlo" panose="020B0609030804020204" pitchFamily="49" charset="0"/>
              </a:rPr>
              <a:t>this</a:t>
            </a:r>
            <a:r>
              <a:rPr lang="it-IT" dirty="0" err="1">
                <a:solidFill>
                  <a:srgbClr val="000000"/>
                </a:solidFill>
                <a:effectLst/>
                <a:latin typeface="Menlo" panose="020B0609030804020204" pitchFamily="49" charset="0"/>
              </a:rPr>
              <a:t>.</a:t>
            </a:r>
            <a:r>
              <a:rPr lang="it-IT" dirty="0" err="1">
                <a:solidFill>
                  <a:srgbClr val="0000C0"/>
                </a:solidFill>
                <a:effectLst/>
                <a:latin typeface="Menlo" panose="020B0609030804020204" pitchFamily="49" charset="0"/>
              </a:rPr>
              <a:t>movieService</a:t>
            </a:r>
            <a:r>
              <a:rPr lang="it-IT" dirty="0" err="1">
                <a:solidFill>
                  <a:srgbClr val="000000"/>
                </a:solidFill>
                <a:effectLst/>
                <a:latin typeface="Menlo" panose="020B0609030804020204" pitchFamily="49" charset="0"/>
              </a:rPr>
              <a:t>.save</a:t>
            </a:r>
            <a:r>
              <a:rPr lang="it-IT" dirty="0">
                <a:solidFill>
                  <a:srgbClr val="000000"/>
                </a:solidFill>
                <a:effectLst/>
                <a:latin typeface="Menlo" panose="020B0609030804020204" pitchFamily="49" charset="0"/>
              </a:rPr>
              <a:t>(</a:t>
            </a:r>
            <a:r>
              <a:rPr lang="it-IT" dirty="0">
                <a:solidFill>
                  <a:srgbClr val="6A3E3E"/>
                </a:solidFill>
                <a:effectLst/>
                <a:latin typeface="Menlo" panose="020B0609030804020204" pitchFamily="49" charset="0"/>
              </a:rPr>
              <a:t>movie</a:t>
            </a:r>
            <a:r>
              <a:rPr lang="it-IT" dirty="0">
                <a:solidFill>
                  <a:srgbClr val="000000"/>
                </a:solidFill>
                <a:effectLst/>
                <a:latin typeface="Menlo" panose="020B0609030804020204" pitchFamily="49" charset="0"/>
              </a:rPr>
              <a:t>); </a:t>
            </a:r>
            <a:endParaRPr lang="it-IT" dirty="0">
              <a:solidFill>
                <a:srgbClr val="0000C0"/>
              </a:solidFill>
              <a:latin typeface="Menlo" panose="020B0609030804020204" pitchFamily="49" charset="0"/>
            </a:endParaRPr>
          </a:p>
          <a:p>
            <a:pPr marL="0" indent="0">
              <a:buNone/>
            </a:pPr>
            <a:r>
              <a:rPr lang="it-IT" sz="2900" b="1" dirty="0">
                <a:solidFill>
                  <a:srgbClr val="0000C0"/>
                </a:solidFill>
                <a:effectLst/>
                <a:latin typeface="Menlo" panose="020B0609030804020204" pitchFamily="49" charset="0"/>
              </a:rPr>
              <a:t>	</a:t>
            </a:r>
            <a:r>
              <a:rPr lang="it-IT" sz="2900" b="1" dirty="0" err="1">
                <a:solidFill>
                  <a:srgbClr val="7F0055"/>
                </a:solidFill>
                <a:effectLst/>
                <a:latin typeface="Menlo" panose="020B0609030804020204" pitchFamily="49" charset="0"/>
              </a:rPr>
              <a:t>return</a:t>
            </a:r>
            <a:r>
              <a:rPr lang="it-IT" sz="2900" dirty="0">
                <a:solidFill>
                  <a:srgbClr val="000000"/>
                </a:solidFill>
                <a:effectLst/>
                <a:latin typeface="Menlo" panose="020B0609030804020204" pitchFamily="49" charset="0"/>
              </a:rPr>
              <a:t> </a:t>
            </a:r>
            <a:r>
              <a:rPr lang="it-IT" sz="2900" dirty="0">
                <a:solidFill>
                  <a:srgbClr val="2A00FF"/>
                </a:solidFill>
                <a:effectLst/>
                <a:latin typeface="Menlo" panose="020B0609030804020204" pitchFamily="49" charset="0"/>
              </a:rPr>
              <a:t>"</a:t>
            </a:r>
            <a:r>
              <a:rPr lang="it-IT" sz="2900" dirty="0" err="1">
                <a:solidFill>
                  <a:srgbClr val="2A00FF"/>
                </a:solidFill>
                <a:effectLst/>
                <a:latin typeface="Menlo" panose="020B0609030804020204" pitchFamily="49" charset="0"/>
              </a:rPr>
              <a:t>redirect:movie</a:t>
            </a:r>
            <a:r>
              <a:rPr lang="it-IT" sz="2900" dirty="0">
                <a:solidFill>
                  <a:srgbClr val="2A00FF"/>
                </a:solidFill>
                <a:effectLst/>
                <a:latin typeface="Menlo" panose="020B0609030804020204" pitchFamily="49" charset="0"/>
              </a:rPr>
              <a:t>/"</a:t>
            </a:r>
            <a:r>
              <a:rPr lang="it-IT" sz="2900" dirty="0">
                <a:solidFill>
                  <a:srgbClr val="000000"/>
                </a:solidFill>
                <a:effectLst/>
                <a:latin typeface="Menlo" panose="020B0609030804020204" pitchFamily="49" charset="0"/>
              </a:rPr>
              <a:t>+</a:t>
            </a:r>
            <a:r>
              <a:rPr lang="it-IT" sz="2900" dirty="0" err="1">
                <a:solidFill>
                  <a:srgbClr val="6A3E3E"/>
                </a:solidFill>
                <a:effectLst/>
                <a:latin typeface="Menlo" panose="020B0609030804020204" pitchFamily="49" charset="0"/>
              </a:rPr>
              <a:t>movie</a:t>
            </a:r>
            <a:r>
              <a:rPr lang="it-IT" sz="2900" dirty="0" err="1">
                <a:solidFill>
                  <a:srgbClr val="000000"/>
                </a:solidFill>
                <a:effectLst/>
                <a:latin typeface="Menlo" panose="020B0609030804020204" pitchFamily="49" charset="0"/>
              </a:rPr>
              <a:t>.getId</a:t>
            </a:r>
            <a:r>
              <a:rPr lang="it-IT" sz="2900" dirty="0">
                <a:solidFill>
                  <a:srgbClr val="000000"/>
                </a:solidFill>
                <a:effectLst/>
                <a:latin typeface="Menlo" panose="020B0609030804020204" pitchFamily="49" charset="0"/>
              </a:rPr>
              <a:t>();</a:t>
            </a:r>
            <a:endParaRPr lang="it-IT" dirty="0">
              <a:solidFill>
                <a:srgbClr val="2A00FF"/>
              </a:solidFill>
              <a:effectLst/>
              <a:latin typeface="Menlo" panose="020B0609030804020204" pitchFamily="49" charset="0"/>
            </a:endParaRPr>
          </a:p>
          <a:p>
            <a:pPr marL="0" indent="0">
              <a:buNone/>
            </a:pPr>
            <a:r>
              <a:rPr lang="it-IT" dirty="0">
                <a:effectLst/>
                <a:latin typeface="Menlo" panose="020B0609030804020204" pitchFamily="49" charset="0"/>
              </a:rPr>
              <a:t> </a:t>
            </a:r>
            <a:r>
              <a:rPr lang="it-IT" dirty="0">
                <a:latin typeface="Menlo" panose="020B0609030804020204" pitchFamily="49" charset="0"/>
              </a:rPr>
              <a:t> </a:t>
            </a:r>
            <a:r>
              <a:rPr lang="it-IT" dirty="0">
                <a:effectLst/>
                <a:latin typeface="Menlo" panose="020B0609030804020204" pitchFamily="49" charset="0"/>
              </a:rPr>
              <a:t>}</a:t>
            </a:r>
          </a:p>
          <a:p>
            <a:pPr marL="0" indent="0">
              <a:buNone/>
            </a:pPr>
            <a:endParaRPr lang="it-IT" dirty="0">
              <a:latin typeface="Menlo" panose="020B0609030804020204" pitchFamily="49" charset="0"/>
            </a:endParaRPr>
          </a:p>
          <a:p>
            <a:pPr marL="0" indent="0">
              <a:buNone/>
            </a:pPr>
            <a:r>
              <a:rPr lang="it-IT" dirty="0">
                <a:effectLst/>
                <a:latin typeface="Menlo" panose="020B0609030804020204" pitchFamily="49" charset="0"/>
              </a:rPr>
              <a:t>// continua</a:t>
            </a:r>
          </a:p>
        </p:txBody>
      </p:sp>
    </p:spTree>
    <p:extLst>
      <p:ext uri="{BB962C8B-B14F-4D97-AF65-F5344CB8AC3E}">
        <p14:creationId xmlns:p14="http://schemas.microsoft.com/office/powerpoint/2010/main" val="417850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3C054-01B3-BAF0-A105-CC7122F0AF3B}"/>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4D1419BD-690C-CE5D-7311-69FFF441DE23}"/>
              </a:ext>
            </a:extLst>
          </p:cNvPr>
          <p:cNvSpPr>
            <a:spLocks noGrp="1"/>
          </p:cNvSpPr>
          <p:nvPr>
            <p:ph idx="1"/>
          </p:nvPr>
        </p:nvSpPr>
        <p:spPr>
          <a:xfrm>
            <a:off x="609600" y="1431238"/>
            <a:ext cx="10972800" cy="5357190"/>
          </a:xfrm>
        </p:spPr>
        <p:txBody>
          <a:bodyPr>
            <a:normAutofit fontScale="47500" lnSpcReduction="20000"/>
          </a:bodyPr>
          <a:lstStyle/>
          <a:p>
            <a:pPr marL="0" indent="0">
              <a:buNone/>
            </a:pPr>
            <a:r>
              <a:rPr lang="it-IT" dirty="0">
                <a:solidFill>
                  <a:srgbClr val="646464"/>
                </a:solidFill>
                <a:effectLst/>
                <a:latin typeface="Menlo" panose="020B0609030804020204" pitchFamily="49" charset="0"/>
              </a:rPr>
              <a:t>  @</a:t>
            </a:r>
            <a:r>
              <a:rPr lang="it-IT" dirty="0" err="1">
                <a:solidFill>
                  <a:srgbClr val="646464"/>
                </a:solidFill>
                <a:effectLst/>
                <a:latin typeface="Menlo" panose="020B0609030804020204" pitchFamily="49" charset="0"/>
              </a:rPr>
              <a:t>GetMapping</a:t>
            </a:r>
            <a:r>
              <a:rPr lang="it-IT" dirty="0">
                <a:solidFill>
                  <a:srgbClr val="000000"/>
                </a:solidFill>
                <a:effectLst/>
                <a:latin typeface="Menlo" panose="020B0609030804020204" pitchFamily="49" charset="0"/>
              </a:rPr>
              <a:t>(</a:t>
            </a:r>
            <a:r>
              <a:rPr lang="it-IT" dirty="0">
                <a:solidFill>
                  <a:srgbClr val="2A00FF"/>
                </a:solidFill>
                <a:effectLst/>
                <a:latin typeface="Menlo" panose="020B0609030804020204" pitchFamily="49" charset="0"/>
              </a:rPr>
              <a:t>"/movie/{id}"</a:t>
            </a:r>
            <a:r>
              <a:rPr lang="it-IT" dirty="0">
                <a:solidFill>
                  <a:srgbClr val="000000"/>
                </a:solidFill>
                <a:effectLst/>
                <a:latin typeface="Menlo" panose="020B0609030804020204" pitchFamily="49" charset="0"/>
              </a:rPr>
              <a:t>)</a:t>
            </a:r>
            <a:endParaRPr lang="it-IT" dirty="0">
              <a:solidFill>
                <a:srgbClr val="2A00FF"/>
              </a:solidFill>
              <a:effectLst/>
              <a:latin typeface="Menlo" panose="020B0609030804020204" pitchFamily="49" charset="0"/>
            </a:endParaRPr>
          </a:p>
          <a:p>
            <a:pPr marL="0" indent="0">
              <a:buNone/>
            </a:pPr>
            <a:r>
              <a:rPr lang="it-IT" b="1" dirty="0">
                <a:solidFill>
                  <a:srgbClr val="7F0055"/>
                </a:solidFill>
                <a:effectLst/>
                <a:latin typeface="Menlo" panose="020B0609030804020204" pitchFamily="49" charset="0"/>
              </a:rPr>
              <a:t>  public</a:t>
            </a:r>
            <a:r>
              <a:rPr lang="it-IT" dirty="0">
                <a:effectLst/>
                <a:latin typeface="Menlo" panose="020B0609030804020204" pitchFamily="49" charset="0"/>
              </a:rPr>
              <a:t> </a:t>
            </a:r>
            <a:r>
              <a:rPr lang="it-IT" dirty="0" err="1">
                <a:effectLst/>
                <a:latin typeface="Menlo" panose="020B0609030804020204" pitchFamily="49" charset="0"/>
              </a:rPr>
              <a:t>String</a:t>
            </a:r>
            <a:r>
              <a:rPr lang="it-IT" dirty="0">
                <a:effectLst/>
                <a:latin typeface="Menlo" panose="020B0609030804020204" pitchFamily="49" charset="0"/>
              </a:rPr>
              <a:t> </a:t>
            </a:r>
            <a:r>
              <a:rPr lang="it-IT" dirty="0" err="1">
                <a:effectLst/>
                <a:latin typeface="Menlo" panose="020B0609030804020204" pitchFamily="49" charset="0"/>
              </a:rPr>
              <a:t>getMovie</a:t>
            </a:r>
            <a:r>
              <a:rPr lang="it-IT" dirty="0">
                <a:effectLst/>
                <a:latin typeface="Menlo" panose="020B0609030804020204" pitchFamily="49" charset="0"/>
              </a:rPr>
              <a:t>(</a:t>
            </a:r>
            <a:r>
              <a:rPr lang="it-IT" dirty="0">
                <a:solidFill>
                  <a:srgbClr val="646464"/>
                </a:solidFill>
                <a:effectLst/>
                <a:latin typeface="Menlo" panose="020B0609030804020204" pitchFamily="49" charset="0"/>
              </a:rPr>
              <a:t>@</a:t>
            </a:r>
            <a:r>
              <a:rPr lang="it-IT" dirty="0" err="1">
                <a:solidFill>
                  <a:srgbClr val="646464"/>
                </a:solidFill>
                <a:effectLst/>
                <a:latin typeface="Menlo" panose="020B0609030804020204" pitchFamily="49" charset="0"/>
              </a:rPr>
              <a:t>PathVariable</a:t>
            </a:r>
            <a:r>
              <a:rPr lang="it-IT" dirty="0">
                <a:effectLst/>
                <a:latin typeface="Menlo" panose="020B0609030804020204" pitchFamily="49" charset="0"/>
              </a:rPr>
              <a:t>(</a:t>
            </a:r>
            <a:r>
              <a:rPr lang="it-IT" dirty="0">
                <a:solidFill>
                  <a:srgbClr val="2A00FF"/>
                </a:solidFill>
                <a:effectLst/>
                <a:latin typeface="Menlo" panose="020B0609030804020204" pitchFamily="49" charset="0"/>
              </a:rPr>
              <a:t>"id"</a:t>
            </a:r>
            <a:r>
              <a:rPr lang="it-IT" dirty="0">
                <a:effectLst/>
                <a:latin typeface="Menlo" panose="020B0609030804020204" pitchFamily="49" charset="0"/>
              </a:rPr>
              <a:t>) Long </a:t>
            </a:r>
            <a:r>
              <a:rPr lang="it-IT" dirty="0">
                <a:solidFill>
                  <a:srgbClr val="6A3E3E"/>
                </a:solidFill>
                <a:effectLst/>
                <a:latin typeface="Menlo" panose="020B0609030804020204" pitchFamily="49" charset="0"/>
              </a:rPr>
              <a:t>id</a:t>
            </a:r>
            <a:r>
              <a:rPr lang="it-IT" dirty="0">
                <a:effectLst/>
                <a:latin typeface="Menlo" panose="020B0609030804020204" pitchFamily="49" charset="0"/>
              </a:rPr>
              <a:t>, Model </a:t>
            </a:r>
            <a:r>
              <a:rPr lang="it-IT" dirty="0">
                <a:solidFill>
                  <a:srgbClr val="6A3E3E"/>
                </a:solidFill>
                <a:effectLst/>
                <a:latin typeface="Menlo" panose="020B0609030804020204" pitchFamily="49" charset="0"/>
              </a:rPr>
              <a:t>model</a:t>
            </a:r>
            <a:r>
              <a:rPr lang="it-IT" dirty="0">
                <a:effectLst/>
                <a:latin typeface="Menlo" panose="020B0609030804020204" pitchFamily="49" charset="0"/>
              </a:rPr>
              <a:t>) {</a:t>
            </a:r>
          </a:p>
          <a:p>
            <a:pPr marL="0" indent="0">
              <a:buNone/>
            </a:pPr>
            <a:r>
              <a:rPr lang="it-IT" dirty="0">
                <a:solidFill>
                  <a:srgbClr val="6A3E3E"/>
                </a:solidFill>
                <a:effectLst/>
                <a:latin typeface="Menlo" panose="020B0609030804020204" pitchFamily="49" charset="0"/>
              </a:rPr>
              <a:t>    </a:t>
            </a:r>
            <a:r>
              <a:rPr lang="it-IT" dirty="0" err="1">
                <a:solidFill>
                  <a:srgbClr val="6A3E3E"/>
                </a:solidFill>
                <a:effectLst/>
                <a:latin typeface="Menlo" panose="020B0609030804020204" pitchFamily="49" charset="0"/>
              </a:rPr>
              <a:t>model</a:t>
            </a:r>
            <a:r>
              <a:rPr lang="it-IT" dirty="0" err="1">
                <a:effectLst/>
                <a:latin typeface="Menlo" panose="020B0609030804020204" pitchFamily="49" charset="0"/>
              </a:rPr>
              <a:t>.addAttribute</a:t>
            </a:r>
            <a:r>
              <a:rPr lang="it-IT" dirty="0">
                <a:effectLst/>
                <a:latin typeface="Menlo" panose="020B0609030804020204" pitchFamily="49" charset="0"/>
              </a:rPr>
              <a:t>(</a:t>
            </a:r>
            <a:r>
              <a:rPr lang="it-IT" dirty="0">
                <a:solidFill>
                  <a:srgbClr val="2A00FF"/>
                </a:solidFill>
                <a:effectLst/>
                <a:latin typeface="Menlo" panose="020B0609030804020204" pitchFamily="49" charset="0"/>
              </a:rPr>
              <a:t>"movie"</a:t>
            </a:r>
            <a:r>
              <a:rPr lang="it-IT" dirty="0">
                <a:effectLst/>
                <a:latin typeface="Menlo" panose="020B0609030804020204" pitchFamily="49" charset="0"/>
              </a:rPr>
              <a:t>, </a:t>
            </a:r>
            <a:r>
              <a:rPr lang="it-IT" b="1" dirty="0" err="1">
                <a:solidFill>
                  <a:srgbClr val="7F0055"/>
                </a:solidFill>
                <a:effectLst/>
                <a:latin typeface="Menlo" panose="020B0609030804020204" pitchFamily="49" charset="0"/>
              </a:rPr>
              <a:t>this</a:t>
            </a:r>
            <a:r>
              <a:rPr lang="it-IT" dirty="0" err="1">
                <a:effectLst/>
                <a:latin typeface="Menlo" panose="020B0609030804020204" pitchFamily="49" charset="0"/>
              </a:rPr>
              <a:t>.</a:t>
            </a:r>
            <a:r>
              <a:rPr lang="it-IT" dirty="0" err="1">
                <a:solidFill>
                  <a:srgbClr val="0000C0"/>
                </a:solidFill>
                <a:effectLst/>
                <a:latin typeface="Menlo" panose="020B0609030804020204" pitchFamily="49" charset="0"/>
              </a:rPr>
              <a:t>movieService</a:t>
            </a:r>
            <a:r>
              <a:rPr lang="it-IT" dirty="0" err="1">
                <a:effectLst/>
                <a:latin typeface="Menlo" panose="020B0609030804020204" pitchFamily="49" charset="0"/>
              </a:rPr>
              <a:t>.findById</a:t>
            </a:r>
            <a:r>
              <a:rPr lang="it-IT" dirty="0">
                <a:effectLst/>
                <a:latin typeface="Menlo" panose="020B0609030804020204" pitchFamily="49" charset="0"/>
              </a:rPr>
              <a:t>(</a:t>
            </a:r>
            <a:r>
              <a:rPr lang="it-IT" dirty="0">
                <a:solidFill>
                  <a:srgbClr val="6A3E3E"/>
                </a:solidFill>
                <a:effectLst/>
                <a:latin typeface="Menlo" panose="020B0609030804020204" pitchFamily="49" charset="0"/>
              </a:rPr>
              <a:t>id</a:t>
            </a:r>
            <a:r>
              <a:rPr lang="it-IT" dirty="0">
                <a:effectLst/>
                <a:latin typeface="Menlo" panose="020B0609030804020204" pitchFamily="49" charset="0"/>
              </a:rPr>
              <a:t>).</a:t>
            </a:r>
            <a:r>
              <a:rPr lang="it-IT" dirty="0" err="1">
                <a:effectLst/>
                <a:latin typeface="Menlo" panose="020B0609030804020204" pitchFamily="49" charset="0"/>
              </a:rPr>
              <a:t>get</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    </a:t>
            </a:r>
            <a:r>
              <a:rPr lang="it-IT" b="1" dirty="0" err="1">
                <a:solidFill>
                  <a:srgbClr val="7F0055"/>
                </a:solidFill>
                <a:effectLst/>
                <a:latin typeface="Menlo" panose="020B0609030804020204" pitchFamily="49" charset="0"/>
              </a:rPr>
              <a:t>return</a:t>
            </a:r>
            <a:r>
              <a:rPr lang="it-IT" dirty="0">
                <a:solidFill>
                  <a:srgbClr val="000000"/>
                </a:solidFill>
                <a:effectLst/>
                <a:latin typeface="Menlo" panose="020B0609030804020204" pitchFamily="49" charset="0"/>
              </a:rPr>
              <a:t> </a:t>
            </a:r>
            <a:r>
              <a:rPr lang="it-IT" dirty="0">
                <a:solidFill>
                  <a:srgbClr val="2A00FF"/>
                </a:solidFill>
                <a:effectLst/>
                <a:latin typeface="Menlo" panose="020B0609030804020204" pitchFamily="49" charset="0"/>
              </a:rPr>
              <a:t>"</a:t>
            </a:r>
            <a:r>
              <a:rPr lang="it-IT" dirty="0" err="1">
                <a:solidFill>
                  <a:srgbClr val="2A00FF"/>
                </a:solidFill>
                <a:effectLst/>
                <a:latin typeface="Menlo" panose="020B0609030804020204" pitchFamily="49" charset="0"/>
              </a:rPr>
              <a:t>movie.html</a:t>
            </a:r>
            <a:r>
              <a:rPr lang="it-IT" dirty="0">
                <a:solidFill>
                  <a:srgbClr val="2A00FF"/>
                </a:solidFill>
                <a:effectLst/>
                <a:latin typeface="Menlo" panose="020B0609030804020204" pitchFamily="49" charset="0"/>
              </a:rPr>
              <a:t>"</a:t>
            </a:r>
            <a:r>
              <a:rPr lang="it-IT" dirty="0">
                <a:solidFill>
                  <a:srgbClr val="000000"/>
                </a:solidFill>
                <a:effectLst/>
                <a:latin typeface="Menlo" panose="020B0609030804020204" pitchFamily="49" charset="0"/>
              </a:rPr>
              <a:t>;</a:t>
            </a:r>
            <a:endParaRPr lang="it-IT" dirty="0">
              <a:solidFill>
                <a:srgbClr val="2A00FF"/>
              </a:solidFill>
              <a:effectLst/>
              <a:latin typeface="Menlo" panose="020B0609030804020204" pitchFamily="49" charset="0"/>
            </a:endParaRPr>
          </a:p>
          <a:p>
            <a:pPr marL="0" indent="0">
              <a:buNone/>
            </a:pPr>
            <a:r>
              <a:rPr lang="it-IT" dirty="0">
                <a:effectLst/>
                <a:latin typeface="Menlo" panose="020B0609030804020204" pitchFamily="49" charset="0"/>
              </a:rPr>
              <a:t>  }</a:t>
            </a:r>
          </a:p>
          <a:p>
            <a:pPr marL="0" indent="0">
              <a:buNone/>
            </a:pPr>
            <a:endParaRPr lang="it-IT" dirty="0">
              <a:effectLst/>
              <a:latin typeface="Menlo" panose="020B0609030804020204" pitchFamily="49" charset="0"/>
            </a:endParaRPr>
          </a:p>
          <a:p>
            <a:pPr marL="0" indent="0">
              <a:buNone/>
            </a:pPr>
            <a:r>
              <a:rPr lang="it-IT" dirty="0">
                <a:solidFill>
                  <a:srgbClr val="646464"/>
                </a:solidFill>
                <a:effectLst/>
                <a:latin typeface="Menlo" panose="020B0609030804020204" pitchFamily="49" charset="0"/>
              </a:rPr>
              <a:t>  @</a:t>
            </a:r>
            <a:r>
              <a:rPr lang="it-IT" dirty="0" err="1">
                <a:solidFill>
                  <a:srgbClr val="646464"/>
                </a:solidFill>
                <a:effectLst/>
                <a:latin typeface="Menlo" panose="020B0609030804020204" pitchFamily="49" charset="0"/>
              </a:rPr>
              <a:t>GetMapping</a:t>
            </a:r>
            <a:r>
              <a:rPr lang="it-IT" dirty="0">
                <a:solidFill>
                  <a:srgbClr val="000000"/>
                </a:solidFill>
                <a:effectLst/>
                <a:latin typeface="Menlo" panose="020B0609030804020204" pitchFamily="49" charset="0"/>
              </a:rPr>
              <a:t>(</a:t>
            </a:r>
            <a:r>
              <a:rPr lang="it-IT" dirty="0">
                <a:solidFill>
                  <a:srgbClr val="2A00FF"/>
                </a:solidFill>
                <a:effectLst/>
                <a:latin typeface="Menlo" panose="020B0609030804020204" pitchFamily="49" charset="0"/>
              </a:rPr>
              <a:t>"/movie"</a:t>
            </a:r>
            <a:r>
              <a:rPr lang="it-IT" dirty="0">
                <a:solidFill>
                  <a:srgbClr val="000000"/>
                </a:solidFill>
                <a:effectLst/>
                <a:latin typeface="Menlo" panose="020B0609030804020204" pitchFamily="49" charset="0"/>
              </a:rPr>
              <a:t>)</a:t>
            </a:r>
            <a:endParaRPr lang="it-IT" dirty="0">
              <a:solidFill>
                <a:srgbClr val="646464"/>
              </a:solidFill>
              <a:effectLst/>
              <a:latin typeface="Menlo" panose="020B0609030804020204" pitchFamily="49" charset="0"/>
            </a:endParaRPr>
          </a:p>
          <a:p>
            <a:pPr marL="0" indent="0">
              <a:buNone/>
            </a:pPr>
            <a:r>
              <a:rPr lang="it-IT" b="1" dirty="0">
                <a:solidFill>
                  <a:srgbClr val="7F0055"/>
                </a:solidFill>
                <a:effectLst/>
                <a:latin typeface="Menlo" panose="020B0609030804020204" pitchFamily="49" charset="0"/>
              </a:rPr>
              <a:t>  public</a:t>
            </a:r>
            <a:r>
              <a:rPr lang="it-IT" dirty="0">
                <a:effectLst/>
                <a:latin typeface="Menlo" panose="020B0609030804020204" pitchFamily="49" charset="0"/>
              </a:rPr>
              <a:t> </a:t>
            </a:r>
            <a:r>
              <a:rPr lang="it-IT" dirty="0" err="1">
                <a:effectLst/>
                <a:latin typeface="Menlo" panose="020B0609030804020204" pitchFamily="49" charset="0"/>
              </a:rPr>
              <a:t>String</a:t>
            </a:r>
            <a:r>
              <a:rPr lang="it-IT" dirty="0">
                <a:effectLst/>
                <a:latin typeface="Menlo" panose="020B0609030804020204" pitchFamily="49" charset="0"/>
              </a:rPr>
              <a:t> </a:t>
            </a:r>
            <a:r>
              <a:rPr lang="it-IT" dirty="0" err="1">
                <a:effectLst/>
                <a:latin typeface="Menlo" panose="020B0609030804020204" pitchFamily="49" charset="0"/>
              </a:rPr>
              <a:t>showMovies</a:t>
            </a:r>
            <a:r>
              <a:rPr lang="it-IT" dirty="0">
                <a:effectLst/>
                <a:latin typeface="Menlo" panose="020B0609030804020204" pitchFamily="49" charset="0"/>
              </a:rPr>
              <a:t>(Model </a:t>
            </a:r>
            <a:r>
              <a:rPr lang="it-IT" dirty="0">
                <a:solidFill>
                  <a:srgbClr val="6A3E3E"/>
                </a:solidFill>
                <a:effectLst/>
                <a:latin typeface="Menlo" panose="020B0609030804020204" pitchFamily="49" charset="0"/>
              </a:rPr>
              <a:t>model</a:t>
            </a:r>
            <a:r>
              <a:rPr lang="it-IT" dirty="0">
                <a:effectLst/>
                <a:latin typeface="Menlo" panose="020B0609030804020204" pitchFamily="49" charset="0"/>
              </a:rPr>
              <a:t>) {</a:t>
            </a:r>
          </a:p>
          <a:p>
            <a:pPr marL="0" indent="0">
              <a:buNone/>
            </a:pPr>
            <a:r>
              <a:rPr lang="it-IT" dirty="0">
                <a:solidFill>
                  <a:srgbClr val="6A3E3E"/>
                </a:solidFill>
                <a:effectLst/>
                <a:latin typeface="Menlo" panose="020B0609030804020204" pitchFamily="49" charset="0"/>
              </a:rPr>
              <a:t>    </a:t>
            </a:r>
            <a:r>
              <a:rPr lang="it-IT" dirty="0" err="1">
                <a:solidFill>
                  <a:srgbClr val="6A3E3E"/>
                </a:solidFill>
                <a:effectLst/>
                <a:latin typeface="Menlo" panose="020B0609030804020204" pitchFamily="49" charset="0"/>
              </a:rPr>
              <a:t>model</a:t>
            </a:r>
            <a:r>
              <a:rPr lang="it-IT" dirty="0" err="1">
                <a:effectLst/>
                <a:latin typeface="Menlo" panose="020B0609030804020204" pitchFamily="49" charset="0"/>
              </a:rPr>
              <a:t>.addAttribute</a:t>
            </a:r>
            <a:r>
              <a:rPr lang="it-IT" dirty="0">
                <a:effectLst/>
                <a:latin typeface="Menlo" panose="020B0609030804020204" pitchFamily="49" charset="0"/>
              </a:rPr>
              <a:t>(</a:t>
            </a:r>
            <a:r>
              <a:rPr lang="it-IT" dirty="0">
                <a:solidFill>
                  <a:srgbClr val="2A00FF"/>
                </a:solidFill>
                <a:effectLst/>
                <a:latin typeface="Menlo" panose="020B0609030804020204" pitchFamily="49" charset="0"/>
              </a:rPr>
              <a:t>"movies"</a:t>
            </a:r>
            <a:r>
              <a:rPr lang="it-IT" dirty="0">
                <a:effectLst/>
                <a:latin typeface="Menlo" panose="020B0609030804020204" pitchFamily="49" charset="0"/>
              </a:rPr>
              <a:t>, </a:t>
            </a:r>
            <a:r>
              <a:rPr lang="it-IT" b="1" dirty="0" err="1">
                <a:solidFill>
                  <a:srgbClr val="7F0055"/>
                </a:solidFill>
                <a:effectLst/>
                <a:latin typeface="Menlo" panose="020B0609030804020204" pitchFamily="49" charset="0"/>
              </a:rPr>
              <a:t>this</a:t>
            </a:r>
            <a:r>
              <a:rPr lang="it-IT" dirty="0" err="1">
                <a:effectLst/>
                <a:latin typeface="Menlo" panose="020B0609030804020204" pitchFamily="49" charset="0"/>
              </a:rPr>
              <a:t>.</a:t>
            </a:r>
            <a:r>
              <a:rPr lang="it-IT" dirty="0" err="1">
                <a:solidFill>
                  <a:srgbClr val="0000C0"/>
                </a:solidFill>
                <a:effectLst/>
                <a:latin typeface="Menlo" panose="020B0609030804020204" pitchFamily="49" charset="0"/>
              </a:rPr>
              <a:t>movieService</a:t>
            </a:r>
            <a:r>
              <a:rPr lang="it-IT" dirty="0" err="1">
                <a:effectLst/>
                <a:latin typeface="Menlo" panose="020B0609030804020204" pitchFamily="49" charset="0"/>
              </a:rPr>
              <a:t>.findAll</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    </a:t>
            </a:r>
            <a:r>
              <a:rPr lang="it-IT" b="1" dirty="0" err="1">
                <a:solidFill>
                  <a:srgbClr val="7F0055"/>
                </a:solidFill>
                <a:effectLst/>
                <a:latin typeface="Menlo" panose="020B0609030804020204" pitchFamily="49" charset="0"/>
              </a:rPr>
              <a:t>return</a:t>
            </a:r>
            <a:r>
              <a:rPr lang="it-IT" dirty="0">
                <a:solidFill>
                  <a:srgbClr val="000000"/>
                </a:solidFill>
                <a:effectLst/>
                <a:latin typeface="Menlo" panose="020B0609030804020204" pitchFamily="49" charset="0"/>
              </a:rPr>
              <a:t> </a:t>
            </a:r>
            <a:r>
              <a:rPr lang="it-IT" dirty="0">
                <a:solidFill>
                  <a:srgbClr val="2A00FF"/>
                </a:solidFill>
                <a:effectLst/>
                <a:latin typeface="Menlo" panose="020B0609030804020204" pitchFamily="49" charset="0"/>
              </a:rPr>
              <a:t>"</a:t>
            </a:r>
            <a:r>
              <a:rPr lang="it-IT" dirty="0" err="1">
                <a:solidFill>
                  <a:srgbClr val="2A00FF"/>
                </a:solidFill>
                <a:effectLst/>
                <a:latin typeface="Menlo" panose="020B0609030804020204" pitchFamily="49" charset="0"/>
              </a:rPr>
              <a:t>movies.html</a:t>
            </a:r>
            <a:r>
              <a:rPr lang="it-IT" dirty="0">
                <a:solidFill>
                  <a:srgbClr val="2A00FF"/>
                </a:solidFill>
                <a:effectLst/>
                <a:latin typeface="Menlo" panose="020B0609030804020204" pitchFamily="49" charset="0"/>
              </a:rPr>
              <a:t>"</a:t>
            </a:r>
            <a:r>
              <a:rPr lang="it-IT" dirty="0">
                <a:solidFill>
                  <a:srgbClr val="000000"/>
                </a:solidFill>
                <a:effectLst/>
                <a:latin typeface="Menlo" panose="020B0609030804020204" pitchFamily="49" charset="0"/>
              </a:rPr>
              <a:t>;</a:t>
            </a:r>
            <a:endParaRPr lang="it-IT" dirty="0">
              <a:solidFill>
                <a:srgbClr val="2A00FF"/>
              </a:solidFill>
              <a:effectLst/>
              <a:latin typeface="Menlo" panose="020B0609030804020204" pitchFamily="49" charset="0"/>
            </a:endParaRPr>
          </a:p>
          <a:p>
            <a:pPr marL="0" indent="0">
              <a:buNone/>
            </a:pPr>
            <a:r>
              <a:rPr lang="it-IT" dirty="0">
                <a:effectLst/>
                <a:latin typeface="Menlo" panose="020B0609030804020204" pitchFamily="49" charset="0"/>
              </a:rPr>
              <a:t>  }</a:t>
            </a:r>
          </a:p>
          <a:p>
            <a:pPr marL="0" indent="0">
              <a:buNone/>
            </a:pPr>
            <a:endParaRPr lang="it-IT" dirty="0">
              <a:solidFill>
                <a:srgbClr val="646464"/>
              </a:solidFill>
              <a:effectLst/>
              <a:latin typeface="Menlo" panose="020B0609030804020204" pitchFamily="49" charset="0"/>
            </a:endParaRPr>
          </a:p>
          <a:p>
            <a:pPr marL="0" indent="0">
              <a:buNone/>
            </a:pPr>
            <a:r>
              <a:rPr lang="it-IT" dirty="0">
                <a:solidFill>
                  <a:srgbClr val="646464"/>
                </a:solidFill>
                <a:effectLst/>
                <a:highlight>
                  <a:srgbClr val="FFFF00"/>
                </a:highlight>
                <a:latin typeface="Menlo" panose="020B0609030804020204" pitchFamily="49" charset="0"/>
              </a:rPr>
              <a:t>  @</a:t>
            </a:r>
            <a:r>
              <a:rPr lang="it-IT" dirty="0" err="1">
                <a:solidFill>
                  <a:srgbClr val="646464"/>
                </a:solidFill>
                <a:effectLst/>
                <a:highlight>
                  <a:srgbClr val="FFFF00"/>
                </a:highlight>
                <a:latin typeface="Menlo" panose="020B0609030804020204" pitchFamily="49" charset="0"/>
              </a:rPr>
              <a:t>GetMapping</a:t>
            </a:r>
            <a:r>
              <a:rPr lang="it-IT" dirty="0">
                <a:solidFill>
                  <a:srgbClr val="000000"/>
                </a:solidFill>
                <a:effectLst/>
                <a:highlight>
                  <a:srgbClr val="FFFF00"/>
                </a:highlight>
                <a:latin typeface="Menlo" panose="020B0609030804020204" pitchFamily="49" charset="0"/>
              </a:rPr>
              <a:t>(</a:t>
            </a:r>
            <a:r>
              <a:rPr lang="it-IT" dirty="0">
                <a:solidFill>
                  <a:srgbClr val="2A00FF"/>
                </a:solidFill>
                <a:effectLst/>
                <a:highlight>
                  <a:srgbClr val="FFFF00"/>
                </a:highlight>
                <a:latin typeface="Menlo" panose="020B0609030804020204" pitchFamily="49" charset="0"/>
              </a:rPr>
              <a:t>"/</a:t>
            </a:r>
            <a:r>
              <a:rPr lang="it-IT" dirty="0" err="1">
                <a:solidFill>
                  <a:srgbClr val="2A00FF"/>
                </a:solidFill>
                <a:effectLst/>
                <a:highlight>
                  <a:srgbClr val="FFFF00"/>
                </a:highlight>
                <a:latin typeface="Menlo" panose="020B0609030804020204" pitchFamily="49" charset="0"/>
              </a:rPr>
              <a:t>formSearchMovies</a:t>
            </a:r>
            <a:r>
              <a:rPr lang="it-IT" dirty="0">
                <a:solidFill>
                  <a:srgbClr val="2A00FF"/>
                </a:solidFill>
                <a:effectLst/>
                <a:highlight>
                  <a:srgbClr val="FFFF00"/>
                </a:highlight>
                <a:latin typeface="Menlo" panose="020B0609030804020204" pitchFamily="49" charset="0"/>
              </a:rPr>
              <a:t>"</a:t>
            </a:r>
            <a:r>
              <a:rPr lang="it-IT" dirty="0">
                <a:solidFill>
                  <a:srgbClr val="000000"/>
                </a:solidFill>
                <a:effectLst/>
                <a:highlight>
                  <a:srgbClr val="FFFF00"/>
                </a:highlight>
                <a:latin typeface="Menlo" panose="020B0609030804020204" pitchFamily="49" charset="0"/>
              </a:rPr>
              <a:t>)</a:t>
            </a:r>
            <a:endParaRPr lang="it-IT" dirty="0">
              <a:solidFill>
                <a:srgbClr val="2A00FF"/>
              </a:solidFill>
              <a:effectLst/>
              <a:highlight>
                <a:srgbClr val="FFFF00"/>
              </a:highlight>
              <a:latin typeface="Menlo" panose="020B0609030804020204" pitchFamily="49" charset="0"/>
            </a:endParaRPr>
          </a:p>
          <a:p>
            <a:pPr marL="0" indent="0">
              <a:buNone/>
            </a:pPr>
            <a:r>
              <a:rPr lang="it-IT" b="1" dirty="0">
                <a:solidFill>
                  <a:srgbClr val="7F0055"/>
                </a:solidFill>
                <a:effectLst/>
                <a:highlight>
                  <a:srgbClr val="FFFF00"/>
                </a:highlight>
                <a:latin typeface="Menlo" panose="020B0609030804020204" pitchFamily="49" charset="0"/>
              </a:rPr>
              <a:t>  public</a:t>
            </a: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String</a:t>
            </a: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formSearchMovies</a:t>
            </a:r>
            <a:r>
              <a:rPr lang="it-IT" dirty="0">
                <a:effectLst/>
                <a:highlight>
                  <a:srgbClr val="FFFF00"/>
                </a:highlight>
                <a:latin typeface="Menlo" panose="020B0609030804020204" pitchFamily="49" charset="0"/>
              </a:rPr>
              <a:t>() {</a:t>
            </a:r>
          </a:p>
          <a:p>
            <a:pPr marL="0" indent="0">
              <a:buNone/>
            </a:pPr>
            <a:r>
              <a:rPr lang="it-IT" b="1" dirty="0">
                <a:solidFill>
                  <a:srgbClr val="7F0055"/>
                </a:solidFill>
                <a:effectLst/>
                <a:highlight>
                  <a:srgbClr val="FFFF00"/>
                </a:highlight>
                <a:latin typeface="Menlo" panose="020B0609030804020204" pitchFamily="49" charset="0"/>
              </a:rPr>
              <a:t>    </a:t>
            </a:r>
            <a:r>
              <a:rPr lang="it-IT" b="1" dirty="0" err="1">
                <a:solidFill>
                  <a:srgbClr val="7F0055"/>
                </a:solidFill>
                <a:effectLst/>
                <a:highlight>
                  <a:srgbClr val="FFFF00"/>
                </a:highlight>
                <a:latin typeface="Menlo" panose="020B0609030804020204" pitchFamily="49" charset="0"/>
              </a:rPr>
              <a:t>return</a:t>
            </a:r>
            <a:r>
              <a:rPr lang="it-IT" dirty="0">
                <a:solidFill>
                  <a:srgbClr val="000000"/>
                </a:solidFill>
                <a:effectLst/>
                <a:highlight>
                  <a:srgbClr val="FFFF00"/>
                </a:highlight>
                <a:latin typeface="Menlo" panose="020B0609030804020204" pitchFamily="49" charset="0"/>
              </a:rPr>
              <a:t> </a:t>
            </a:r>
            <a:r>
              <a:rPr lang="it-IT" dirty="0">
                <a:solidFill>
                  <a:srgbClr val="2A00FF"/>
                </a:solidFill>
                <a:effectLst/>
                <a:highlight>
                  <a:srgbClr val="FFFF00"/>
                </a:highlight>
                <a:latin typeface="Menlo" panose="020B0609030804020204" pitchFamily="49" charset="0"/>
              </a:rPr>
              <a:t>"</a:t>
            </a:r>
            <a:r>
              <a:rPr lang="it-IT" dirty="0" err="1">
                <a:solidFill>
                  <a:srgbClr val="2A00FF"/>
                </a:solidFill>
                <a:effectLst/>
                <a:highlight>
                  <a:srgbClr val="FFFF00"/>
                </a:highlight>
                <a:latin typeface="Menlo" panose="020B0609030804020204" pitchFamily="49" charset="0"/>
              </a:rPr>
              <a:t>formSearchMovies.html</a:t>
            </a:r>
            <a:r>
              <a:rPr lang="it-IT" dirty="0">
                <a:solidFill>
                  <a:srgbClr val="2A00FF"/>
                </a:solidFill>
                <a:effectLst/>
                <a:highlight>
                  <a:srgbClr val="FFFF00"/>
                </a:highlight>
                <a:latin typeface="Menlo" panose="020B0609030804020204" pitchFamily="49" charset="0"/>
              </a:rPr>
              <a:t>"</a:t>
            </a:r>
            <a:r>
              <a:rPr lang="it-IT" dirty="0">
                <a:solidFill>
                  <a:srgbClr val="000000"/>
                </a:solidFill>
                <a:effectLst/>
                <a:highlight>
                  <a:srgbClr val="FFFF00"/>
                </a:highlight>
                <a:latin typeface="Menlo" panose="020B0609030804020204" pitchFamily="49" charset="0"/>
              </a:rPr>
              <a:t>;</a:t>
            </a:r>
            <a:endParaRPr lang="it-IT" dirty="0">
              <a:solidFill>
                <a:srgbClr val="2A00FF"/>
              </a:solidFill>
              <a:effectLst/>
              <a:highlight>
                <a:srgbClr val="FFFF00"/>
              </a:highlight>
              <a:latin typeface="Menlo" panose="020B0609030804020204" pitchFamily="49" charset="0"/>
            </a:endParaRPr>
          </a:p>
          <a:p>
            <a:pPr marL="0" indent="0">
              <a:buNone/>
            </a:pPr>
            <a:r>
              <a:rPr lang="it-IT" dirty="0">
                <a:effectLst/>
                <a:highlight>
                  <a:srgbClr val="FFFF00"/>
                </a:highlight>
                <a:latin typeface="Menlo" panose="020B0609030804020204" pitchFamily="49" charset="0"/>
              </a:rPr>
              <a:t>  }</a:t>
            </a:r>
          </a:p>
          <a:p>
            <a:pPr marL="0" indent="0">
              <a:buNone/>
            </a:pPr>
            <a:endParaRPr lang="it-IT" dirty="0">
              <a:highlight>
                <a:srgbClr val="FFFF00"/>
              </a:highlight>
              <a:latin typeface="Menlo" panose="020B0609030804020204" pitchFamily="49" charset="0"/>
            </a:endParaRPr>
          </a:p>
          <a:p>
            <a:pPr marL="0" indent="0">
              <a:buNone/>
            </a:pP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PostMapping</a:t>
            </a:r>
            <a:r>
              <a:rPr lang="it-IT" dirty="0">
                <a:effectLst/>
                <a:highlight>
                  <a:srgbClr val="FFFF00"/>
                </a:highlight>
                <a:latin typeface="Menlo" panose="020B0609030804020204" pitchFamily="49" charset="0"/>
              </a:rPr>
              <a:t>("/</a:t>
            </a:r>
            <a:r>
              <a:rPr lang="it-IT" dirty="0" err="1">
                <a:effectLst/>
                <a:highlight>
                  <a:srgbClr val="FFFF00"/>
                </a:highlight>
                <a:latin typeface="Menlo" panose="020B0609030804020204" pitchFamily="49" charset="0"/>
              </a:rPr>
              <a:t>searchMovies</a:t>
            </a:r>
            <a:r>
              <a:rPr lang="it-IT" dirty="0">
                <a:effectLst/>
                <a:highlight>
                  <a:srgbClr val="FFFF00"/>
                </a:highlight>
                <a:latin typeface="Menlo" panose="020B0609030804020204" pitchFamily="49" charset="0"/>
              </a:rPr>
              <a:t>")</a:t>
            </a:r>
          </a:p>
          <a:p>
            <a:pPr marL="0" indent="0">
              <a:buNone/>
            </a:pPr>
            <a:r>
              <a:rPr lang="it-IT" dirty="0">
                <a:effectLst/>
                <a:highlight>
                  <a:srgbClr val="FFFF00"/>
                </a:highlight>
                <a:latin typeface="Menlo" panose="020B0609030804020204" pitchFamily="49" charset="0"/>
              </a:rPr>
              <a:t>  public </a:t>
            </a:r>
            <a:r>
              <a:rPr lang="it-IT" dirty="0" err="1">
                <a:effectLst/>
                <a:highlight>
                  <a:srgbClr val="FFFF00"/>
                </a:highlight>
                <a:latin typeface="Menlo" panose="020B0609030804020204" pitchFamily="49" charset="0"/>
              </a:rPr>
              <a:t>String</a:t>
            </a: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searchMovies</a:t>
            </a:r>
            <a:r>
              <a:rPr lang="it-IT" dirty="0">
                <a:effectLst/>
                <a:highlight>
                  <a:srgbClr val="FFFF00"/>
                </a:highlight>
                <a:latin typeface="Menlo" panose="020B0609030804020204" pitchFamily="49" charset="0"/>
              </a:rPr>
              <a:t>(Model model, @</a:t>
            </a:r>
            <a:r>
              <a:rPr lang="it-IT" dirty="0" err="1">
                <a:effectLst/>
                <a:highlight>
                  <a:srgbClr val="FFFF00"/>
                </a:highlight>
                <a:latin typeface="Menlo" panose="020B0609030804020204" pitchFamily="49" charset="0"/>
              </a:rPr>
              <a:t>RequestParam</a:t>
            </a: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Integer</a:t>
            </a: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year</a:t>
            </a:r>
            <a:r>
              <a:rPr lang="it-IT" dirty="0">
                <a:effectLst/>
                <a:highlight>
                  <a:srgbClr val="FFFF00"/>
                </a:highlight>
                <a:latin typeface="Menlo" panose="020B0609030804020204" pitchFamily="49" charset="0"/>
              </a:rPr>
              <a:t>) {</a:t>
            </a:r>
          </a:p>
          <a:p>
            <a:pPr marL="0" indent="0">
              <a:buNone/>
            </a:pP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model.addAttribute</a:t>
            </a:r>
            <a:r>
              <a:rPr lang="it-IT" dirty="0">
                <a:effectLst/>
                <a:highlight>
                  <a:srgbClr val="FFFF00"/>
                </a:highlight>
                <a:latin typeface="Menlo" panose="020B0609030804020204" pitchFamily="49" charset="0"/>
              </a:rPr>
              <a:t>("movies", </a:t>
            </a:r>
            <a:r>
              <a:rPr lang="it-IT" dirty="0" err="1">
                <a:effectLst/>
                <a:highlight>
                  <a:srgbClr val="FFFF00"/>
                </a:highlight>
                <a:latin typeface="Menlo" panose="020B0609030804020204" pitchFamily="49" charset="0"/>
              </a:rPr>
              <a:t>this.movieService.findByYear</a:t>
            </a:r>
            <a:r>
              <a:rPr lang="it-IT" dirty="0">
                <a:effectLst/>
                <a:highlight>
                  <a:srgbClr val="FFFF00"/>
                </a:highlight>
                <a:latin typeface="Menlo" panose="020B0609030804020204" pitchFamily="49" charset="0"/>
              </a:rPr>
              <a:t>(</a:t>
            </a:r>
            <a:r>
              <a:rPr lang="it-IT" dirty="0" err="1">
                <a:effectLst/>
                <a:highlight>
                  <a:srgbClr val="FFFF00"/>
                </a:highlight>
                <a:latin typeface="Menlo" panose="020B0609030804020204" pitchFamily="49" charset="0"/>
              </a:rPr>
              <a:t>year</a:t>
            </a:r>
            <a:r>
              <a:rPr lang="it-IT" dirty="0">
                <a:effectLst/>
                <a:highlight>
                  <a:srgbClr val="FFFF00"/>
                </a:highlight>
                <a:latin typeface="Menlo" panose="020B0609030804020204" pitchFamily="49" charset="0"/>
              </a:rPr>
              <a:t>));</a:t>
            </a:r>
          </a:p>
          <a:p>
            <a:pPr marL="0" indent="0">
              <a:buNone/>
            </a:pP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return</a:t>
            </a: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foundMovies.html</a:t>
            </a:r>
            <a:r>
              <a:rPr lang="it-IT" dirty="0">
                <a:effectLst/>
                <a:highlight>
                  <a:srgbClr val="FFFF00"/>
                </a:highlight>
                <a:latin typeface="Menlo" panose="020B0609030804020204" pitchFamily="49" charset="0"/>
              </a:rPr>
              <a:t>";</a:t>
            </a:r>
          </a:p>
          <a:p>
            <a:pPr marL="0" indent="0">
              <a:buNone/>
            </a:pPr>
            <a:r>
              <a:rPr lang="it-IT" dirty="0">
                <a:effectLst/>
                <a:highlight>
                  <a:srgbClr val="FFFF00"/>
                </a:highlight>
                <a:latin typeface="Menlo" panose="020B0609030804020204" pitchFamily="49" charset="0"/>
              </a:rPr>
              <a:t>  }</a:t>
            </a:r>
            <a:endParaRPr lang="it-IT" dirty="0">
              <a:effectLst/>
              <a:latin typeface="Menlo" panose="020B0609030804020204" pitchFamily="49" charset="0"/>
            </a:endParaRPr>
          </a:p>
          <a:p>
            <a:pPr marL="0" indent="0">
              <a:buNone/>
            </a:pPr>
            <a:r>
              <a:rPr lang="it-IT" dirty="0">
                <a:effectLst/>
                <a:latin typeface="Menlo" panose="020B0609030804020204" pitchFamily="49" charset="0"/>
              </a:rPr>
              <a:t>}</a:t>
            </a:r>
          </a:p>
        </p:txBody>
      </p:sp>
      <p:sp>
        <p:nvSpPr>
          <p:cNvPr id="4" name="CasellaDiTesto 3">
            <a:extLst>
              <a:ext uri="{FF2B5EF4-FFF2-40B4-BE49-F238E27FC236}">
                <a16:creationId xmlns:a16="http://schemas.microsoft.com/office/drawing/2014/main" id="{66A2FE30-4121-ADA2-AB4E-C6F406667C2E}"/>
              </a:ext>
            </a:extLst>
          </p:cNvPr>
          <p:cNvSpPr txBox="1"/>
          <p:nvPr/>
        </p:nvSpPr>
        <p:spPr>
          <a:xfrm>
            <a:off x="8140622" y="2797149"/>
            <a:ext cx="3028121" cy="923330"/>
          </a:xfrm>
          <a:prstGeom prst="rect">
            <a:avLst/>
          </a:prstGeom>
          <a:noFill/>
        </p:spPr>
        <p:txBody>
          <a:bodyPr wrap="square" rtlCol="0">
            <a:spAutoFit/>
          </a:bodyPr>
          <a:lstStyle/>
          <a:p>
            <a:r>
              <a:rPr lang="it-IT" dirty="0" err="1">
                <a:latin typeface="Calibri Light" panose="020F0302020204030204" pitchFamily="34" charset="0"/>
              </a:rPr>
              <a:t>Paramentro</a:t>
            </a:r>
            <a:r>
              <a:rPr lang="it-IT" dirty="0">
                <a:latin typeface="Calibri Light" panose="020F0302020204030204" pitchFamily="34" charset="0"/>
              </a:rPr>
              <a:t> (coppia </a:t>
            </a:r>
          </a:p>
          <a:p>
            <a:r>
              <a:rPr lang="it-IT" dirty="0">
                <a:latin typeface="Calibri Light" panose="020F0302020204030204" pitchFamily="34" charset="0"/>
              </a:rPr>
              <a:t>chiave-valore che arriva dalla </a:t>
            </a:r>
            <a:r>
              <a:rPr lang="it-IT" dirty="0" err="1">
                <a:latin typeface="Calibri Light" panose="020F0302020204030204" pitchFamily="34" charset="0"/>
              </a:rPr>
              <a:t>form</a:t>
            </a:r>
            <a:r>
              <a:rPr lang="it-IT" dirty="0">
                <a:latin typeface="Calibri Light" panose="020F0302020204030204" pitchFamily="34" charset="0"/>
              </a:rPr>
              <a:t>)</a:t>
            </a:r>
            <a:endParaRPr lang="it-IT" dirty="0">
              <a:highlight>
                <a:srgbClr val="FFFF00"/>
              </a:highlight>
              <a:latin typeface="Calibri Light" panose="020F0302020204030204" pitchFamily="34" charset="0"/>
            </a:endParaRPr>
          </a:p>
        </p:txBody>
      </p:sp>
      <p:cxnSp>
        <p:nvCxnSpPr>
          <p:cNvPr id="5" name="Connettore 2 4">
            <a:extLst>
              <a:ext uri="{FF2B5EF4-FFF2-40B4-BE49-F238E27FC236}">
                <a16:creationId xmlns:a16="http://schemas.microsoft.com/office/drawing/2014/main" id="{59537331-6A10-A737-A200-D349F8F46F1E}"/>
              </a:ext>
            </a:extLst>
          </p:cNvPr>
          <p:cNvCxnSpPr>
            <a:cxnSpLocks/>
          </p:cNvCxnSpPr>
          <p:nvPr/>
        </p:nvCxnSpPr>
        <p:spPr>
          <a:xfrm flipH="1">
            <a:off x="6672943" y="3801954"/>
            <a:ext cx="1467679" cy="17171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610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4CDD77-E605-EDE4-1373-B61612E38B4B}"/>
              </a:ext>
            </a:extLst>
          </p:cNvPr>
          <p:cNvSpPr>
            <a:spLocks noGrp="1"/>
          </p:cNvSpPr>
          <p:nvPr>
            <p:ph type="title"/>
          </p:nvPr>
        </p:nvSpPr>
        <p:spPr/>
        <p:txBody>
          <a:bodyPr/>
          <a:lstStyle/>
          <a:p>
            <a:r>
              <a:rPr lang="it-IT" dirty="0" err="1"/>
              <a:t>CrudRepository</a:t>
            </a:r>
            <a:r>
              <a:rPr lang="it-IT" dirty="0"/>
              <a:t>: costruzione di query</a:t>
            </a:r>
            <a:endParaRPr lang="en-US" dirty="0"/>
          </a:p>
        </p:txBody>
      </p:sp>
      <p:sp>
        <p:nvSpPr>
          <p:cNvPr id="3" name="Segnaposto contenuto 2">
            <a:extLst>
              <a:ext uri="{FF2B5EF4-FFF2-40B4-BE49-F238E27FC236}">
                <a16:creationId xmlns:a16="http://schemas.microsoft.com/office/drawing/2014/main" id="{B0D301AA-D118-B03D-F3E8-9D87EEC86160}"/>
              </a:ext>
            </a:extLst>
          </p:cNvPr>
          <p:cNvSpPr>
            <a:spLocks noGrp="1"/>
          </p:cNvSpPr>
          <p:nvPr>
            <p:ph idx="1"/>
          </p:nvPr>
        </p:nvSpPr>
        <p:spPr/>
        <p:txBody>
          <a:bodyPr/>
          <a:lstStyle/>
          <a:p>
            <a:r>
              <a:rPr lang="en-US" dirty="0"/>
              <a:t>I </a:t>
            </a:r>
            <a:r>
              <a:rPr lang="en-US" dirty="0" err="1"/>
              <a:t>metodi</a:t>
            </a:r>
            <a:r>
              <a:rPr lang="en-US" dirty="0"/>
              <a:t> </a:t>
            </a:r>
            <a:r>
              <a:rPr lang="en-US" dirty="0" err="1"/>
              <a:t>predefiniti</a:t>
            </a:r>
            <a:r>
              <a:rPr lang="en-US" dirty="0"/>
              <a:t> non </a:t>
            </a:r>
            <a:r>
              <a:rPr lang="en-US" dirty="0" err="1"/>
              <a:t>sono</a:t>
            </a:r>
            <a:r>
              <a:rPr lang="en-US" dirty="0"/>
              <a:t> </a:t>
            </a:r>
            <a:r>
              <a:rPr lang="en-US" dirty="0" err="1"/>
              <a:t>sufficienti</a:t>
            </a:r>
            <a:r>
              <a:rPr lang="en-US" dirty="0"/>
              <a:t> per la nostra </a:t>
            </a:r>
            <a:r>
              <a:rPr lang="en-US" dirty="0" err="1"/>
              <a:t>applicazione</a:t>
            </a:r>
            <a:endParaRPr lang="en-US" dirty="0"/>
          </a:p>
          <a:p>
            <a:pPr lvl="1"/>
            <a:r>
              <a:rPr lang="en-US" dirty="0"/>
              <a:t>Ci serve un </a:t>
            </a:r>
            <a:r>
              <a:rPr lang="en-US" dirty="0" err="1"/>
              <a:t>metodo</a:t>
            </a:r>
            <a:r>
              <a:rPr lang="en-US" dirty="0"/>
              <a:t> </a:t>
            </a:r>
            <a:r>
              <a:rPr lang="en-US" dirty="0" err="1"/>
              <a:t>che</a:t>
            </a:r>
            <a:r>
              <a:rPr lang="en-US" dirty="0"/>
              <a:t> </a:t>
            </a:r>
            <a:r>
              <a:rPr lang="en-US" dirty="0" err="1"/>
              <a:t>ritorna</a:t>
            </a:r>
            <a:r>
              <a:rPr lang="en-US" dirty="0"/>
              <a:t> il </a:t>
            </a:r>
            <a:r>
              <a:rPr lang="en-US" dirty="0" err="1"/>
              <a:t>risultato</a:t>
            </a:r>
            <a:r>
              <a:rPr lang="en-US" dirty="0"/>
              <a:t> di </a:t>
            </a:r>
            <a:r>
              <a:rPr lang="en-US" dirty="0" err="1"/>
              <a:t>una</a:t>
            </a:r>
            <a:r>
              <a:rPr lang="en-US" dirty="0"/>
              <a:t> query </a:t>
            </a:r>
            <a:r>
              <a:rPr lang="en-US" dirty="0" err="1"/>
              <a:t>che</a:t>
            </a:r>
            <a:r>
              <a:rPr lang="en-US" dirty="0"/>
              <a:t> </a:t>
            </a:r>
            <a:r>
              <a:rPr lang="en-US" dirty="0" err="1"/>
              <a:t>prende</a:t>
            </a:r>
            <a:r>
              <a:rPr lang="en-US" dirty="0"/>
              <a:t> </a:t>
            </a:r>
            <a:r>
              <a:rPr lang="en-US" dirty="0" err="1"/>
              <a:t>i</a:t>
            </a:r>
            <a:r>
              <a:rPr lang="en-US" dirty="0"/>
              <a:t> film di un anno </a:t>
            </a:r>
            <a:r>
              <a:rPr lang="en-US" dirty="0" err="1"/>
              <a:t>passato</a:t>
            </a:r>
            <a:r>
              <a:rPr lang="en-US" dirty="0"/>
              <a:t> come </a:t>
            </a:r>
            <a:r>
              <a:rPr lang="en-US" dirty="0" err="1"/>
              <a:t>parametro</a:t>
            </a:r>
            <a:endParaRPr lang="en-US" dirty="0"/>
          </a:p>
          <a:p>
            <a:r>
              <a:rPr lang="en-US" dirty="0"/>
              <a:t>NB: </a:t>
            </a:r>
            <a:r>
              <a:rPr lang="en-US" dirty="0" err="1"/>
              <a:t>sarebbe</a:t>
            </a:r>
            <a:r>
              <a:rPr lang="en-US" dirty="0"/>
              <a:t> </a:t>
            </a:r>
            <a:r>
              <a:rPr lang="en-US" dirty="0" err="1"/>
              <a:t>una</a:t>
            </a:r>
            <a:r>
              <a:rPr lang="en-US" dirty="0"/>
              <a:t> </a:t>
            </a:r>
            <a:r>
              <a:rPr lang="en-US" dirty="0" err="1"/>
              <a:t>sciocchezza</a:t>
            </a:r>
            <a:r>
              <a:rPr lang="en-US" dirty="0"/>
              <a:t> </a:t>
            </a:r>
            <a:r>
              <a:rPr lang="en-US" dirty="0" err="1"/>
              <a:t>usare</a:t>
            </a:r>
            <a:r>
              <a:rPr lang="en-US" dirty="0"/>
              <a:t> </a:t>
            </a:r>
            <a:r>
              <a:rPr lang="en-US" dirty="0" err="1"/>
              <a:t>findAll</a:t>
            </a:r>
            <a:r>
              <a:rPr lang="en-US" dirty="0"/>
              <a:t>() e fare </a:t>
            </a:r>
            <a:r>
              <a:rPr lang="en-US" dirty="0" err="1"/>
              <a:t>queste</a:t>
            </a:r>
            <a:r>
              <a:rPr lang="en-US" dirty="0"/>
              <a:t> </a:t>
            </a:r>
            <a:r>
              <a:rPr lang="en-US" dirty="0" err="1"/>
              <a:t>operazioni</a:t>
            </a:r>
            <a:r>
              <a:rPr lang="en-US" dirty="0"/>
              <a:t> </a:t>
            </a:r>
            <a:r>
              <a:rPr lang="en-US" dirty="0" err="1"/>
              <a:t>sulla</a:t>
            </a:r>
            <a:r>
              <a:rPr lang="en-US" dirty="0"/>
              <a:t> </a:t>
            </a:r>
            <a:r>
              <a:rPr lang="en-US" dirty="0" err="1"/>
              <a:t>lista</a:t>
            </a:r>
            <a:r>
              <a:rPr lang="en-US" dirty="0"/>
              <a:t> in </a:t>
            </a:r>
            <a:r>
              <a:rPr lang="en-US" dirty="0" err="1"/>
              <a:t>memoria</a:t>
            </a:r>
            <a:r>
              <a:rPr lang="en-US" dirty="0"/>
              <a:t> (</a:t>
            </a:r>
            <a:r>
              <a:rPr lang="en-US" dirty="0" err="1"/>
              <a:t>perchè</a:t>
            </a:r>
            <a:r>
              <a:rPr lang="en-US" dirty="0"/>
              <a:t>?)</a:t>
            </a:r>
          </a:p>
        </p:txBody>
      </p:sp>
    </p:spTree>
    <p:extLst>
      <p:ext uri="{BB962C8B-B14F-4D97-AF65-F5344CB8AC3E}">
        <p14:creationId xmlns:p14="http://schemas.microsoft.com/office/powerpoint/2010/main" val="355065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660996-E581-0A4D-A637-C8D254FD005E}"/>
              </a:ext>
            </a:extLst>
          </p:cNvPr>
          <p:cNvSpPr>
            <a:spLocks noGrp="1"/>
          </p:cNvSpPr>
          <p:nvPr>
            <p:ph type="title"/>
          </p:nvPr>
        </p:nvSpPr>
        <p:spPr/>
        <p:txBody>
          <a:bodyPr/>
          <a:lstStyle/>
          <a:p>
            <a:r>
              <a:rPr lang="it-IT" dirty="0" err="1">
                <a:latin typeface="Consolas" panose="020B0609020204030204" pitchFamily="49" charset="0"/>
                <a:cs typeface="Consolas" panose="020B0609020204030204" pitchFamily="49" charset="0"/>
              </a:rPr>
              <a:t>CrudRepository</a:t>
            </a:r>
            <a:r>
              <a:rPr lang="it-IT" dirty="0"/>
              <a:t>: Esempio</a:t>
            </a:r>
          </a:p>
        </p:txBody>
      </p:sp>
      <p:sp>
        <p:nvSpPr>
          <p:cNvPr id="3" name="Segnaposto contenuto 2">
            <a:extLst>
              <a:ext uri="{FF2B5EF4-FFF2-40B4-BE49-F238E27FC236}">
                <a16:creationId xmlns:a16="http://schemas.microsoft.com/office/drawing/2014/main" id="{9CCD639F-DEA1-2148-B921-C94370D52499}"/>
              </a:ext>
            </a:extLst>
          </p:cNvPr>
          <p:cNvSpPr>
            <a:spLocks noGrp="1"/>
          </p:cNvSpPr>
          <p:nvPr>
            <p:ph idx="1"/>
          </p:nvPr>
        </p:nvSpPr>
        <p:spPr>
          <a:xfrm>
            <a:off x="609600" y="1600217"/>
            <a:ext cx="10461171" cy="4525963"/>
          </a:xfrm>
        </p:spPr>
        <p:txBody>
          <a:bodyPr>
            <a:normAutofit/>
          </a:bodyPr>
          <a:lstStyle/>
          <a:p>
            <a:pPr marL="0" indent="0">
              <a:buNone/>
            </a:pPr>
            <a:r>
              <a:rPr lang="it-IT" sz="1800" b="1" dirty="0">
                <a:solidFill>
                  <a:srgbClr val="7F0055"/>
                </a:solidFill>
                <a:effectLst/>
                <a:latin typeface="Menlo" panose="020B0609030804020204" pitchFamily="49" charset="0"/>
              </a:rPr>
              <a:t>package</a:t>
            </a:r>
            <a:r>
              <a:rPr lang="it-IT" sz="1800" dirty="0">
                <a:effectLst/>
                <a:latin typeface="Menlo" panose="020B0609030804020204" pitchFamily="49" charset="0"/>
              </a:rPr>
              <a:t> it.uniroma3.siw.repository;</a:t>
            </a:r>
          </a:p>
          <a:p>
            <a:pPr marL="0" indent="0">
              <a:buNone/>
            </a:pPr>
            <a:endParaRPr lang="it-IT" sz="1800" dirty="0">
              <a:effectLst/>
              <a:latin typeface="Menlo" panose="020B0609030804020204" pitchFamily="49" charset="0"/>
            </a:endParaRPr>
          </a:p>
          <a:p>
            <a:pPr marL="0" indent="0">
              <a:buNone/>
            </a:pPr>
            <a:r>
              <a:rPr lang="it-IT" sz="1800" b="1" dirty="0">
                <a:solidFill>
                  <a:srgbClr val="7F0055"/>
                </a:solidFill>
                <a:effectLst/>
                <a:latin typeface="Menlo" panose="020B0609030804020204" pitchFamily="49" charset="0"/>
              </a:rPr>
              <a:t>import</a:t>
            </a:r>
            <a:r>
              <a:rPr lang="it-IT" sz="1800" dirty="0">
                <a:effectLst/>
                <a:latin typeface="Menlo" panose="020B0609030804020204" pitchFamily="49" charset="0"/>
              </a:rPr>
              <a:t> </a:t>
            </a:r>
            <a:r>
              <a:rPr lang="it-IT" sz="1800" dirty="0" err="1">
                <a:effectLst/>
                <a:latin typeface="Menlo" panose="020B0609030804020204" pitchFamily="49" charset="0"/>
              </a:rPr>
              <a:t>java.util.List</a:t>
            </a:r>
            <a:r>
              <a:rPr lang="it-IT" sz="1800" dirty="0">
                <a:effectLst/>
                <a:latin typeface="Menlo" panose="020B0609030804020204" pitchFamily="49" charset="0"/>
              </a:rPr>
              <a:t>;</a:t>
            </a:r>
          </a:p>
          <a:p>
            <a:pPr marL="0" indent="0">
              <a:buNone/>
            </a:pPr>
            <a:endParaRPr lang="it-IT" sz="1800" dirty="0">
              <a:effectLst/>
              <a:latin typeface="Menlo" panose="020B0609030804020204" pitchFamily="49" charset="0"/>
            </a:endParaRPr>
          </a:p>
          <a:p>
            <a:pPr marL="0" indent="0">
              <a:buNone/>
            </a:pPr>
            <a:r>
              <a:rPr lang="it-IT" sz="1800" b="1" dirty="0">
                <a:solidFill>
                  <a:srgbClr val="7F0055"/>
                </a:solidFill>
                <a:effectLst/>
                <a:latin typeface="Menlo" panose="020B0609030804020204" pitchFamily="49" charset="0"/>
              </a:rPr>
              <a:t>import</a:t>
            </a:r>
            <a:r>
              <a:rPr lang="it-IT" sz="1800" dirty="0">
                <a:effectLst/>
                <a:latin typeface="Menlo" panose="020B0609030804020204" pitchFamily="49" charset="0"/>
              </a:rPr>
              <a:t> </a:t>
            </a:r>
            <a:r>
              <a:rPr lang="it-IT" sz="1800" dirty="0" err="1">
                <a:effectLst/>
                <a:latin typeface="Menlo" panose="020B0609030804020204" pitchFamily="49" charset="0"/>
              </a:rPr>
              <a:t>org.springframework.data.repository.CrudRepository</a:t>
            </a:r>
            <a:r>
              <a:rPr lang="it-IT" sz="1800" dirty="0">
                <a:effectLst/>
                <a:latin typeface="Menlo" panose="020B0609030804020204" pitchFamily="49" charset="0"/>
              </a:rPr>
              <a:t>;</a:t>
            </a:r>
          </a:p>
          <a:p>
            <a:pPr marL="0" indent="0">
              <a:buNone/>
            </a:pPr>
            <a:r>
              <a:rPr lang="it-IT" sz="1800" b="1" dirty="0">
                <a:solidFill>
                  <a:srgbClr val="7F0055"/>
                </a:solidFill>
                <a:effectLst/>
                <a:latin typeface="Menlo" panose="020B0609030804020204" pitchFamily="49" charset="0"/>
              </a:rPr>
              <a:t>import</a:t>
            </a:r>
            <a:r>
              <a:rPr lang="it-IT" sz="1800" dirty="0">
                <a:effectLst/>
                <a:latin typeface="Menlo" panose="020B0609030804020204" pitchFamily="49" charset="0"/>
              </a:rPr>
              <a:t> it.uniroma3.siw.model.Movie;</a:t>
            </a:r>
          </a:p>
          <a:p>
            <a:pPr marL="0" indent="0">
              <a:buNone/>
            </a:pPr>
            <a:endParaRPr lang="it-IT" sz="1800" dirty="0">
              <a:effectLst/>
              <a:latin typeface="Menlo" panose="020B0609030804020204" pitchFamily="49" charset="0"/>
            </a:endParaRPr>
          </a:p>
          <a:p>
            <a:pPr marL="0" indent="0">
              <a:buNone/>
            </a:pPr>
            <a:r>
              <a:rPr lang="it-IT" sz="1800" b="1" dirty="0">
                <a:solidFill>
                  <a:srgbClr val="7F0055"/>
                </a:solidFill>
                <a:effectLst/>
                <a:latin typeface="Menlo" panose="020B0609030804020204" pitchFamily="49" charset="0"/>
              </a:rPr>
              <a:t>public</a:t>
            </a:r>
            <a:r>
              <a:rPr lang="it-IT" sz="1800" dirty="0">
                <a:effectLst/>
                <a:latin typeface="Menlo" panose="020B0609030804020204" pitchFamily="49" charset="0"/>
              </a:rPr>
              <a:t> </a:t>
            </a:r>
            <a:r>
              <a:rPr lang="it-IT" sz="1800" b="1" dirty="0" err="1">
                <a:solidFill>
                  <a:srgbClr val="7F0055"/>
                </a:solidFill>
                <a:effectLst/>
                <a:latin typeface="Menlo" panose="020B0609030804020204" pitchFamily="49" charset="0"/>
              </a:rPr>
              <a:t>interface</a:t>
            </a:r>
            <a:r>
              <a:rPr lang="it-IT" sz="1800" dirty="0">
                <a:effectLst/>
                <a:latin typeface="Menlo" panose="020B0609030804020204" pitchFamily="49" charset="0"/>
              </a:rPr>
              <a:t> </a:t>
            </a:r>
            <a:r>
              <a:rPr lang="it-IT" sz="1800" dirty="0" err="1">
                <a:effectLst/>
                <a:latin typeface="Menlo" panose="020B0609030804020204" pitchFamily="49" charset="0"/>
              </a:rPr>
              <a:t>MovieRepository</a:t>
            </a:r>
            <a:r>
              <a:rPr lang="it-IT" sz="1800" dirty="0">
                <a:effectLst/>
                <a:latin typeface="Menlo" panose="020B0609030804020204" pitchFamily="49" charset="0"/>
              </a:rPr>
              <a:t> </a:t>
            </a:r>
            <a:r>
              <a:rPr lang="it-IT" sz="1800" b="1" dirty="0" err="1">
                <a:solidFill>
                  <a:srgbClr val="7F0055"/>
                </a:solidFill>
                <a:effectLst/>
                <a:latin typeface="Menlo" panose="020B0609030804020204" pitchFamily="49" charset="0"/>
              </a:rPr>
              <a:t>extends</a:t>
            </a:r>
            <a:r>
              <a:rPr lang="it-IT" sz="1800" dirty="0">
                <a:effectLst/>
                <a:latin typeface="Menlo" panose="020B0609030804020204" pitchFamily="49" charset="0"/>
              </a:rPr>
              <a:t> </a:t>
            </a:r>
            <a:r>
              <a:rPr lang="it-IT" sz="1800" dirty="0" err="1">
                <a:effectLst/>
                <a:latin typeface="Menlo" panose="020B0609030804020204" pitchFamily="49" charset="0"/>
              </a:rPr>
              <a:t>CrudRepository</a:t>
            </a:r>
            <a:r>
              <a:rPr lang="it-IT" sz="1800" dirty="0">
                <a:effectLst/>
                <a:latin typeface="Menlo" panose="020B0609030804020204" pitchFamily="49" charset="0"/>
              </a:rPr>
              <a:t>&lt;Movie, Long&gt; {</a:t>
            </a:r>
          </a:p>
          <a:p>
            <a:pPr marL="0" indent="0">
              <a:buNone/>
            </a:pPr>
            <a:r>
              <a:rPr lang="it-IT" sz="1800" dirty="0">
                <a:effectLst/>
                <a:latin typeface="Menlo" panose="020B0609030804020204" pitchFamily="49" charset="0"/>
              </a:rPr>
              <a:t>}</a:t>
            </a:r>
          </a:p>
          <a:p>
            <a:pPr marL="0" indent="0">
              <a:buNone/>
            </a:pPr>
            <a:endParaRPr lang="it-IT" sz="3600" dirty="0"/>
          </a:p>
        </p:txBody>
      </p:sp>
      <p:sp>
        <p:nvSpPr>
          <p:cNvPr id="4" name="CasellaDiTesto 3">
            <a:extLst>
              <a:ext uri="{FF2B5EF4-FFF2-40B4-BE49-F238E27FC236}">
                <a16:creationId xmlns:a16="http://schemas.microsoft.com/office/drawing/2014/main" id="{51640AF3-9A5C-8F41-845A-B374787D0A27}"/>
              </a:ext>
            </a:extLst>
          </p:cNvPr>
          <p:cNvSpPr txBox="1"/>
          <p:nvPr/>
        </p:nvSpPr>
        <p:spPr>
          <a:xfrm>
            <a:off x="6818187" y="5092086"/>
            <a:ext cx="1933903" cy="369332"/>
          </a:xfrm>
          <a:prstGeom prst="rect">
            <a:avLst/>
          </a:prstGeom>
          <a:noFill/>
        </p:spPr>
        <p:txBody>
          <a:bodyPr wrap="square" rtlCol="0">
            <a:spAutoFit/>
          </a:bodyPr>
          <a:lstStyle/>
          <a:p>
            <a:r>
              <a:rPr lang="en-US" dirty="0" err="1">
                <a:latin typeface="Calibri Light" panose="020F0302020204030204" pitchFamily="34" charset="0"/>
              </a:rPr>
              <a:t>Classe</a:t>
            </a:r>
            <a:r>
              <a:rPr lang="en-US" dirty="0">
                <a:latin typeface="Calibri Light" panose="020F0302020204030204" pitchFamily="34" charset="0"/>
              </a:rPr>
              <a:t> </a:t>
            </a:r>
            <a:r>
              <a:rPr lang="en-US" dirty="0" err="1">
                <a:latin typeface="Calibri Light" panose="020F0302020204030204" pitchFamily="34" charset="0"/>
              </a:rPr>
              <a:t>dell'entità</a:t>
            </a:r>
            <a:r>
              <a:rPr lang="en-US" dirty="0">
                <a:latin typeface="Calibri Light" panose="020F0302020204030204" pitchFamily="34" charset="0"/>
              </a:rPr>
              <a:t>          </a:t>
            </a:r>
          </a:p>
        </p:txBody>
      </p:sp>
      <p:sp>
        <p:nvSpPr>
          <p:cNvPr id="5" name="CasellaDiTesto 4">
            <a:extLst>
              <a:ext uri="{FF2B5EF4-FFF2-40B4-BE49-F238E27FC236}">
                <a16:creationId xmlns:a16="http://schemas.microsoft.com/office/drawing/2014/main" id="{4AC3B32E-1C3C-3B4B-A1B9-156053CBE2D2}"/>
              </a:ext>
            </a:extLst>
          </p:cNvPr>
          <p:cNvSpPr txBox="1"/>
          <p:nvPr/>
        </p:nvSpPr>
        <p:spPr>
          <a:xfrm>
            <a:off x="9080630" y="5081575"/>
            <a:ext cx="1413642" cy="369332"/>
          </a:xfrm>
          <a:prstGeom prst="rect">
            <a:avLst/>
          </a:prstGeom>
          <a:noFill/>
        </p:spPr>
        <p:txBody>
          <a:bodyPr wrap="square" rtlCol="0">
            <a:spAutoFit/>
          </a:bodyPr>
          <a:lstStyle/>
          <a:p>
            <a:r>
              <a:rPr lang="en-US" dirty="0" err="1">
                <a:latin typeface="Calibri Light" panose="020F0302020204030204" pitchFamily="34" charset="0"/>
              </a:rPr>
              <a:t>Classe</a:t>
            </a:r>
            <a:r>
              <a:rPr lang="en-US" dirty="0">
                <a:latin typeface="Calibri Light" panose="020F0302020204030204" pitchFamily="34" charset="0"/>
              </a:rPr>
              <a:t> </a:t>
            </a:r>
            <a:r>
              <a:rPr lang="en-US" dirty="0" err="1">
                <a:latin typeface="Calibri Light" panose="020F0302020204030204" pitchFamily="34" charset="0"/>
              </a:rPr>
              <a:t>dell'id</a:t>
            </a:r>
            <a:r>
              <a:rPr lang="en-US" dirty="0">
                <a:latin typeface="Calibri Light" panose="020F0302020204030204" pitchFamily="34" charset="0"/>
              </a:rPr>
              <a:t>          </a:t>
            </a:r>
          </a:p>
        </p:txBody>
      </p:sp>
      <p:cxnSp>
        <p:nvCxnSpPr>
          <p:cNvPr id="7" name="Connettore 2 6">
            <a:extLst>
              <a:ext uri="{FF2B5EF4-FFF2-40B4-BE49-F238E27FC236}">
                <a16:creationId xmlns:a16="http://schemas.microsoft.com/office/drawing/2014/main" id="{95311FD2-5CA3-C44D-A4AD-D2453887E890}"/>
              </a:ext>
            </a:extLst>
          </p:cNvPr>
          <p:cNvCxnSpPr>
            <a:cxnSpLocks/>
          </p:cNvCxnSpPr>
          <p:nvPr/>
        </p:nvCxnSpPr>
        <p:spPr>
          <a:xfrm flipV="1">
            <a:off x="7785139" y="4246737"/>
            <a:ext cx="798786" cy="8453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ttore 2 7">
            <a:extLst>
              <a:ext uri="{FF2B5EF4-FFF2-40B4-BE49-F238E27FC236}">
                <a16:creationId xmlns:a16="http://schemas.microsoft.com/office/drawing/2014/main" id="{22CF716A-0648-704B-BA97-859ADCC6ABA5}"/>
              </a:ext>
            </a:extLst>
          </p:cNvPr>
          <p:cNvCxnSpPr>
            <a:cxnSpLocks/>
          </p:cNvCxnSpPr>
          <p:nvPr/>
        </p:nvCxnSpPr>
        <p:spPr>
          <a:xfrm flipV="1">
            <a:off x="9774785" y="4246737"/>
            <a:ext cx="0" cy="8348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333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77549-8E5B-5748-A568-4F087C2E9939}"/>
              </a:ext>
            </a:extLst>
          </p:cNvPr>
          <p:cNvSpPr>
            <a:spLocks noGrp="1"/>
          </p:cNvSpPr>
          <p:nvPr>
            <p:ph type="title"/>
          </p:nvPr>
        </p:nvSpPr>
        <p:spPr/>
        <p:txBody>
          <a:bodyPr/>
          <a:lstStyle/>
          <a:p>
            <a:r>
              <a:rPr lang="it-IT" dirty="0" err="1"/>
              <a:t>CrudRepository</a:t>
            </a:r>
            <a:r>
              <a:rPr lang="it-IT" dirty="0"/>
              <a:t>: costruzione di query</a:t>
            </a:r>
          </a:p>
        </p:txBody>
      </p:sp>
      <p:sp>
        <p:nvSpPr>
          <p:cNvPr id="3" name="Segnaposto contenuto 2">
            <a:extLst>
              <a:ext uri="{FF2B5EF4-FFF2-40B4-BE49-F238E27FC236}">
                <a16:creationId xmlns:a16="http://schemas.microsoft.com/office/drawing/2014/main" id="{CA520366-D3D8-F944-AD49-5B2CC6E35B72}"/>
              </a:ext>
            </a:extLst>
          </p:cNvPr>
          <p:cNvSpPr>
            <a:spLocks noGrp="1"/>
          </p:cNvSpPr>
          <p:nvPr>
            <p:ph idx="1"/>
          </p:nvPr>
        </p:nvSpPr>
        <p:spPr/>
        <p:txBody>
          <a:bodyPr>
            <a:normAutofit/>
          </a:bodyPr>
          <a:lstStyle/>
          <a:p>
            <a:r>
              <a:rPr lang="it-IT" dirty="0"/>
              <a:t>All'interfaccia è possibile aggiungere metodi </a:t>
            </a:r>
            <a:r>
              <a:rPr lang="it-IT" b="1" i="1" dirty="0" err="1"/>
              <a:t>find</a:t>
            </a:r>
            <a:r>
              <a:rPr lang="it-IT" b="1" i="1" dirty="0"/>
              <a:t>, delete, </a:t>
            </a:r>
            <a:r>
              <a:rPr lang="it-IT" b="1" i="1" dirty="0" err="1"/>
              <a:t>count</a:t>
            </a:r>
            <a:r>
              <a:rPr lang="it-IT" b="1" i="1" dirty="0"/>
              <a:t>, </a:t>
            </a:r>
            <a:r>
              <a:rPr lang="it-IT" b="1" i="1" dirty="0" err="1"/>
              <a:t>exists</a:t>
            </a:r>
            <a:r>
              <a:rPr lang="it-IT" dirty="0"/>
              <a:t> specifici seguendo una semplice convenzione: </a:t>
            </a:r>
          </a:p>
          <a:p>
            <a:pPr lvl="1"/>
            <a:r>
              <a:rPr lang="it-IT" dirty="0"/>
              <a:t>il nome del metodo ne definisce la semantica: la query viene costruita a partire dal nome del metodo (senza scrivere codice)</a:t>
            </a:r>
          </a:p>
          <a:p>
            <a:pPr lvl="1"/>
            <a:r>
              <a:rPr lang="it-IT" dirty="0"/>
              <a:t>l'idea è quella di specificare nel nome del metodo:</a:t>
            </a:r>
          </a:p>
          <a:p>
            <a:pPr lvl="2"/>
            <a:r>
              <a:rPr lang="it-IT" dirty="0"/>
              <a:t>l'operazione che si vuol eseguire (</a:t>
            </a:r>
            <a:r>
              <a:rPr lang="it-IT" dirty="0" err="1"/>
              <a:t>find</a:t>
            </a:r>
            <a:r>
              <a:rPr lang="it-IT" dirty="0"/>
              <a:t>, delete, </a:t>
            </a:r>
            <a:r>
              <a:rPr lang="it-IT" dirty="0" err="1"/>
              <a:t>count</a:t>
            </a:r>
            <a:r>
              <a:rPr lang="it-IT" dirty="0"/>
              <a:t>, </a:t>
            </a:r>
            <a:r>
              <a:rPr lang="it-IT" dirty="0" err="1"/>
              <a:t>exists</a:t>
            </a:r>
            <a:r>
              <a:rPr lang="it-IT" dirty="0"/>
              <a:t>)</a:t>
            </a:r>
          </a:p>
          <a:p>
            <a:pPr lvl="2"/>
            <a:r>
              <a:rPr lang="it-IT" dirty="0"/>
              <a:t>quale combinazione di proprietà (attributi) deve essere verificata nei valori restituiti (ad es. cognome = ? AND nome = ?) </a:t>
            </a:r>
          </a:p>
          <a:p>
            <a:pPr lvl="2"/>
            <a:r>
              <a:rPr lang="it-IT" dirty="0"/>
              <a:t>i parametri del metodo costituiscono i parametri della query</a:t>
            </a:r>
          </a:p>
        </p:txBody>
      </p:sp>
    </p:spTree>
    <p:extLst>
      <p:ext uri="{BB962C8B-B14F-4D97-AF65-F5344CB8AC3E}">
        <p14:creationId xmlns:p14="http://schemas.microsoft.com/office/powerpoint/2010/main" val="7550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985BF8-D78F-0141-9A55-119A54ED8575}"/>
              </a:ext>
            </a:extLst>
          </p:cNvPr>
          <p:cNvSpPr>
            <a:spLocks noGrp="1"/>
          </p:cNvSpPr>
          <p:nvPr>
            <p:ph type="title"/>
          </p:nvPr>
        </p:nvSpPr>
        <p:spPr/>
        <p:txBody>
          <a:bodyPr/>
          <a:lstStyle/>
          <a:p>
            <a:r>
              <a:rPr lang="en-US" dirty="0" err="1"/>
              <a:t>CrudRepository</a:t>
            </a:r>
            <a:r>
              <a:rPr lang="en-US" dirty="0"/>
              <a:t>: </a:t>
            </a:r>
            <a:r>
              <a:rPr lang="en-US" dirty="0" err="1"/>
              <a:t>Esempio</a:t>
            </a:r>
            <a:endParaRPr lang="en-US" dirty="0"/>
          </a:p>
        </p:txBody>
      </p:sp>
      <p:sp>
        <p:nvSpPr>
          <p:cNvPr id="3" name="Segnaposto contenuto 2">
            <a:extLst>
              <a:ext uri="{FF2B5EF4-FFF2-40B4-BE49-F238E27FC236}">
                <a16:creationId xmlns:a16="http://schemas.microsoft.com/office/drawing/2014/main" id="{9A56019C-FE44-2F4B-94BD-1509AA2A55F8}"/>
              </a:ext>
            </a:extLst>
          </p:cNvPr>
          <p:cNvSpPr>
            <a:spLocks noGrp="1"/>
          </p:cNvSpPr>
          <p:nvPr>
            <p:ph idx="1"/>
          </p:nvPr>
        </p:nvSpPr>
        <p:spPr/>
        <p:txBody>
          <a:bodyPr>
            <a:normAutofit fontScale="62500" lnSpcReduction="20000"/>
          </a:bodyPr>
          <a:lstStyle/>
          <a:p>
            <a:pPr marL="0" indent="0">
              <a:buNone/>
            </a:pPr>
            <a:r>
              <a:rPr lang="it-IT" b="1" dirty="0">
                <a:solidFill>
                  <a:srgbClr val="7F0055"/>
                </a:solidFill>
                <a:effectLst/>
                <a:latin typeface="Menlo" panose="020B0609030804020204" pitchFamily="49" charset="0"/>
              </a:rPr>
              <a:t>package</a:t>
            </a:r>
            <a:r>
              <a:rPr lang="it-IT" dirty="0">
                <a:effectLst/>
                <a:latin typeface="Menlo" panose="020B0609030804020204" pitchFamily="49" charset="0"/>
              </a:rPr>
              <a:t> it.uniroma3.siw.repository;</a:t>
            </a:r>
          </a:p>
          <a:p>
            <a:pPr marL="0" indent="0">
              <a:buNone/>
            </a:pPr>
            <a:endParaRPr lang="it-IT" dirty="0">
              <a:effectLst/>
              <a:latin typeface="Menlo" panose="020B0609030804020204" pitchFamily="49" charset="0"/>
            </a:endParaRPr>
          </a:p>
          <a:p>
            <a:pPr marL="0" indent="0">
              <a:buNone/>
            </a:pPr>
            <a:r>
              <a:rPr lang="it-IT" b="1" dirty="0">
                <a:solidFill>
                  <a:srgbClr val="7F0055"/>
                </a:solidFill>
                <a:effectLst/>
                <a:latin typeface="Menlo" panose="020B0609030804020204" pitchFamily="49" charset="0"/>
              </a:rPr>
              <a:t>import</a:t>
            </a:r>
            <a:r>
              <a:rPr lang="it-IT" dirty="0">
                <a:effectLst/>
                <a:latin typeface="Menlo" panose="020B0609030804020204" pitchFamily="49" charset="0"/>
              </a:rPr>
              <a:t> </a:t>
            </a:r>
            <a:r>
              <a:rPr lang="it-IT" dirty="0" err="1">
                <a:effectLst/>
                <a:latin typeface="Menlo" panose="020B0609030804020204" pitchFamily="49" charset="0"/>
              </a:rPr>
              <a:t>java.util.List</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import</a:t>
            </a:r>
            <a:r>
              <a:rPr lang="it-IT" dirty="0">
                <a:effectLst/>
                <a:latin typeface="Menlo" panose="020B0609030804020204" pitchFamily="49" charset="0"/>
              </a:rPr>
              <a:t> </a:t>
            </a:r>
            <a:r>
              <a:rPr lang="it-IT" dirty="0" err="1">
                <a:effectLst/>
                <a:latin typeface="Menlo" panose="020B0609030804020204" pitchFamily="49" charset="0"/>
              </a:rPr>
              <a:t>org.springframework.data.repository.CrudRepository</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import</a:t>
            </a:r>
            <a:r>
              <a:rPr lang="it-IT" dirty="0">
                <a:effectLst/>
                <a:latin typeface="Menlo" panose="020B0609030804020204" pitchFamily="49" charset="0"/>
              </a:rPr>
              <a:t> it.uniroma3.siw.model.Movie;</a:t>
            </a:r>
          </a:p>
          <a:p>
            <a:pPr marL="0" indent="0">
              <a:buNone/>
            </a:pPr>
            <a:br>
              <a:rPr lang="it-IT" dirty="0">
                <a:effectLst/>
                <a:latin typeface="Menlo" panose="020B0609030804020204" pitchFamily="49" charset="0"/>
              </a:rPr>
            </a:br>
            <a:endParaRPr lang="it-IT" dirty="0">
              <a:effectLst/>
              <a:latin typeface="Menlo" panose="020B0609030804020204" pitchFamily="49" charset="0"/>
            </a:endParaRPr>
          </a:p>
          <a:p>
            <a:pPr marL="0" indent="0">
              <a:buNone/>
            </a:pPr>
            <a:r>
              <a:rPr lang="it-IT" b="1" dirty="0">
                <a:solidFill>
                  <a:srgbClr val="7F0055"/>
                </a:solidFill>
                <a:effectLst/>
                <a:latin typeface="Menlo" panose="020B0609030804020204" pitchFamily="49" charset="0"/>
              </a:rPr>
              <a:t>public</a:t>
            </a:r>
            <a:r>
              <a:rPr lang="it-IT" dirty="0">
                <a:effectLst/>
                <a:latin typeface="Menlo" panose="020B0609030804020204" pitchFamily="49" charset="0"/>
              </a:rPr>
              <a:t> </a:t>
            </a:r>
            <a:r>
              <a:rPr lang="it-IT" b="1" dirty="0" err="1">
                <a:solidFill>
                  <a:srgbClr val="7F0055"/>
                </a:solidFill>
                <a:effectLst/>
                <a:latin typeface="Menlo" panose="020B0609030804020204" pitchFamily="49" charset="0"/>
              </a:rPr>
              <a:t>interface</a:t>
            </a:r>
            <a:r>
              <a:rPr lang="it-IT" dirty="0">
                <a:effectLst/>
                <a:latin typeface="Menlo" panose="020B0609030804020204" pitchFamily="49" charset="0"/>
              </a:rPr>
              <a:t> </a:t>
            </a:r>
            <a:r>
              <a:rPr lang="it-IT" dirty="0" err="1">
                <a:effectLst/>
                <a:latin typeface="Menlo" panose="020B0609030804020204" pitchFamily="49" charset="0"/>
              </a:rPr>
              <a:t>MovieRepository</a:t>
            </a:r>
            <a:r>
              <a:rPr lang="it-IT" dirty="0">
                <a:effectLst/>
                <a:latin typeface="Menlo" panose="020B0609030804020204" pitchFamily="49" charset="0"/>
              </a:rPr>
              <a:t> </a:t>
            </a:r>
            <a:r>
              <a:rPr lang="it-IT" b="1" dirty="0" err="1">
                <a:solidFill>
                  <a:srgbClr val="7F0055"/>
                </a:solidFill>
                <a:effectLst/>
                <a:latin typeface="Menlo" panose="020B0609030804020204" pitchFamily="49" charset="0"/>
              </a:rPr>
              <a:t>extends</a:t>
            </a:r>
            <a:r>
              <a:rPr lang="it-IT" dirty="0">
                <a:effectLst/>
                <a:latin typeface="Menlo" panose="020B0609030804020204" pitchFamily="49" charset="0"/>
              </a:rPr>
              <a:t> </a:t>
            </a:r>
            <a:r>
              <a:rPr lang="it-IT" dirty="0" err="1">
                <a:effectLst/>
                <a:latin typeface="Menlo" panose="020B0609030804020204" pitchFamily="49" charset="0"/>
              </a:rPr>
              <a:t>CrudRepository</a:t>
            </a:r>
            <a:r>
              <a:rPr lang="it-IT" dirty="0">
                <a:effectLst/>
                <a:latin typeface="Menlo" panose="020B0609030804020204" pitchFamily="49" charset="0"/>
              </a:rPr>
              <a:t>&lt;Movie, Long&gt; {</a:t>
            </a:r>
          </a:p>
          <a:p>
            <a:pPr marL="0" indent="0">
              <a:buNone/>
            </a:pPr>
            <a:br>
              <a:rPr lang="it-IT" dirty="0">
                <a:effectLst/>
                <a:latin typeface="Menlo" panose="020B0609030804020204" pitchFamily="49" charset="0"/>
              </a:rPr>
            </a:br>
            <a:r>
              <a:rPr lang="it-IT" dirty="0">
                <a:effectLst/>
                <a:latin typeface="Menlo" panose="020B0609030804020204" pitchFamily="49" charset="0"/>
              </a:rPr>
              <a:t>    </a:t>
            </a:r>
            <a:r>
              <a:rPr lang="it-IT" b="1" dirty="0">
                <a:solidFill>
                  <a:srgbClr val="7F0055"/>
                </a:solidFill>
                <a:effectLst/>
                <a:latin typeface="Menlo" panose="020B0609030804020204" pitchFamily="49" charset="0"/>
              </a:rPr>
              <a:t>public</a:t>
            </a:r>
            <a:r>
              <a:rPr lang="it-IT" dirty="0">
                <a:effectLst/>
                <a:latin typeface="Menlo" panose="020B0609030804020204" pitchFamily="49" charset="0"/>
              </a:rPr>
              <a:t> List&lt;Movie&gt; </a:t>
            </a:r>
            <a:r>
              <a:rPr lang="it-IT" dirty="0" err="1">
                <a:effectLst/>
                <a:highlight>
                  <a:srgbClr val="FFFF00"/>
                </a:highlight>
                <a:latin typeface="Menlo" panose="020B0609030804020204" pitchFamily="49" charset="0"/>
              </a:rPr>
              <a:t>findByYear</a:t>
            </a:r>
            <a:r>
              <a:rPr lang="it-IT" dirty="0">
                <a:effectLst/>
                <a:latin typeface="Menlo" panose="020B0609030804020204" pitchFamily="49" charset="0"/>
              </a:rPr>
              <a:t>(</a:t>
            </a:r>
            <a:r>
              <a:rPr lang="it-IT" dirty="0" err="1">
                <a:effectLst/>
                <a:latin typeface="Menlo" panose="020B0609030804020204" pitchFamily="49" charset="0"/>
              </a:rPr>
              <a:t>Integer</a:t>
            </a:r>
            <a:r>
              <a:rPr lang="it-IT" dirty="0">
                <a:effectLst/>
                <a:latin typeface="Menlo" panose="020B0609030804020204" pitchFamily="49" charset="0"/>
              </a:rPr>
              <a:t> </a:t>
            </a:r>
            <a:r>
              <a:rPr lang="it-IT" dirty="0" err="1">
                <a:solidFill>
                  <a:srgbClr val="6A3E3E"/>
                </a:solidFill>
                <a:effectLst/>
                <a:latin typeface="Menlo" panose="020B0609030804020204" pitchFamily="49" charset="0"/>
              </a:rPr>
              <a:t>year</a:t>
            </a:r>
            <a:r>
              <a:rPr lang="it-IT" dirty="0">
                <a:effectLst/>
                <a:latin typeface="Menlo" panose="020B0609030804020204" pitchFamily="49" charset="0"/>
              </a:rPr>
              <a:t>);</a:t>
            </a:r>
          </a:p>
          <a:p>
            <a:pPr marL="0" indent="0">
              <a:buNone/>
            </a:pPr>
            <a:endParaRPr lang="it-IT" dirty="0">
              <a:effectLst/>
              <a:latin typeface="Menlo" panose="020B0609030804020204" pitchFamily="49" charset="0"/>
            </a:endParaRPr>
          </a:p>
          <a:p>
            <a:pPr marL="0" indent="0">
              <a:buNone/>
            </a:pPr>
            <a:r>
              <a:rPr lang="it-IT" b="1" dirty="0">
                <a:solidFill>
                  <a:srgbClr val="7F0055"/>
                </a:solidFill>
                <a:effectLst/>
                <a:latin typeface="Menlo" panose="020B0609030804020204" pitchFamily="49" charset="0"/>
              </a:rPr>
              <a:t>    public</a:t>
            </a:r>
            <a:r>
              <a:rPr lang="it-IT" dirty="0">
                <a:effectLst/>
                <a:latin typeface="Menlo" panose="020B0609030804020204" pitchFamily="49" charset="0"/>
              </a:rPr>
              <a:t> </a:t>
            </a:r>
            <a:r>
              <a:rPr lang="it-IT" b="1" dirty="0" err="1">
                <a:solidFill>
                  <a:srgbClr val="7F0055"/>
                </a:solidFill>
                <a:effectLst/>
                <a:latin typeface="Menlo" panose="020B0609030804020204" pitchFamily="49" charset="0"/>
              </a:rPr>
              <a:t>boolean</a:t>
            </a:r>
            <a:r>
              <a:rPr lang="it-IT" dirty="0">
                <a:effectLst/>
                <a:latin typeface="Menlo" panose="020B0609030804020204" pitchFamily="49" charset="0"/>
              </a:rPr>
              <a:t> </a:t>
            </a:r>
            <a:r>
              <a:rPr lang="it-IT" dirty="0" err="1">
                <a:effectLst/>
                <a:highlight>
                  <a:srgbClr val="FFFF00"/>
                </a:highlight>
                <a:latin typeface="Menlo" panose="020B0609030804020204" pitchFamily="49" charset="0"/>
              </a:rPr>
              <a:t>existsByTitleAndYear</a:t>
            </a:r>
            <a:r>
              <a:rPr lang="it-IT" dirty="0">
                <a:effectLst/>
                <a:latin typeface="Menlo" panose="020B0609030804020204" pitchFamily="49" charset="0"/>
              </a:rPr>
              <a:t>(</a:t>
            </a:r>
            <a:r>
              <a:rPr lang="it-IT" dirty="0" err="1">
                <a:effectLst/>
                <a:latin typeface="Menlo" panose="020B0609030804020204" pitchFamily="49" charset="0"/>
              </a:rPr>
              <a:t>String</a:t>
            </a:r>
            <a:r>
              <a:rPr lang="it-IT" dirty="0">
                <a:effectLst/>
                <a:latin typeface="Menlo" panose="020B0609030804020204" pitchFamily="49" charset="0"/>
              </a:rPr>
              <a:t> </a:t>
            </a:r>
            <a:r>
              <a:rPr lang="it-IT" dirty="0" err="1">
                <a:solidFill>
                  <a:srgbClr val="6A3E3E"/>
                </a:solidFill>
                <a:effectLst/>
                <a:latin typeface="Menlo" panose="020B0609030804020204" pitchFamily="49" charset="0"/>
              </a:rPr>
              <a:t>title</a:t>
            </a:r>
            <a:r>
              <a:rPr lang="it-IT" dirty="0">
                <a:effectLst/>
                <a:latin typeface="Menlo" panose="020B0609030804020204" pitchFamily="49" charset="0"/>
              </a:rPr>
              <a:t>, </a:t>
            </a:r>
            <a:r>
              <a:rPr lang="it-IT" dirty="0" err="1">
                <a:effectLst/>
                <a:latin typeface="Menlo" panose="020B0609030804020204" pitchFamily="49" charset="0"/>
              </a:rPr>
              <a:t>Integer</a:t>
            </a:r>
            <a:r>
              <a:rPr lang="it-IT" dirty="0">
                <a:effectLst/>
                <a:latin typeface="Menlo" panose="020B0609030804020204" pitchFamily="49" charset="0"/>
              </a:rPr>
              <a:t> </a:t>
            </a:r>
            <a:r>
              <a:rPr lang="it-IT" dirty="0" err="1">
                <a:solidFill>
                  <a:srgbClr val="6A3E3E"/>
                </a:solidFill>
                <a:effectLst/>
                <a:latin typeface="Menlo" panose="020B0609030804020204" pitchFamily="49" charset="0"/>
              </a:rPr>
              <a:t>year</a:t>
            </a:r>
            <a:r>
              <a:rPr lang="it-IT" dirty="0">
                <a:effectLst/>
                <a:latin typeface="Menlo" panose="020B0609030804020204" pitchFamily="49" charset="0"/>
              </a:rPr>
              <a:t>); </a:t>
            </a:r>
          </a:p>
          <a:p>
            <a:pPr marL="0" indent="0">
              <a:buNone/>
            </a:pPr>
            <a:r>
              <a:rPr lang="it-IT" dirty="0">
                <a:effectLst/>
                <a:latin typeface="Menlo" panose="020B0609030804020204" pitchFamily="49" charset="0"/>
              </a:rPr>
              <a:t>}</a:t>
            </a:r>
          </a:p>
          <a:p>
            <a:pPr marL="0" indent="0">
              <a:buNone/>
            </a:pPr>
            <a:endParaRPr lang="en-US" dirty="0"/>
          </a:p>
        </p:txBody>
      </p:sp>
      <p:sp>
        <p:nvSpPr>
          <p:cNvPr id="6" name="CasellaDiTesto 5">
            <a:extLst>
              <a:ext uri="{FF2B5EF4-FFF2-40B4-BE49-F238E27FC236}">
                <a16:creationId xmlns:a16="http://schemas.microsoft.com/office/drawing/2014/main" id="{D9A83DF9-1EFA-4F2C-284D-319F546AF7E9}"/>
              </a:ext>
            </a:extLst>
          </p:cNvPr>
          <p:cNvSpPr txBox="1"/>
          <p:nvPr/>
        </p:nvSpPr>
        <p:spPr>
          <a:xfrm>
            <a:off x="3178629" y="5802998"/>
            <a:ext cx="708751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latin typeface="Calibri Light" panose="020F0302020204030204" pitchFamily="34" charset="0"/>
              </a:rPr>
              <a:t>ATTENZIONE A FARE COPIA E INCOLLA DEL CODICE DALLE SLIDE: </a:t>
            </a:r>
            <a:br>
              <a:rPr lang="en-US" dirty="0">
                <a:latin typeface="Calibri Light" panose="020F0302020204030204" pitchFamily="34" charset="0"/>
              </a:rPr>
            </a:br>
            <a:r>
              <a:rPr lang="en-US" dirty="0">
                <a:latin typeface="Calibri Light" panose="020F0302020204030204" pitchFamily="34" charset="0"/>
              </a:rPr>
              <a:t>POWERPOINT INTRODUCE CARATTERI BIANCHI CHE SPORCANO IL CODICE</a:t>
            </a:r>
          </a:p>
        </p:txBody>
      </p:sp>
    </p:spTree>
    <p:extLst>
      <p:ext uri="{BB962C8B-B14F-4D97-AF65-F5344CB8AC3E}">
        <p14:creationId xmlns:p14="http://schemas.microsoft.com/office/powerpoint/2010/main" val="147982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2B7539-7326-7B4A-B1CE-668444360B37}"/>
              </a:ext>
            </a:extLst>
          </p:cNvPr>
          <p:cNvSpPr>
            <a:spLocks noGrp="1"/>
          </p:cNvSpPr>
          <p:nvPr>
            <p:ph type="title"/>
          </p:nvPr>
        </p:nvSpPr>
        <p:spPr/>
        <p:txBody>
          <a:bodyPr/>
          <a:lstStyle/>
          <a:p>
            <a:r>
              <a:rPr lang="it-IT"/>
              <a:t>CrudRepository: costruzione di query</a:t>
            </a:r>
          </a:p>
        </p:txBody>
      </p:sp>
      <p:sp>
        <p:nvSpPr>
          <p:cNvPr id="3" name="Segnaposto contenuto 2">
            <a:extLst>
              <a:ext uri="{FF2B5EF4-FFF2-40B4-BE49-F238E27FC236}">
                <a16:creationId xmlns:a16="http://schemas.microsoft.com/office/drawing/2014/main" id="{FE91D824-6011-1741-80CD-0BAFC5FBA41B}"/>
              </a:ext>
            </a:extLst>
          </p:cNvPr>
          <p:cNvSpPr>
            <a:spLocks noGrp="1"/>
          </p:cNvSpPr>
          <p:nvPr>
            <p:ph idx="1"/>
          </p:nvPr>
        </p:nvSpPr>
        <p:spPr/>
        <p:txBody>
          <a:bodyPr/>
          <a:lstStyle/>
          <a:p>
            <a:pPr marL="0" indent="0">
              <a:buNone/>
            </a:pPr>
            <a:r>
              <a:rPr lang="it-IT" dirty="0"/>
              <a:t>Per un elenco completo delle convenzioni che possono essere usate nella costruzione della query attraverso il nome dei metodi, vedi: </a:t>
            </a:r>
            <a:br>
              <a:rPr lang="it-IT" dirty="0"/>
            </a:br>
            <a:r>
              <a:rPr lang="it-IT" sz="2000" dirty="0">
                <a:hlinkClick r:id="rId2"/>
              </a:rPr>
              <a:t>https://docs.spring.io/spring-data/jpa/docs/current/reference/html/#jpa.query-methods.query-creation</a:t>
            </a:r>
            <a:endParaRPr lang="it-IT" sz="2000" dirty="0"/>
          </a:p>
          <a:p>
            <a:pPr marL="0" indent="0">
              <a:buNone/>
            </a:pPr>
            <a:endParaRPr lang="it-IT" sz="2000" dirty="0"/>
          </a:p>
        </p:txBody>
      </p:sp>
    </p:spTree>
    <p:extLst>
      <p:ext uri="{BB962C8B-B14F-4D97-AF65-F5344CB8AC3E}">
        <p14:creationId xmlns:p14="http://schemas.microsoft.com/office/powerpoint/2010/main" val="180875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BFA01-CFEE-6445-777D-BFB1B9D3F6D2}"/>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C59E0168-98A5-0E47-3858-CA425C455FE1}"/>
              </a:ext>
            </a:extLst>
          </p:cNvPr>
          <p:cNvSpPr>
            <a:spLocks noGrp="1"/>
          </p:cNvSpPr>
          <p:nvPr>
            <p:ph idx="1"/>
          </p:nvPr>
        </p:nvSpPr>
        <p:spPr/>
        <p:txBody>
          <a:bodyPr/>
          <a:lstStyle/>
          <a:p>
            <a:r>
              <a:rPr lang="en-US" dirty="0" err="1"/>
              <a:t>Rivedere</a:t>
            </a:r>
            <a:r>
              <a:rPr lang="en-US" dirty="0"/>
              <a:t> </a:t>
            </a:r>
            <a:r>
              <a:rPr lang="en-US" dirty="0" err="1"/>
              <a:t>insieme</a:t>
            </a:r>
            <a:r>
              <a:rPr lang="en-US" dirty="0"/>
              <a:t> a </a:t>
            </a:r>
            <a:r>
              <a:rPr lang="en-US" dirty="0" err="1"/>
              <a:t>lezione</a:t>
            </a:r>
            <a:r>
              <a:rPr lang="en-US" dirty="0"/>
              <a:t> </a:t>
            </a:r>
            <a:r>
              <a:rPr lang="en-US" dirty="0" err="1"/>
              <a:t>tutto</a:t>
            </a:r>
            <a:r>
              <a:rPr lang="en-US" dirty="0"/>
              <a:t> il </a:t>
            </a:r>
            <a:r>
              <a:rPr lang="en-US" dirty="0" err="1"/>
              <a:t>codice</a:t>
            </a:r>
            <a:r>
              <a:rPr lang="en-US" dirty="0"/>
              <a:t> </a:t>
            </a:r>
            <a:r>
              <a:rPr lang="en-US" dirty="0" err="1"/>
              <a:t>dell'applicazione</a:t>
            </a:r>
            <a:endParaRPr lang="en-US" dirty="0"/>
          </a:p>
        </p:txBody>
      </p:sp>
    </p:spTree>
    <p:extLst>
      <p:ext uri="{BB962C8B-B14F-4D97-AF65-F5344CB8AC3E}">
        <p14:creationId xmlns:p14="http://schemas.microsoft.com/office/powerpoint/2010/main" val="184649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142724-464A-B478-5FFF-613D891A2364}"/>
              </a:ext>
            </a:extLst>
          </p:cNvPr>
          <p:cNvSpPr>
            <a:spLocks noGrp="1"/>
          </p:cNvSpPr>
          <p:nvPr>
            <p:ph type="title"/>
          </p:nvPr>
        </p:nvSpPr>
        <p:spPr/>
        <p:txBody>
          <a:bodyPr/>
          <a:lstStyle/>
          <a:p>
            <a:r>
              <a:rPr lang="en-US" dirty="0"/>
              <a:t>Step 1: </a:t>
            </a:r>
            <a:r>
              <a:rPr lang="en-US" dirty="0" err="1"/>
              <a:t>creiamo</a:t>
            </a:r>
            <a:r>
              <a:rPr lang="en-US" dirty="0"/>
              <a:t> il </a:t>
            </a:r>
            <a:r>
              <a:rPr lang="en-US" dirty="0" err="1"/>
              <a:t>progetto</a:t>
            </a:r>
            <a:endParaRPr lang="en-US" dirty="0"/>
          </a:p>
        </p:txBody>
      </p:sp>
      <p:sp>
        <p:nvSpPr>
          <p:cNvPr id="3" name="Segnaposto contenuto 2">
            <a:extLst>
              <a:ext uri="{FF2B5EF4-FFF2-40B4-BE49-F238E27FC236}">
                <a16:creationId xmlns:a16="http://schemas.microsoft.com/office/drawing/2014/main" id="{5EB59A7B-B1A6-D056-FDCF-0E3ABE859A26}"/>
              </a:ext>
            </a:extLst>
          </p:cNvPr>
          <p:cNvSpPr>
            <a:spLocks noGrp="1"/>
          </p:cNvSpPr>
          <p:nvPr>
            <p:ph idx="1"/>
          </p:nvPr>
        </p:nvSpPr>
        <p:spPr/>
        <p:txBody>
          <a:bodyPr/>
          <a:lstStyle/>
          <a:p>
            <a:r>
              <a:rPr lang="en-US" dirty="0"/>
              <a:t>Un </a:t>
            </a:r>
            <a:r>
              <a:rPr lang="en-US" dirty="0" err="1"/>
              <a:t>progetto</a:t>
            </a:r>
            <a:r>
              <a:rPr lang="en-US" dirty="0"/>
              <a:t> Web </a:t>
            </a:r>
            <a:r>
              <a:rPr lang="en-US" dirty="0" err="1"/>
              <a:t>prevede</a:t>
            </a:r>
            <a:r>
              <a:rPr lang="en-US" dirty="0"/>
              <a:t> </a:t>
            </a:r>
            <a:r>
              <a:rPr lang="en-US" dirty="0" err="1"/>
              <a:t>l'uso</a:t>
            </a:r>
            <a:r>
              <a:rPr lang="en-US" dirty="0"/>
              <a:t> di </a:t>
            </a:r>
            <a:r>
              <a:rPr lang="en-US" dirty="0" err="1"/>
              <a:t>molte</a:t>
            </a:r>
            <a:r>
              <a:rPr lang="en-US" dirty="0"/>
              <a:t> </a:t>
            </a:r>
            <a:r>
              <a:rPr lang="en-US" dirty="0" err="1"/>
              <a:t>librerie</a:t>
            </a:r>
            <a:endParaRPr lang="en-US" dirty="0"/>
          </a:p>
          <a:p>
            <a:r>
              <a:rPr lang="en-US" dirty="0"/>
              <a:t>Spring Boot </a:t>
            </a:r>
            <a:r>
              <a:rPr lang="en-US" dirty="0" err="1"/>
              <a:t>mette</a:t>
            </a:r>
            <a:r>
              <a:rPr lang="en-US" dirty="0"/>
              <a:t> a </a:t>
            </a:r>
            <a:r>
              <a:rPr lang="en-US" dirty="0" err="1"/>
              <a:t>disposizione</a:t>
            </a:r>
            <a:r>
              <a:rPr lang="en-US" dirty="0"/>
              <a:t> </a:t>
            </a:r>
            <a:r>
              <a:rPr lang="en-US" dirty="0" err="1"/>
              <a:t>strumenti</a:t>
            </a:r>
            <a:r>
              <a:rPr lang="en-US" dirty="0"/>
              <a:t> per </a:t>
            </a:r>
            <a:r>
              <a:rPr lang="en-US" dirty="0" err="1"/>
              <a:t>creare</a:t>
            </a:r>
            <a:r>
              <a:rPr lang="en-US" dirty="0"/>
              <a:t> un </a:t>
            </a:r>
            <a:r>
              <a:rPr lang="en-US" dirty="0" err="1"/>
              <a:t>progetto</a:t>
            </a:r>
            <a:r>
              <a:rPr lang="en-US" dirty="0"/>
              <a:t> </a:t>
            </a:r>
            <a:r>
              <a:rPr lang="en-US" dirty="0" err="1"/>
              <a:t>specificando</a:t>
            </a:r>
            <a:r>
              <a:rPr lang="en-US" dirty="0"/>
              <a:t> le </a:t>
            </a:r>
            <a:r>
              <a:rPr lang="en-US" dirty="0" err="1"/>
              <a:t>librerie</a:t>
            </a:r>
            <a:r>
              <a:rPr lang="en-US" dirty="0"/>
              <a:t> </a:t>
            </a:r>
            <a:r>
              <a:rPr lang="en-US" dirty="0" err="1"/>
              <a:t>dalle</a:t>
            </a:r>
            <a:r>
              <a:rPr lang="en-US" dirty="0"/>
              <a:t> </a:t>
            </a:r>
            <a:r>
              <a:rPr lang="en-US" dirty="0" err="1"/>
              <a:t>quali</a:t>
            </a:r>
            <a:r>
              <a:rPr lang="en-US" dirty="0"/>
              <a:t> </a:t>
            </a:r>
            <a:r>
              <a:rPr lang="en-US" dirty="0" err="1"/>
              <a:t>dipende</a:t>
            </a:r>
            <a:endParaRPr lang="en-US" dirty="0"/>
          </a:p>
          <a:p>
            <a:pPr lvl="1"/>
            <a:r>
              <a:rPr lang="en-US" dirty="0"/>
              <a:t>online </a:t>
            </a:r>
            <a:r>
              <a:rPr lang="en-US" dirty="0">
                <a:hlinkClick r:id="rId2"/>
              </a:rPr>
              <a:t>https://start.spring.io/</a:t>
            </a:r>
            <a:r>
              <a:rPr lang="en-US" dirty="0"/>
              <a:t> </a:t>
            </a:r>
          </a:p>
          <a:p>
            <a:pPr lvl="1"/>
            <a:r>
              <a:rPr lang="en-US" dirty="0" err="1"/>
              <a:t>nell'IDE</a:t>
            </a:r>
            <a:r>
              <a:rPr lang="en-US" dirty="0"/>
              <a:t> Spring Tool Suite </a:t>
            </a:r>
            <a:br>
              <a:rPr lang="en-US" dirty="0"/>
            </a:br>
            <a:r>
              <a:rPr lang="en-US" dirty="0"/>
              <a:t>(File-&gt;New-&gt;Spring Starter Project)</a:t>
            </a:r>
          </a:p>
        </p:txBody>
      </p:sp>
    </p:spTree>
    <p:extLst>
      <p:ext uri="{BB962C8B-B14F-4D97-AF65-F5344CB8AC3E}">
        <p14:creationId xmlns:p14="http://schemas.microsoft.com/office/powerpoint/2010/main" val="7594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723CF6-480E-2590-4CAC-068B42BC0A4C}"/>
              </a:ext>
            </a:extLst>
          </p:cNvPr>
          <p:cNvSpPr>
            <a:spLocks noGrp="1"/>
          </p:cNvSpPr>
          <p:nvPr>
            <p:ph type="title"/>
          </p:nvPr>
        </p:nvSpPr>
        <p:spPr/>
        <p:txBody>
          <a:bodyPr/>
          <a:lstStyle/>
          <a:p>
            <a:r>
              <a:rPr lang="en-US" dirty="0" err="1"/>
              <a:t>Esercizio</a:t>
            </a:r>
            <a:endParaRPr lang="en-US" dirty="0"/>
          </a:p>
        </p:txBody>
      </p:sp>
      <p:sp>
        <p:nvSpPr>
          <p:cNvPr id="3" name="Segnaposto contenuto 2">
            <a:extLst>
              <a:ext uri="{FF2B5EF4-FFF2-40B4-BE49-F238E27FC236}">
                <a16:creationId xmlns:a16="http://schemas.microsoft.com/office/drawing/2014/main" id="{49CEC9D1-5073-63C2-F7C9-CC0762C589E5}"/>
              </a:ext>
            </a:extLst>
          </p:cNvPr>
          <p:cNvSpPr>
            <a:spLocks noGrp="1"/>
          </p:cNvSpPr>
          <p:nvPr>
            <p:ph idx="1"/>
          </p:nvPr>
        </p:nvSpPr>
        <p:spPr/>
        <p:txBody>
          <a:bodyPr>
            <a:normAutofit/>
          </a:bodyPr>
          <a:lstStyle/>
          <a:p>
            <a:r>
              <a:rPr lang="en-US" dirty="0" err="1"/>
              <a:t>Creare</a:t>
            </a:r>
            <a:r>
              <a:rPr lang="en-US" dirty="0"/>
              <a:t> un nuovo </a:t>
            </a:r>
            <a:r>
              <a:rPr lang="en-US" dirty="0" err="1"/>
              <a:t>progetto</a:t>
            </a:r>
            <a:r>
              <a:rPr lang="en-US" dirty="0"/>
              <a:t> my-siw-movie-02</a:t>
            </a:r>
          </a:p>
          <a:p>
            <a:r>
              <a:rPr lang="en-US" dirty="0" err="1"/>
              <a:t>Modificare</a:t>
            </a:r>
            <a:r>
              <a:rPr lang="en-US" dirty="0"/>
              <a:t> il </a:t>
            </a:r>
            <a:r>
              <a:rPr lang="en-US" dirty="0" err="1"/>
              <a:t>sistema</a:t>
            </a:r>
            <a:r>
              <a:rPr lang="en-US" dirty="0"/>
              <a:t> </a:t>
            </a:r>
            <a:r>
              <a:rPr lang="en-US" dirty="0" err="1"/>
              <a:t>affinchè</a:t>
            </a:r>
            <a:r>
              <a:rPr lang="en-US" dirty="0"/>
              <a:t> </a:t>
            </a:r>
          </a:p>
          <a:p>
            <a:pPr lvl="1"/>
            <a:r>
              <a:rPr lang="en-US" dirty="0"/>
              <a:t>Non </a:t>
            </a:r>
            <a:r>
              <a:rPr lang="en-US" dirty="0" err="1"/>
              <a:t>possano</a:t>
            </a:r>
            <a:r>
              <a:rPr lang="en-US" dirty="0"/>
              <a:t> </a:t>
            </a:r>
            <a:r>
              <a:rPr lang="en-US" dirty="0" err="1"/>
              <a:t>essere</a:t>
            </a:r>
            <a:r>
              <a:rPr lang="en-US" dirty="0"/>
              <a:t> </a:t>
            </a:r>
            <a:r>
              <a:rPr lang="en-US" dirty="0" err="1"/>
              <a:t>inseriti</a:t>
            </a:r>
            <a:r>
              <a:rPr lang="en-US" dirty="0"/>
              <a:t> due film con </a:t>
            </a:r>
            <a:r>
              <a:rPr lang="en-US" dirty="0" err="1"/>
              <a:t>stesso</a:t>
            </a:r>
            <a:r>
              <a:rPr lang="en-US" dirty="0"/>
              <a:t> </a:t>
            </a:r>
            <a:r>
              <a:rPr lang="en-US" dirty="0" err="1"/>
              <a:t>titolo</a:t>
            </a:r>
            <a:r>
              <a:rPr lang="en-US" dirty="0"/>
              <a:t> e </a:t>
            </a:r>
            <a:r>
              <a:rPr lang="en-US" dirty="0" err="1"/>
              <a:t>stesso</a:t>
            </a:r>
            <a:r>
              <a:rPr lang="en-US" dirty="0"/>
              <a:t> anno</a:t>
            </a:r>
          </a:p>
          <a:p>
            <a:pPr lvl="1"/>
            <a:r>
              <a:rPr lang="en-US" dirty="0"/>
              <a:t>Ci </a:t>
            </a:r>
            <a:r>
              <a:rPr lang="en-US" dirty="0" err="1"/>
              <a:t>sia</a:t>
            </a:r>
            <a:r>
              <a:rPr lang="en-US" dirty="0"/>
              <a:t> </a:t>
            </a:r>
            <a:r>
              <a:rPr lang="en-US" dirty="0" err="1"/>
              <a:t>una</a:t>
            </a:r>
            <a:r>
              <a:rPr lang="en-US" dirty="0"/>
              <a:t> form per </a:t>
            </a:r>
            <a:r>
              <a:rPr lang="en-US" dirty="0" err="1"/>
              <a:t>inserire</a:t>
            </a:r>
            <a:r>
              <a:rPr lang="en-US" dirty="0"/>
              <a:t> </a:t>
            </a:r>
            <a:r>
              <a:rPr lang="en-US" dirty="0" err="1"/>
              <a:t>i</a:t>
            </a:r>
            <a:r>
              <a:rPr lang="en-US" dirty="0"/>
              <a:t> </a:t>
            </a:r>
            <a:r>
              <a:rPr lang="en-US" dirty="0" err="1"/>
              <a:t>dati</a:t>
            </a:r>
            <a:r>
              <a:rPr lang="en-US" dirty="0"/>
              <a:t> di un </a:t>
            </a:r>
            <a:r>
              <a:rPr lang="en-US" dirty="0" err="1"/>
              <a:t>artista</a:t>
            </a:r>
            <a:endParaRPr lang="en-US" dirty="0"/>
          </a:p>
          <a:p>
            <a:endParaRPr lang="en-US" dirty="0"/>
          </a:p>
        </p:txBody>
      </p:sp>
    </p:spTree>
    <p:extLst>
      <p:ext uri="{BB962C8B-B14F-4D97-AF65-F5344CB8AC3E}">
        <p14:creationId xmlns:p14="http://schemas.microsoft.com/office/powerpoint/2010/main" val="124572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986D73-2A61-4C8A-31DD-07F96D1A4F10}"/>
              </a:ext>
            </a:extLst>
          </p:cNvPr>
          <p:cNvSpPr>
            <a:spLocks noGrp="1"/>
          </p:cNvSpPr>
          <p:nvPr>
            <p:ph type="title"/>
          </p:nvPr>
        </p:nvSpPr>
        <p:spPr/>
        <p:txBody>
          <a:bodyPr/>
          <a:lstStyle/>
          <a:p>
            <a:r>
              <a:rPr lang="en-US" dirty="0"/>
              <a:t>Step 1: </a:t>
            </a:r>
            <a:r>
              <a:rPr lang="en-US" dirty="0" err="1"/>
              <a:t>creiamo</a:t>
            </a:r>
            <a:r>
              <a:rPr lang="en-US" dirty="0"/>
              <a:t> il </a:t>
            </a:r>
            <a:r>
              <a:rPr lang="en-US" dirty="0" err="1"/>
              <a:t>progetto</a:t>
            </a:r>
            <a:endParaRPr lang="en-US" dirty="0"/>
          </a:p>
        </p:txBody>
      </p:sp>
      <p:sp>
        <p:nvSpPr>
          <p:cNvPr id="3" name="Segnaposto contenuto 2">
            <a:extLst>
              <a:ext uri="{FF2B5EF4-FFF2-40B4-BE49-F238E27FC236}">
                <a16:creationId xmlns:a16="http://schemas.microsoft.com/office/drawing/2014/main" id="{1EEE0E49-0978-2FA2-8D49-72A01C68AB48}"/>
              </a:ext>
            </a:extLst>
          </p:cNvPr>
          <p:cNvSpPr>
            <a:spLocks noGrp="1"/>
          </p:cNvSpPr>
          <p:nvPr>
            <p:ph idx="1"/>
          </p:nvPr>
        </p:nvSpPr>
        <p:spPr>
          <a:xfrm>
            <a:off x="609600" y="1600201"/>
            <a:ext cx="10972800" cy="5257799"/>
          </a:xfrm>
        </p:spPr>
        <p:txBody>
          <a:bodyPr>
            <a:normAutofit fontScale="62500" lnSpcReduction="20000"/>
          </a:bodyPr>
          <a:lstStyle/>
          <a:p>
            <a:pPr>
              <a:lnSpc>
                <a:spcPct val="120000"/>
              </a:lnSpc>
            </a:pPr>
            <a:r>
              <a:rPr lang="en-US" dirty="0"/>
              <a:t>La </a:t>
            </a:r>
            <a:r>
              <a:rPr lang="en-US" dirty="0" err="1"/>
              <a:t>creazione</a:t>
            </a:r>
            <a:r>
              <a:rPr lang="en-US" dirty="0"/>
              <a:t> del </a:t>
            </a:r>
            <a:r>
              <a:rPr lang="en-US" dirty="0" err="1"/>
              <a:t>progetto</a:t>
            </a:r>
            <a:r>
              <a:rPr lang="en-US" dirty="0"/>
              <a:t> </a:t>
            </a:r>
            <a:r>
              <a:rPr lang="en-US" dirty="0" err="1"/>
              <a:t>prevede</a:t>
            </a:r>
            <a:r>
              <a:rPr lang="en-US" dirty="0"/>
              <a:t> </a:t>
            </a:r>
            <a:r>
              <a:rPr lang="en-US" dirty="0" err="1"/>
              <a:t>inoltre</a:t>
            </a:r>
            <a:r>
              <a:rPr lang="en-US" dirty="0"/>
              <a:t> di </a:t>
            </a:r>
            <a:r>
              <a:rPr lang="en-US" dirty="0" err="1"/>
              <a:t>specificare</a:t>
            </a:r>
            <a:r>
              <a:rPr lang="en-US" dirty="0"/>
              <a:t>:</a:t>
            </a:r>
          </a:p>
          <a:p>
            <a:pPr lvl="1">
              <a:lnSpc>
                <a:spcPct val="120000"/>
              </a:lnSpc>
            </a:pPr>
            <a:r>
              <a:rPr lang="en-US" dirty="0"/>
              <a:t>Il </a:t>
            </a:r>
            <a:r>
              <a:rPr lang="en-US" dirty="0" err="1"/>
              <a:t>sistema</a:t>
            </a:r>
            <a:r>
              <a:rPr lang="en-US" dirty="0"/>
              <a:t> di </a:t>
            </a:r>
            <a:r>
              <a:rPr lang="en-US" dirty="0" err="1"/>
              <a:t>gestione</a:t>
            </a:r>
            <a:r>
              <a:rPr lang="en-US" dirty="0"/>
              <a:t> del </a:t>
            </a:r>
            <a:r>
              <a:rPr lang="en-US" dirty="0" err="1"/>
              <a:t>progetto</a:t>
            </a:r>
            <a:br>
              <a:rPr lang="en-US" dirty="0"/>
            </a:br>
            <a:r>
              <a:rPr lang="en-US" dirty="0" err="1"/>
              <a:t>Usiamo</a:t>
            </a:r>
            <a:r>
              <a:rPr lang="en-US" dirty="0"/>
              <a:t>: Maven</a:t>
            </a:r>
          </a:p>
          <a:p>
            <a:pPr lvl="1">
              <a:lnSpc>
                <a:spcPct val="120000"/>
              </a:lnSpc>
            </a:pPr>
            <a:r>
              <a:rPr lang="en-US" dirty="0"/>
              <a:t>Il </a:t>
            </a:r>
            <a:r>
              <a:rPr lang="en-US" dirty="0" err="1"/>
              <a:t>tipo</a:t>
            </a:r>
            <a:r>
              <a:rPr lang="en-US" dirty="0"/>
              <a:t> di packaging: </a:t>
            </a:r>
            <a:r>
              <a:rPr lang="en-US" dirty="0" err="1"/>
              <a:t>va</a:t>
            </a:r>
            <a:r>
              <a:rPr lang="en-US" dirty="0"/>
              <a:t> bene jar</a:t>
            </a:r>
          </a:p>
          <a:p>
            <a:pPr lvl="1">
              <a:lnSpc>
                <a:spcPct val="120000"/>
              </a:lnSpc>
            </a:pPr>
            <a:r>
              <a:rPr lang="en-US" dirty="0"/>
              <a:t>La </a:t>
            </a:r>
            <a:r>
              <a:rPr lang="en-US" dirty="0" err="1"/>
              <a:t>versione</a:t>
            </a:r>
            <a:r>
              <a:rPr lang="en-US" dirty="0"/>
              <a:t> di Java: 17 </a:t>
            </a:r>
          </a:p>
          <a:p>
            <a:pPr lvl="2">
              <a:lnSpc>
                <a:spcPct val="120000"/>
              </a:lnSpc>
            </a:pPr>
            <a:r>
              <a:rPr lang="en-US" dirty="0"/>
              <a:t>da </a:t>
            </a:r>
            <a:r>
              <a:rPr lang="en-US" dirty="0" err="1"/>
              <a:t>terminale</a:t>
            </a:r>
            <a:r>
              <a:rPr lang="en-US" dirty="0"/>
              <a:t>, </a:t>
            </a:r>
            <a:r>
              <a:rPr lang="en-US" dirty="0" err="1"/>
              <a:t>verificare</a:t>
            </a:r>
            <a:r>
              <a:rPr lang="en-US" dirty="0"/>
              <a:t> la </a:t>
            </a:r>
            <a:r>
              <a:rPr lang="en-US" dirty="0" err="1"/>
              <a:t>versione</a:t>
            </a:r>
            <a:r>
              <a:rPr lang="en-US" dirty="0"/>
              <a:t> di Java </a:t>
            </a:r>
            <a:r>
              <a:rPr lang="en-US" dirty="0" err="1"/>
              <a:t>che</a:t>
            </a:r>
            <a:r>
              <a:rPr lang="en-US" dirty="0"/>
              <a:t> </a:t>
            </a:r>
            <a:r>
              <a:rPr lang="en-US" dirty="0" err="1"/>
              <a:t>avete</a:t>
            </a:r>
            <a:r>
              <a:rPr lang="en-US" dirty="0"/>
              <a:t> </a:t>
            </a:r>
            <a:r>
              <a:rPr lang="en-US" dirty="0" err="1"/>
              <a:t>installato</a:t>
            </a:r>
            <a:r>
              <a:rPr lang="en-US" dirty="0"/>
              <a:t> con </a:t>
            </a:r>
            <a:r>
              <a:rPr lang="en-US" dirty="0" err="1"/>
              <a:t>i</a:t>
            </a:r>
            <a:r>
              <a:rPr lang="en-US" dirty="0"/>
              <a:t> </a:t>
            </a:r>
            <a:r>
              <a:rPr lang="en-US" dirty="0" err="1"/>
              <a:t>comandi</a:t>
            </a:r>
            <a:r>
              <a:rPr lang="en-US" dirty="0"/>
              <a:t>:</a:t>
            </a:r>
            <a:br>
              <a:rPr lang="en-US" dirty="0"/>
            </a:br>
            <a:r>
              <a:rPr lang="en-US" dirty="0" err="1">
                <a:latin typeface="Consolas" panose="020B0609020204030204" pitchFamily="49" charset="0"/>
                <a:cs typeface="Consolas" panose="020B0609020204030204" pitchFamily="49" charset="0"/>
              </a:rPr>
              <a:t>javac</a:t>
            </a:r>
            <a:r>
              <a:rPr lang="en-US" dirty="0">
                <a:latin typeface="Consolas" panose="020B0609020204030204" pitchFamily="49" charset="0"/>
                <a:cs typeface="Consolas" panose="020B0609020204030204" pitchFamily="49" charset="0"/>
              </a:rPr>
              <a:t> -version</a:t>
            </a:r>
            <a:r>
              <a:rPr lang="en-US" dirty="0"/>
              <a:t> </a:t>
            </a:r>
            <a:br>
              <a:rPr lang="en-US" dirty="0"/>
            </a:br>
            <a:r>
              <a:rPr lang="en-US" dirty="0">
                <a:latin typeface="Consolas" panose="020B0609020204030204" pitchFamily="49" charset="0"/>
                <a:cs typeface="Consolas" panose="020B0609020204030204" pitchFamily="49" charset="0"/>
              </a:rPr>
              <a:t>java -version</a:t>
            </a:r>
          </a:p>
          <a:p>
            <a:pPr lvl="1">
              <a:lnSpc>
                <a:spcPct val="120000"/>
              </a:lnSpc>
            </a:pPr>
            <a:r>
              <a:rPr lang="en-US" dirty="0"/>
              <a:t>Group Id: </a:t>
            </a:r>
            <a:r>
              <a:rPr lang="it-IT" dirty="0"/>
              <a:t>identificatore univoco del progetto. Deve seguire le regole del nome di un package Java: nome del dominio seguito dal nome del progetto</a:t>
            </a:r>
            <a:r>
              <a:rPr lang="en-US" dirty="0"/>
              <a:t>. </a:t>
            </a:r>
            <a:br>
              <a:rPr lang="en-US" dirty="0"/>
            </a:br>
            <a:r>
              <a:rPr lang="en-US" dirty="0" err="1"/>
              <a:t>Usiamo</a:t>
            </a:r>
            <a:r>
              <a:rPr lang="en-US" dirty="0"/>
              <a:t>: </a:t>
            </a:r>
            <a:r>
              <a:rPr lang="en-US" dirty="0">
                <a:latin typeface="Consolas" panose="020B0609020204030204" pitchFamily="49" charset="0"/>
                <a:cs typeface="Consolas" panose="020B0609020204030204" pitchFamily="49" charset="0"/>
              </a:rPr>
              <a:t>it.uniroma3.siw</a:t>
            </a:r>
          </a:p>
          <a:p>
            <a:pPr lvl="1">
              <a:lnSpc>
                <a:spcPct val="120000"/>
              </a:lnSpc>
            </a:pPr>
            <a:r>
              <a:rPr lang="en-US" dirty="0"/>
              <a:t>Artifact Id: </a:t>
            </a:r>
            <a:r>
              <a:rPr lang="en-US" dirty="0" err="1"/>
              <a:t>nome</a:t>
            </a:r>
            <a:r>
              <a:rPr lang="en-US" dirty="0"/>
              <a:t> del jar </a:t>
            </a:r>
            <a:r>
              <a:rPr lang="en-US" dirty="0" err="1"/>
              <a:t>che</a:t>
            </a:r>
            <a:r>
              <a:rPr lang="en-US" dirty="0"/>
              <a:t> </a:t>
            </a:r>
            <a:r>
              <a:rPr lang="en-US" dirty="0" err="1"/>
              <a:t>verrà</a:t>
            </a:r>
            <a:r>
              <a:rPr lang="en-US" dirty="0"/>
              <a:t> </a:t>
            </a:r>
            <a:r>
              <a:rPr lang="en-US" dirty="0" err="1"/>
              <a:t>prodotto</a:t>
            </a:r>
            <a:r>
              <a:rPr lang="en-US" dirty="0"/>
              <a:t>. Lowercase, semplice. Rispetto a </a:t>
            </a:r>
            <a:r>
              <a:rPr lang="en-US" dirty="0" err="1"/>
              <a:t>quanto</a:t>
            </a:r>
            <a:r>
              <a:rPr lang="en-US" dirty="0"/>
              <a:t> </a:t>
            </a:r>
            <a:r>
              <a:rPr lang="en-US" dirty="0" err="1"/>
              <a:t>fatto</a:t>
            </a:r>
            <a:r>
              <a:rPr lang="en-US" dirty="0"/>
              <a:t> </a:t>
            </a:r>
            <a:r>
              <a:rPr lang="en-US" dirty="0" err="1"/>
              <a:t>fino</a:t>
            </a:r>
            <a:r>
              <a:rPr lang="en-US" dirty="0"/>
              <a:t> ad </a:t>
            </a:r>
            <a:r>
              <a:rPr lang="en-US" dirty="0" err="1"/>
              <a:t>ora</a:t>
            </a:r>
            <a:r>
              <a:rPr lang="en-US" dirty="0"/>
              <a:t>, </a:t>
            </a:r>
            <a:r>
              <a:rPr lang="en-US" dirty="0" err="1"/>
              <a:t>è</a:t>
            </a:r>
            <a:r>
              <a:rPr lang="en-US" dirty="0"/>
              <a:t> </a:t>
            </a:r>
            <a:r>
              <a:rPr lang="en-US" dirty="0" err="1"/>
              <a:t>l'equivalente</a:t>
            </a:r>
            <a:r>
              <a:rPr lang="en-US" dirty="0"/>
              <a:t> del </a:t>
            </a:r>
            <a:r>
              <a:rPr lang="en-US" dirty="0" err="1"/>
              <a:t>nome</a:t>
            </a:r>
            <a:r>
              <a:rPr lang="en-US" dirty="0"/>
              <a:t> del </a:t>
            </a:r>
            <a:r>
              <a:rPr lang="en-US" dirty="0" err="1"/>
              <a:t>progetto</a:t>
            </a:r>
            <a:r>
              <a:rPr lang="en-US" dirty="0"/>
              <a:t> Eclipse. </a:t>
            </a:r>
            <a:br>
              <a:rPr lang="en-US" dirty="0"/>
            </a:br>
            <a:r>
              <a:rPr lang="en-US" dirty="0" err="1"/>
              <a:t>Usiamo</a:t>
            </a:r>
            <a:r>
              <a:rPr lang="en-US" dirty="0"/>
              <a:t>: </a:t>
            </a:r>
            <a:r>
              <a:rPr lang="en-US" dirty="0">
                <a:latin typeface="Consolas" panose="020B0609020204030204" pitchFamily="49" charset="0"/>
                <a:cs typeface="Consolas" panose="020B0609020204030204" pitchFamily="49" charset="0"/>
              </a:rPr>
              <a:t>siw-movie-01</a:t>
            </a:r>
          </a:p>
          <a:p>
            <a:pPr lvl="1">
              <a:lnSpc>
                <a:spcPct val="120000"/>
              </a:lnSpc>
            </a:pPr>
            <a:r>
              <a:rPr lang="en-US" dirty="0"/>
              <a:t>version: </a:t>
            </a:r>
            <a:r>
              <a:rPr lang="en-US" dirty="0" err="1"/>
              <a:t>numero</a:t>
            </a:r>
            <a:r>
              <a:rPr lang="en-US" dirty="0"/>
              <a:t> di </a:t>
            </a:r>
            <a:r>
              <a:rPr lang="en-US" dirty="0" err="1"/>
              <a:t>versione</a:t>
            </a:r>
            <a:r>
              <a:rPr lang="en-US" dirty="0"/>
              <a:t>. </a:t>
            </a:r>
            <a:br>
              <a:rPr lang="en-US" dirty="0"/>
            </a:br>
            <a:r>
              <a:rPr lang="en-US" dirty="0" err="1"/>
              <a:t>Usiamo</a:t>
            </a:r>
            <a:r>
              <a:rPr lang="en-US" dirty="0"/>
              <a:t> il default</a:t>
            </a:r>
          </a:p>
          <a:p>
            <a:pPr lvl="1">
              <a:lnSpc>
                <a:spcPct val="120000"/>
              </a:lnSpc>
            </a:pPr>
            <a:endParaRPr lang="en-US" dirty="0"/>
          </a:p>
          <a:p>
            <a:pPr lvl="1">
              <a:lnSpc>
                <a:spcPct val="120000"/>
              </a:lnSpc>
            </a:pPr>
            <a:endParaRPr lang="en-US" dirty="0"/>
          </a:p>
          <a:p>
            <a:pPr lvl="1">
              <a:lnSpc>
                <a:spcPct val="120000"/>
              </a:lnSpc>
            </a:pPr>
            <a:endParaRPr lang="en-US" dirty="0"/>
          </a:p>
          <a:p>
            <a:pPr lvl="1">
              <a:lnSpc>
                <a:spcPct val="120000"/>
              </a:lnSpc>
            </a:pPr>
            <a:endParaRPr lang="en-US" dirty="0"/>
          </a:p>
        </p:txBody>
      </p:sp>
    </p:spTree>
    <p:extLst>
      <p:ext uri="{BB962C8B-B14F-4D97-AF65-F5344CB8AC3E}">
        <p14:creationId xmlns:p14="http://schemas.microsoft.com/office/powerpoint/2010/main" val="163100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FDB5FDE-D499-665E-7080-C00FD7511925}"/>
              </a:ext>
            </a:extLst>
          </p:cNvPr>
          <p:cNvSpPr txBox="1"/>
          <p:nvPr/>
        </p:nvSpPr>
        <p:spPr>
          <a:xfrm>
            <a:off x="8530683" y="1795347"/>
            <a:ext cx="3103927" cy="2308324"/>
          </a:xfrm>
          <a:prstGeom prst="rect">
            <a:avLst/>
          </a:prstGeom>
          <a:noFill/>
        </p:spPr>
        <p:txBody>
          <a:bodyPr wrap="none" rtlCol="0">
            <a:spAutoFit/>
          </a:bodyPr>
          <a:lstStyle/>
          <a:p>
            <a:r>
              <a:rPr lang="en-US" dirty="0">
                <a:latin typeface="Calibri Light" panose="020F0302020204030204" pitchFamily="34" charset="0"/>
              </a:rPr>
              <a:t>Il tool di </a:t>
            </a:r>
            <a:r>
              <a:rPr lang="en-US" dirty="0" err="1">
                <a:latin typeface="Calibri Light" panose="020F0302020204030204" pitchFamily="34" charset="0"/>
              </a:rPr>
              <a:t>creazione</a:t>
            </a:r>
            <a:r>
              <a:rPr lang="en-US" dirty="0">
                <a:latin typeface="Calibri Light" panose="020F0302020204030204" pitchFamily="34" charset="0"/>
              </a:rPr>
              <a:t> del </a:t>
            </a:r>
          </a:p>
          <a:p>
            <a:r>
              <a:rPr lang="en-US" dirty="0" err="1">
                <a:latin typeface="Calibri Light" panose="020F0302020204030204" pitchFamily="34" charset="0"/>
              </a:rPr>
              <a:t>progetto</a:t>
            </a:r>
            <a:r>
              <a:rPr lang="en-US" dirty="0">
                <a:latin typeface="Calibri Light" panose="020F0302020204030204" pitchFamily="34" charset="0"/>
              </a:rPr>
              <a:t> </a:t>
            </a:r>
            <a:r>
              <a:rPr lang="en-US" dirty="0" err="1">
                <a:latin typeface="Calibri Light" panose="020F0302020204030204" pitchFamily="34" charset="0"/>
              </a:rPr>
              <a:t>nell'ide</a:t>
            </a:r>
            <a:r>
              <a:rPr lang="en-US" dirty="0">
                <a:latin typeface="Calibri Light" panose="020F0302020204030204" pitchFamily="34" charset="0"/>
              </a:rPr>
              <a:t> </a:t>
            </a:r>
          </a:p>
          <a:p>
            <a:r>
              <a:rPr lang="en-US" dirty="0">
                <a:latin typeface="Calibri Light" panose="020F0302020204030204" pitchFamily="34" charset="0"/>
              </a:rPr>
              <a:t>Spring Tool Suite</a:t>
            </a:r>
          </a:p>
          <a:p>
            <a:endParaRPr lang="en-US" dirty="0">
              <a:latin typeface="Calibri Light" panose="020F0302020204030204" pitchFamily="34" charset="0"/>
            </a:endParaRPr>
          </a:p>
          <a:p>
            <a:endParaRPr lang="en-US" dirty="0">
              <a:latin typeface="Calibri Light" panose="020F0302020204030204" pitchFamily="34" charset="0"/>
            </a:endParaRPr>
          </a:p>
          <a:p>
            <a:r>
              <a:rPr lang="en-US" dirty="0">
                <a:latin typeface="Calibri Light" panose="020F0302020204030204" pitchFamily="34" charset="0"/>
              </a:rPr>
              <a:t>Nel passaggio </a:t>
            </a:r>
            <a:r>
              <a:rPr lang="en-US" dirty="0" err="1">
                <a:latin typeface="Calibri Light" panose="020F0302020204030204" pitchFamily="34" charset="0"/>
              </a:rPr>
              <a:t>successivo</a:t>
            </a:r>
            <a:endParaRPr lang="en-US" dirty="0">
              <a:latin typeface="Calibri Light" panose="020F0302020204030204" pitchFamily="34" charset="0"/>
            </a:endParaRPr>
          </a:p>
          <a:p>
            <a:r>
              <a:rPr lang="en-US" dirty="0" err="1">
                <a:latin typeface="Calibri Light" panose="020F0302020204030204" pitchFamily="34" charset="0"/>
              </a:rPr>
              <a:t>scegliamo</a:t>
            </a:r>
            <a:r>
              <a:rPr lang="en-US" dirty="0">
                <a:latin typeface="Calibri Light" panose="020F0302020204030204" pitchFamily="34" charset="0"/>
              </a:rPr>
              <a:t> le </a:t>
            </a:r>
            <a:r>
              <a:rPr lang="en-US" dirty="0" err="1">
                <a:latin typeface="Calibri Light" panose="020F0302020204030204" pitchFamily="34" charset="0"/>
              </a:rPr>
              <a:t>librerie</a:t>
            </a:r>
            <a:r>
              <a:rPr lang="en-US" dirty="0">
                <a:latin typeface="Calibri Light" panose="020F0302020204030204" pitchFamily="34" charset="0"/>
              </a:rPr>
              <a:t> </a:t>
            </a:r>
            <a:r>
              <a:rPr lang="en-US" dirty="0" err="1">
                <a:latin typeface="Calibri Light" panose="020F0302020204030204" pitchFamily="34" charset="0"/>
              </a:rPr>
              <a:t>necessarie</a:t>
            </a:r>
            <a:br>
              <a:rPr lang="en-US" dirty="0">
                <a:latin typeface="Calibri Light" panose="020F0302020204030204" pitchFamily="34" charset="0"/>
              </a:rPr>
            </a:br>
            <a:r>
              <a:rPr lang="en-US" dirty="0">
                <a:latin typeface="Calibri Light" panose="020F0302020204030204" pitchFamily="34" charset="0"/>
              </a:rPr>
              <a:t>al nostro </a:t>
            </a:r>
            <a:r>
              <a:rPr lang="en-US" dirty="0" err="1">
                <a:latin typeface="Calibri Light" panose="020F0302020204030204" pitchFamily="34" charset="0"/>
              </a:rPr>
              <a:t>progetto</a:t>
            </a:r>
            <a:endParaRPr lang="en-US" dirty="0">
              <a:latin typeface="Calibri Light" panose="020F0302020204030204" pitchFamily="34" charset="0"/>
            </a:endParaRPr>
          </a:p>
        </p:txBody>
      </p:sp>
      <p:pic>
        <p:nvPicPr>
          <p:cNvPr id="2" name="Immagine 1">
            <a:extLst>
              <a:ext uri="{FF2B5EF4-FFF2-40B4-BE49-F238E27FC236}">
                <a16:creationId xmlns:a16="http://schemas.microsoft.com/office/drawing/2014/main" id="{605D65E4-5D92-D5D4-D649-01DDAE6712AD}"/>
              </a:ext>
            </a:extLst>
          </p:cNvPr>
          <p:cNvPicPr>
            <a:picLocks noChangeAspect="1"/>
          </p:cNvPicPr>
          <p:nvPr/>
        </p:nvPicPr>
        <p:blipFill>
          <a:blip r:embed="rId2"/>
          <a:stretch>
            <a:fillRect/>
          </a:stretch>
        </p:blipFill>
        <p:spPr>
          <a:xfrm>
            <a:off x="501316" y="0"/>
            <a:ext cx="5594684" cy="6858000"/>
          </a:xfrm>
          <a:prstGeom prst="rect">
            <a:avLst/>
          </a:prstGeom>
        </p:spPr>
      </p:pic>
      <p:pic>
        <p:nvPicPr>
          <p:cNvPr id="3" name="Immagine 2">
            <a:extLst>
              <a:ext uri="{FF2B5EF4-FFF2-40B4-BE49-F238E27FC236}">
                <a16:creationId xmlns:a16="http://schemas.microsoft.com/office/drawing/2014/main" id="{B6179B60-ECD1-9739-3FCD-03FAF875AD1F}"/>
              </a:ext>
            </a:extLst>
          </p:cNvPr>
          <p:cNvPicPr>
            <a:picLocks noChangeAspect="1"/>
          </p:cNvPicPr>
          <p:nvPr/>
        </p:nvPicPr>
        <p:blipFill>
          <a:blip r:embed="rId3"/>
          <a:stretch>
            <a:fillRect/>
          </a:stretch>
        </p:blipFill>
        <p:spPr>
          <a:xfrm>
            <a:off x="1583197" y="1350119"/>
            <a:ext cx="1130506" cy="147457"/>
          </a:xfrm>
          <a:prstGeom prst="rect">
            <a:avLst/>
          </a:prstGeom>
        </p:spPr>
      </p:pic>
      <p:pic>
        <p:nvPicPr>
          <p:cNvPr id="4" name="Immagine 3">
            <a:extLst>
              <a:ext uri="{FF2B5EF4-FFF2-40B4-BE49-F238E27FC236}">
                <a16:creationId xmlns:a16="http://schemas.microsoft.com/office/drawing/2014/main" id="{0041AD0E-8D1A-A2DD-A17C-FFA0C894C067}"/>
              </a:ext>
            </a:extLst>
          </p:cNvPr>
          <p:cNvPicPr>
            <a:picLocks noChangeAspect="1"/>
          </p:cNvPicPr>
          <p:nvPr/>
        </p:nvPicPr>
        <p:blipFill>
          <a:blip r:embed="rId4"/>
          <a:stretch>
            <a:fillRect/>
          </a:stretch>
        </p:blipFill>
        <p:spPr>
          <a:xfrm>
            <a:off x="1583197" y="2979005"/>
            <a:ext cx="1130506" cy="171722"/>
          </a:xfrm>
          <a:prstGeom prst="rect">
            <a:avLst/>
          </a:prstGeom>
        </p:spPr>
      </p:pic>
    </p:spTree>
    <p:extLst>
      <p:ext uri="{BB962C8B-B14F-4D97-AF65-F5344CB8AC3E}">
        <p14:creationId xmlns:p14="http://schemas.microsoft.com/office/powerpoint/2010/main" val="371729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4F738707-DCCC-4DF9-F543-5E16EF08CC7A}"/>
              </a:ext>
            </a:extLst>
          </p:cNvPr>
          <p:cNvSpPr txBox="1"/>
          <p:nvPr/>
        </p:nvSpPr>
        <p:spPr>
          <a:xfrm>
            <a:off x="8530683" y="1795346"/>
            <a:ext cx="2910468" cy="1477328"/>
          </a:xfrm>
          <a:prstGeom prst="rect">
            <a:avLst/>
          </a:prstGeom>
          <a:noFill/>
        </p:spPr>
        <p:txBody>
          <a:bodyPr wrap="square" rtlCol="0">
            <a:spAutoFit/>
          </a:bodyPr>
          <a:lstStyle/>
          <a:p>
            <a:r>
              <a:rPr lang="en-US" dirty="0">
                <a:latin typeface="Calibri Light" panose="020F0302020204030204" pitchFamily="34" charset="0"/>
              </a:rPr>
              <a:t>Ci </a:t>
            </a:r>
            <a:r>
              <a:rPr lang="en-US" dirty="0" err="1">
                <a:latin typeface="Calibri Light" panose="020F0302020204030204" pitchFamily="34" charset="0"/>
              </a:rPr>
              <a:t>servono</a:t>
            </a:r>
            <a:r>
              <a:rPr lang="en-US" dirty="0">
                <a:latin typeface="Calibri Light" panose="020F0302020204030204" pitchFamily="34" charset="0"/>
              </a:rPr>
              <a:t> le </a:t>
            </a:r>
            <a:r>
              <a:rPr lang="en-US" dirty="0" err="1">
                <a:latin typeface="Calibri Light" panose="020F0302020204030204" pitchFamily="34" charset="0"/>
              </a:rPr>
              <a:t>librerie</a:t>
            </a:r>
            <a:r>
              <a:rPr lang="en-US" dirty="0">
                <a:latin typeface="Calibri Light" panose="020F0302020204030204" pitchFamily="34" charset="0"/>
              </a:rPr>
              <a:t>:</a:t>
            </a:r>
          </a:p>
          <a:p>
            <a:pPr marL="285750" indent="-285750">
              <a:buFont typeface="Arial" panose="020B0604020202020204" pitchFamily="34" charset="0"/>
              <a:buChar char="•"/>
            </a:pPr>
            <a:r>
              <a:rPr lang="en-US" dirty="0">
                <a:latin typeface="Calibri Light" panose="020F0302020204030204" pitchFamily="34" charset="0"/>
              </a:rPr>
              <a:t>Spring Web</a:t>
            </a:r>
          </a:p>
          <a:p>
            <a:pPr marL="285750" indent="-285750">
              <a:buFont typeface="Arial" panose="020B0604020202020204" pitchFamily="34" charset="0"/>
              <a:buChar char="•"/>
            </a:pPr>
            <a:r>
              <a:rPr lang="en-US" dirty="0" err="1">
                <a:latin typeface="Calibri Light" panose="020F0302020204030204" pitchFamily="34" charset="0"/>
              </a:rPr>
              <a:t>PostgresSQL</a:t>
            </a:r>
            <a:r>
              <a:rPr lang="en-US" dirty="0">
                <a:latin typeface="Calibri Light" panose="020F0302020204030204" pitchFamily="34" charset="0"/>
              </a:rPr>
              <a:t> Driver</a:t>
            </a:r>
          </a:p>
          <a:p>
            <a:pPr marL="285750" indent="-285750">
              <a:buFont typeface="Arial" panose="020B0604020202020204" pitchFamily="34" charset="0"/>
              <a:buChar char="•"/>
            </a:pPr>
            <a:r>
              <a:rPr lang="en-US" dirty="0" err="1">
                <a:latin typeface="Calibri Light" panose="020F0302020204030204" pitchFamily="34" charset="0"/>
              </a:rPr>
              <a:t>Thymeleaf</a:t>
            </a:r>
            <a:endParaRPr lang="en-US" dirty="0">
              <a:latin typeface="Calibri Light" panose="020F0302020204030204" pitchFamily="34" charset="0"/>
            </a:endParaRPr>
          </a:p>
          <a:p>
            <a:pPr marL="285750" indent="-285750">
              <a:buFont typeface="Arial" panose="020B0604020202020204" pitchFamily="34" charset="0"/>
              <a:buChar char="•"/>
            </a:pPr>
            <a:r>
              <a:rPr lang="en-US" dirty="0">
                <a:latin typeface="Calibri Light" panose="020F0302020204030204" pitchFamily="34" charset="0"/>
              </a:rPr>
              <a:t>Spring Data JPA</a:t>
            </a:r>
          </a:p>
        </p:txBody>
      </p:sp>
      <p:pic>
        <p:nvPicPr>
          <p:cNvPr id="2" name="Immagine 1">
            <a:extLst>
              <a:ext uri="{FF2B5EF4-FFF2-40B4-BE49-F238E27FC236}">
                <a16:creationId xmlns:a16="http://schemas.microsoft.com/office/drawing/2014/main" id="{3F8715E9-0B6C-0F2A-9AB9-1819679651D3}"/>
              </a:ext>
            </a:extLst>
          </p:cNvPr>
          <p:cNvPicPr>
            <a:picLocks noChangeAspect="1"/>
          </p:cNvPicPr>
          <p:nvPr/>
        </p:nvPicPr>
        <p:blipFill>
          <a:blip r:embed="rId2"/>
          <a:stretch>
            <a:fillRect/>
          </a:stretch>
        </p:blipFill>
        <p:spPr>
          <a:xfrm>
            <a:off x="1305590" y="-27122"/>
            <a:ext cx="5551260" cy="6858000"/>
          </a:xfrm>
          <a:prstGeom prst="rect">
            <a:avLst/>
          </a:prstGeom>
        </p:spPr>
      </p:pic>
    </p:spTree>
    <p:extLst>
      <p:ext uri="{BB962C8B-B14F-4D97-AF65-F5344CB8AC3E}">
        <p14:creationId xmlns:p14="http://schemas.microsoft.com/office/powerpoint/2010/main" val="59905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25B4BCE8-92F9-5AD2-42D2-BC45BA681BD1}"/>
              </a:ext>
            </a:extLst>
          </p:cNvPr>
          <p:cNvSpPr>
            <a:spLocks noGrp="1"/>
          </p:cNvSpPr>
          <p:nvPr>
            <p:ph type="title"/>
          </p:nvPr>
        </p:nvSpPr>
        <p:spPr/>
        <p:txBody>
          <a:bodyPr/>
          <a:lstStyle/>
          <a:p>
            <a:r>
              <a:rPr lang="en-US" dirty="0"/>
              <a:t>Per chi </a:t>
            </a:r>
            <a:r>
              <a:rPr lang="en-US" dirty="0" err="1"/>
              <a:t>preferisce</a:t>
            </a:r>
            <a:r>
              <a:rPr lang="en-US" dirty="0"/>
              <a:t> la </a:t>
            </a:r>
            <a:r>
              <a:rPr lang="en-US" dirty="0" err="1"/>
              <a:t>versione</a:t>
            </a:r>
            <a:r>
              <a:rPr lang="en-US" dirty="0"/>
              <a:t> online</a:t>
            </a:r>
          </a:p>
        </p:txBody>
      </p:sp>
      <p:sp>
        <p:nvSpPr>
          <p:cNvPr id="6" name="Segnaposto contenuto 5">
            <a:extLst>
              <a:ext uri="{FF2B5EF4-FFF2-40B4-BE49-F238E27FC236}">
                <a16:creationId xmlns:a16="http://schemas.microsoft.com/office/drawing/2014/main" id="{00A4A1FF-31CD-41A4-6F42-6B3A190C3477}"/>
              </a:ext>
            </a:extLst>
          </p:cNvPr>
          <p:cNvSpPr>
            <a:spLocks noGrp="1"/>
          </p:cNvSpPr>
          <p:nvPr>
            <p:ph idx="1"/>
          </p:nvPr>
        </p:nvSpPr>
        <p:spPr>
          <a:xfrm>
            <a:off x="609600" y="1600201"/>
            <a:ext cx="10972800" cy="4983161"/>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err="1"/>
              <a:t>Bisogna</a:t>
            </a:r>
            <a:r>
              <a:rPr lang="en-US" dirty="0"/>
              <a:t> </a:t>
            </a:r>
            <a:r>
              <a:rPr lang="en-US" dirty="0" err="1"/>
              <a:t>scaricare</a:t>
            </a:r>
            <a:r>
              <a:rPr lang="en-US" dirty="0"/>
              <a:t> lo zip </a:t>
            </a:r>
            <a:r>
              <a:rPr lang="en-US" dirty="0" err="1"/>
              <a:t>che</a:t>
            </a:r>
            <a:r>
              <a:rPr lang="en-US" dirty="0"/>
              <a:t> genera e </a:t>
            </a:r>
            <a:r>
              <a:rPr lang="en-US" dirty="0" err="1"/>
              <a:t>importarlo</a:t>
            </a:r>
            <a:r>
              <a:rPr lang="en-US" dirty="0"/>
              <a:t> </a:t>
            </a:r>
            <a:r>
              <a:rPr lang="en-US" dirty="0" err="1"/>
              <a:t>nell'ide</a:t>
            </a:r>
            <a:endParaRPr lang="en-US" dirty="0"/>
          </a:p>
        </p:txBody>
      </p:sp>
      <p:pic>
        <p:nvPicPr>
          <p:cNvPr id="8" name="Immagine 7">
            <a:extLst>
              <a:ext uri="{FF2B5EF4-FFF2-40B4-BE49-F238E27FC236}">
                <a16:creationId xmlns:a16="http://schemas.microsoft.com/office/drawing/2014/main" id="{84A3A19C-3220-11D0-8AA1-5A6506B348F0}"/>
              </a:ext>
            </a:extLst>
          </p:cNvPr>
          <p:cNvPicPr>
            <a:picLocks noChangeAspect="1"/>
          </p:cNvPicPr>
          <p:nvPr/>
        </p:nvPicPr>
        <p:blipFill>
          <a:blip r:embed="rId2"/>
          <a:stretch>
            <a:fillRect/>
          </a:stretch>
        </p:blipFill>
        <p:spPr>
          <a:xfrm>
            <a:off x="1964475" y="1283448"/>
            <a:ext cx="7882052" cy="4291103"/>
          </a:xfrm>
          <a:prstGeom prst="rect">
            <a:avLst/>
          </a:prstGeom>
        </p:spPr>
      </p:pic>
      <p:pic>
        <p:nvPicPr>
          <p:cNvPr id="2" name="Immagine 1">
            <a:extLst>
              <a:ext uri="{FF2B5EF4-FFF2-40B4-BE49-F238E27FC236}">
                <a16:creationId xmlns:a16="http://schemas.microsoft.com/office/drawing/2014/main" id="{77B306FB-1ED3-01E2-A5CE-C00C97FF998F}"/>
              </a:ext>
            </a:extLst>
          </p:cNvPr>
          <p:cNvPicPr>
            <a:picLocks noChangeAspect="1"/>
          </p:cNvPicPr>
          <p:nvPr/>
        </p:nvPicPr>
        <p:blipFill>
          <a:blip r:embed="rId3"/>
          <a:stretch>
            <a:fillRect/>
          </a:stretch>
        </p:blipFill>
        <p:spPr>
          <a:xfrm>
            <a:off x="2871222" y="3588774"/>
            <a:ext cx="741022" cy="112560"/>
          </a:xfrm>
          <a:prstGeom prst="rect">
            <a:avLst/>
          </a:prstGeom>
        </p:spPr>
      </p:pic>
      <p:pic>
        <p:nvPicPr>
          <p:cNvPr id="3" name="Immagine 2">
            <a:extLst>
              <a:ext uri="{FF2B5EF4-FFF2-40B4-BE49-F238E27FC236}">
                <a16:creationId xmlns:a16="http://schemas.microsoft.com/office/drawing/2014/main" id="{F8EE004C-9584-6692-7EFE-C5266B5BBC0F}"/>
              </a:ext>
            </a:extLst>
          </p:cNvPr>
          <p:cNvPicPr>
            <a:picLocks noChangeAspect="1"/>
          </p:cNvPicPr>
          <p:nvPr/>
        </p:nvPicPr>
        <p:blipFill>
          <a:blip r:embed="rId3"/>
          <a:stretch>
            <a:fillRect/>
          </a:stretch>
        </p:blipFill>
        <p:spPr>
          <a:xfrm>
            <a:off x="2885974" y="3849326"/>
            <a:ext cx="741022" cy="112560"/>
          </a:xfrm>
          <a:prstGeom prst="rect">
            <a:avLst/>
          </a:prstGeom>
        </p:spPr>
      </p:pic>
      <p:pic>
        <p:nvPicPr>
          <p:cNvPr id="4" name="Immagine 3">
            <a:extLst>
              <a:ext uri="{FF2B5EF4-FFF2-40B4-BE49-F238E27FC236}">
                <a16:creationId xmlns:a16="http://schemas.microsoft.com/office/drawing/2014/main" id="{C37CE8E3-1A82-5FA7-725C-267D0D0B46CA}"/>
              </a:ext>
            </a:extLst>
          </p:cNvPr>
          <p:cNvPicPr>
            <a:picLocks noChangeAspect="1"/>
          </p:cNvPicPr>
          <p:nvPr/>
        </p:nvPicPr>
        <p:blipFill>
          <a:blip r:embed="rId3"/>
          <a:stretch>
            <a:fillRect/>
          </a:stretch>
        </p:blipFill>
        <p:spPr>
          <a:xfrm>
            <a:off x="3451246" y="4372559"/>
            <a:ext cx="746526" cy="113396"/>
          </a:xfrm>
          <a:prstGeom prst="rect">
            <a:avLst/>
          </a:prstGeom>
        </p:spPr>
      </p:pic>
    </p:spTree>
    <p:extLst>
      <p:ext uri="{BB962C8B-B14F-4D97-AF65-F5344CB8AC3E}">
        <p14:creationId xmlns:p14="http://schemas.microsoft.com/office/powerpoint/2010/main" val="184948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6EA2AD-3C29-5944-9FC8-55A3A0BD4365}"/>
              </a:ext>
            </a:extLst>
          </p:cNvPr>
          <p:cNvSpPr>
            <a:spLocks noGrp="1"/>
          </p:cNvSpPr>
          <p:nvPr>
            <p:ph type="title"/>
          </p:nvPr>
        </p:nvSpPr>
        <p:spPr/>
        <p:txBody>
          <a:bodyPr/>
          <a:lstStyle/>
          <a:p>
            <a:r>
              <a:rPr lang="it-IT" dirty="0"/>
              <a:t>Struttura progetto Spring Boot</a:t>
            </a:r>
          </a:p>
        </p:txBody>
      </p:sp>
      <p:sp>
        <p:nvSpPr>
          <p:cNvPr id="5" name="Segnaposto contenuto 4">
            <a:extLst>
              <a:ext uri="{FF2B5EF4-FFF2-40B4-BE49-F238E27FC236}">
                <a16:creationId xmlns:a16="http://schemas.microsoft.com/office/drawing/2014/main" id="{64D59CFB-A377-6C82-EC8E-7A85D238CA5E}"/>
              </a:ext>
            </a:extLst>
          </p:cNvPr>
          <p:cNvSpPr>
            <a:spLocks noGrp="1"/>
          </p:cNvSpPr>
          <p:nvPr>
            <p:ph idx="1"/>
          </p:nvPr>
        </p:nvSpPr>
        <p:spPr/>
        <p:txBody>
          <a:bodyPr/>
          <a:lstStyle/>
          <a:p>
            <a:endParaRPr lang="en-US"/>
          </a:p>
        </p:txBody>
      </p:sp>
      <p:pic>
        <p:nvPicPr>
          <p:cNvPr id="6" name="Immagine 5">
            <a:extLst>
              <a:ext uri="{FF2B5EF4-FFF2-40B4-BE49-F238E27FC236}">
                <a16:creationId xmlns:a16="http://schemas.microsoft.com/office/drawing/2014/main" id="{1957C19E-4662-093C-8781-3EA4EB11E564}"/>
              </a:ext>
            </a:extLst>
          </p:cNvPr>
          <p:cNvPicPr>
            <a:picLocks noChangeAspect="1"/>
          </p:cNvPicPr>
          <p:nvPr/>
        </p:nvPicPr>
        <p:blipFill>
          <a:blip r:embed="rId2"/>
          <a:stretch>
            <a:fillRect/>
          </a:stretch>
        </p:blipFill>
        <p:spPr>
          <a:xfrm>
            <a:off x="2882686" y="1465167"/>
            <a:ext cx="6146369" cy="4796030"/>
          </a:xfrm>
          <a:prstGeom prst="rect">
            <a:avLst/>
          </a:prstGeom>
        </p:spPr>
      </p:pic>
    </p:spTree>
    <p:extLst>
      <p:ext uri="{BB962C8B-B14F-4D97-AF65-F5344CB8AC3E}">
        <p14:creationId xmlns:p14="http://schemas.microsoft.com/office/powerpoint/2010/main" val="158355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63A34D-2816-F143-85BE-B3A64ACDDCA0}"/>
              </a:ext>
            </a:extLst>
          </p:cNvPr>
          <p:cNvSpPr>
            <a:spLocks noGrp="1"/>
          </p:cNvSpPr>
          <p:nvPr>
            <p:ph type="title"/>
          </p:nvPr>
        </p:nvSpPr>
        <p:spPr/>
        <p:txBody>
          <a:bodyPr>
            <a:normAutofit fontScale="90000"/>
          </a:bodyPr>
          <a:lstStyle/>
          <a:p>
            <a:r>
              <a:rPr lang="it-IT" dirty="0"/>
              <a:t>Struttura progetto Spring Boot</a:t>
            </a:r>
            <a:br>
              <a:rPr lang="it-IT" dirty="0"/>
            </a:br>
            <a:r>
              <a:rPr lang="it-IT" sz="3100" dirty="0"/>
              <a:t>(con la creazione dei package e di altri artefatti utili al progetto)</a:t>
            </a:r>
            <a:endParaRPr lang="it-IT" dirty="0"/>
          </a:p>
        </p:txBody>
      </p:sp>
      <p:sp>
        <p:nvSpPr>
          <p:cNvPr id="3" name="CasellaDiTesto 2">
            <a:extLst>
              <a:ext uri="{FF2B5EF4-FFF2-40B4-BE49-F238E27FC236}">
                <a16:creationId xmlns:a16="http://schemas.microsoft.com/office/drawing/2014/main" id="{7D50F4C8-E8CE-F445-B87E-AE0803861FFE}"/>
              </a:ext>
            </a:extLst>
          </p:cNvPr>
          <p:cNvSpPr txBox="1"/>
          <p:nvPr/>
        </p:nvSpPr>
        <p:spPr>
          <a:xfrm>
            <a:off x="6421009" y="1776988"/>
            <a:ext cx="5600128" cy="461665"/>
          </a:xfrm>
          <a:prstGeom prst="rect">
            <a:avLst/>
          </a:prstGeom>
          <a:noFill/>
        </p:spPr>
        <p:txBody>
          <a:bodyPr wrap="square" rtlCol="0">
            <a:spAutoFit/>
          </a:bodyPr>
          <a:lstStyle/>
          <a:p>
            <a:r>
              <a:rPr lang="en-US" sz="2400" dirty="0">
                <a:latin typeface="Calibri Light" panose="020F0302020204030204" pitchFamily="34" charset="0"/>
              </a:rPr>
              <a:t>Qui </a:t>
            </a:r>
            <a:r>
              <a:rPr lang="en-US" sz="2400" dirty="0" err="1">
                <a:latin typeface="Calibri Light" panose="020F0302020204030204" pitchFamily="34" charset="0"/>
              </a:rPr>
              <a:t>mettiamo</a:t>
            </a:r>
            <a:r>
              <a:rPr lang="en-US" sz="2400" dirty="0">
                <a:latin typeface="Calibri Light" panose="020F0302020204030204" pitchFamily="34" charset="0"/>
              </a:rPr>
              <a:t> le </a:t>
            </a:r>
            <a:r>
              <a:rPr lang="en-US" sz="2400" dirty="0" err="1">
                <a:latin typeface="Calibri Light" panose="020F0302020204030204" pitchFamily="34" charset="0"/>
              </a:rPr>
              <a:t>nostre</a:t>
            </a:r>
            <a:r>
              <a:rPr lang="en-US" sz="2400" dirty="0">
                <a:latin typeface="Calibri Light" panose="020F0302020204030204" pitchFamily="34" charset="0"/>
              </a:rPr>
              <a:t> </a:t>
            </a:r>
            <a:r>
              <a:rPr lang="en-US" sz="2400" dirty="0" err="1">
                <a:latin typeface="Calibri Light" panose="020F0302020204030204" pitchFamily="34" charset="0"/>
              </a:rPr>
              <a:t>classi</a:t>
            </a:r>
            <a:endParaRPr lang="en-US" sz="2400" dirty="0">
              <a:latin typeface="Calibri Light" panose="020F0302020204030204" pitchFamily="34" charset="0"/>
            </a:endParaRPr>
          </a:p>
        </p:txBody>
      </p:sp>
      <p:sp>
        <p:nvSpPr>
          <p:cNvPr id="6" name="CasellaDiTesto 5">
            <a:extLst>
              <a:ext uri="{FF2B5EF4-FFF2-40B4-BE49-F238E27FC236}">
                <a16:creationId xmlns:a16="http://schemas.microsoft.com/office/drawing/2014/main" id="{C433BD38-1B72-A340-A41B-F61DFE38C33C}"/>
              </a:ext>
            </a:extLst>
          </p:cNvPr>
          <p:cNvSpPr txBox="1"/>
          <p:nvPr/>
        </p:nvSpPr>
        <p:spPr>
          <a:xfrm>
            <a:off x="6560493" y="2560702"/>
            <a:ext cx="5689571" cy="461665"/>
          </a:xfrm>
          <a:prstGeom prst="rect">
            <a:avLst/>
          </a:prstGeom>
          <a:noFill/>
        </p:spPr>
        <p:txBody>
          <a:bodyPr wrap="none" rtlCol="0">
            <a:spAutoFit/>
          </a:bodyPr>
          <a:lstStyle/>
          <a:p>
            <a:r>
              <a:rPr lang="en-US" sz="2400" dirty="0" err="1">
                <a:latin typeface="Calibri Light" panose="020F0302020204030204" pitchFamily="34" charset="0"/>
              </a:rPr>
              <a:t>Viste</a:t>
            </a:r>
            <a:r>
              <a:rPr lang="en-US" sz="2400" dirty="0">
                <a:latin typeface="Calibri Light" panose="020F0302020204030204" pitchFamily="34" charset="0"/>
              </a:rPr>
              <a:t> (template HTML per </a:t>
            </a:r>
            <a:r>
              <a:rPr lang="en-US" sz="2400" dirty="0" err="1">
                <a:latin typeface="Calibri Light" panose="020F0302020204030204" pitchFamily="34" charset="0"/>
              </a:rPr>
              <a:t>pagine</a:t>
            </a:r>
            <a:r>
              <a:rPr lang="en-US" sz="2400" dirty="0">
                <a:latin typeface="Calibri Light" panose="020F0302020204030204" pitchFamily="34" charset="0"/>
              </a:rPr>
              <a:t> </a:t>
            </a:r>
            <a:r>
              <a:rPr lang="en-US" sz="2400" dirty="0" err="1">
                <a:latin typeface="Calibri Light" panose="020F0302020204030204" pitchFamily="34" charset="0"/>
              </a:rPr>
              <a:t>dinamiche</a:t>
            </a:r>
            <a:r>
              <a:rPr lang="en-US" sz="2400" dirty="0">
                <a:latin typeface="Calibri Light" panose="020F0302020204030204" pitchFamily="34" charset="0"/>
              </a:rPr>
              <a:t>)</a:t>
            </a:r>
          </a:p>
        </p:txBody>
      </p:sp>
      <p:sp>
        <p:nvSpPr>
          <p:cNvPr id="7" name="CasellaDiTesto 6">
            <a:extLst>
              <a:ext uri="{FF2B5EF4-FFF2-40B4-BE49-F238E27FC236}">
                <a16:creationId xmlns:a16="http://schemas.microsoft.com/office/drawing/2014/main" id="{D283DBD7-A3D8-3247-A75B-2B3FB4906457}"/>
              </a:ext>
            </a:extLst>
          </p:cNvPr>
          <p:cNvSpPr txBox="1"/>
          <p:nvPr/>
        </p:nvSpPr>
        <p:spPr>
          <a:xfrm>
            <a:off x="6540283" y="2238653"/>
            <a:ext cx="3350084" cy="461665"/>
          </a:xfrm>
          <a:prstGeom prst="rect">
            <a:avLst/>
          </a:prstGeom>
          <a:noFill/>
        </p:spPr>
        <p:txBody>
          <a:bodyPr wrap="none" rtlCol="0">
            <a:spAutoFit/>
          </a:bodyPr>
          <a:lstStyle/>
          <a:p>
            <a:r>
              <a:rPr lang="en-US" sz="2400" dirty="0">
                <a:latin typeface="Calibri Light" panose="020F0302020204030204" pitchFamily="34" charset="0"/>
              </a:rPr>
              <a:t>File </a:t>
            </a:r>
            <a:r>
              <a:rPr lang="en-US" sz="2400" dirty="0" err="1">
                <a:latin typeface="Calibri Light" panose="020F0302020204030204" pitchFamily="34" charset="0"/>
              </a:rPr>
              <a:t>statici</a:t>
            </a:r>
            <a:r>
              <a:rPr lang="en-US" sz="2400" dirty="0">
                <a:latin typeface="Calibri Light" panose="020F0302020204030204" pitchFamily="34" charset="0"/>
              </a:rPr>
              <a:t> (</a:t>
            </a:r>
            <a:r>
              <a:rPr lang="en-US" sz="2400" dirty="0" err="1">
                <a:latin typeface="Calibri Light" panose="020F0302020204030204" pitchFamily="34" charset="0"/>
              </a:rPr>
              <a:t>immagini</a:t>
            </a:r>
            <a:r>
              <a:rPr lang="en-US" sz="2400" dirty="0">
                <a:latin typeface="Calibri Light" panose="020F0302020204030204" pitchFamily="34" charset="0"/>
              </a:rPr>
              <a:t>, </a:t>
            </a:r>
            <a:r>
              <a:rPr lang="en-US" sz="2400" dirty="0" err="1">
                <a:latin typeface="Calibri Light" panose="020F0302020204030204" pitchFamily="34" charset="0"/>
              </a:rPr>
              <a:t>css</a:t>
            </a:r>
            <a:r>
              <a:rPr lang="en-US" sz="2400" dirty="0">
                <a:latin typeface="Calibri Light" panose="020F0302020204030204" pitchFamily="34" charset="0"/>
              </a:rPr>
              <a:t>)</a:t>
            </a:r>
          </a:p>
        </p:txBody>
      </p:sp>
      <p:sp>
        <p:nvSpPr>
          <p:cNvPr id="17" name="CasellaDiTesto 16">
            <a:extLst>
              <a:ext uri="{FF2B5EF4-FFF2-40B4-BE49-F238E27FC236}">
                <a16:creationId xmlns:a16="http://schemas.microsoft.com/office/drawing/2014/main" id="{18D4864D-6DE4-F748-BCE1-BED7D0AE91CF}"/>
              </a:ext>
            </a:extLst>
          </p:cNvPr>
          <p:cNvSpPr txBox="1"/>
          <p:nvPr/>
        </p:nvSpPr>
        <p:spPr>
          <a:xfrm>
            <a:off x="6560491" y="2931150"/>
            <a:ext cx="5211940" cy="461665"/>
          </a:xfrm>
          <a:prstGeom prst="rect">
            <a:avLst/>
          </a:prstGeom>
          <a:noFill/>
        </p:spPr>
        <p:txBody>
          <a:bodyPr wrap="none" rtlCol="0">
            <a:spAutoFit/>
          </a:bodyPr>
          <a:lstStyle/>
          <a:p>
            <a:r>
              <a:rPr lang="en-US" sz="2400" dirty="0">
                <a:latin typeface="Calibri Light" panose="020F0302020204030204" pitchFamily="34" charset="0"/>
              </a:rPr>
              <a:t>File di </a:t>
            </a:r>
            <a:r>
              <a:rPr lang="en-US" sz="2400" dirty="0" err="1">
                <a:latin typeface="Calibri Light" panose="020F0302020204030204" pitchFamily="34" charset="0"/>
              </a:rPr>
              <a:t>configurazione</a:t>
            </a:r>
            <a:r>
              <a:rPr lang="en-US" sz="2400" dirty="0">
                <a:latin typeface="Calibri Light" panose="020F0302020204030204" pitchFamily="34" charset="0"/>
              </a:rPr>
              <a:t> (JPA, Logging, etc.)</a:t>
            </a:r>
          </a:p>
        </p:txBody>
      </p:sp>
      <p:sp>
        <p:nvSpPr>
          <p:cNvPr id="23" name="CasellaDiTesto 22">
            <a:extLst>
              <a:ext uri="{FF2B5EF4-FFF2-40B4-BE49-F238E27FC236}">
                <a16:creationId xmlns:a16="http://schemas.microsoft.com/office/drawing/2014/main" id="{733872FD-CE36-8043-A703-DEA94BC21061}"/>
              </a:ext>
            </a:extLst>
          </p:cNvPr>
          <p:cNvSpPr txBox="1"/>
          <p:nvPr/>
        </p:nvSpPr>
        <p:spPr>
          <a:xfrm>
            <a:off x="6421010" y="5633437"/>
            <a:ext cx="3636701" cy="461665"/>
          </a:xfrm>
          <a:prstGeom prst="rect">
            <a:avLst/>
          </a:prstGeom>
          <a:noFill/>
        </p:spPr>
        <p:txBody>
          <a:bodyPr wrap="none" rtlCol="0">
            <a:spAutoFit/>
          </a:bodyPr>
          <a:lstStyle/>
          <a:p>
            <a:r>
              <a:rPr lang="en-US" sz="2400" dirty="0">
                <a:latin typeface="Calibri Light" panose="020F0302020204030204" pitchFamily="34" charset="0"/>
              </a:rPr>
              <a:t>File per la </a:t>
            </a:r>
            <a:r>
              <a:rPr lang="en-US" sz="2400" dirty="0" err="1">
                <a:latin typeface="Calibri Light" panose="020F0302020204030204" pitchFamily="34" charset="0"/>
              </a:rPr>
              <a:t>gestione</a:t>
            </a:r>
            <a:r>
              <a:rPr lang="en-US" sz="2400" dirty="0">
                <a:latin typeface="Calibri Light" panose="020F0302020204030204" pitchFamily="34" charset="0"/>
              </a:rPr>
              <a:t> </a:t>
            </a:r>
            <a:r>
              <a:rPr lang="en-US" sz="2400" dirty="0" err="1">
                <a:latin typeface="Calibri Light" panose="020F0302020204030204" pitchFamily="34" charset="0"/>
              </a:rPr>
              <a:t>progetto</a:t>
            </a:r>
            <a:endParaRPr lang="en-US" sz="2400" dirty="0">
              <a:latin typeface="Calibri Light" panose="020F0302020204030204" pitchFamily="34" charset="0"/>
            </a:endParaRPr>
          </a:p>
        </p:txBody>
      </p:sp>
      <p:pic>
        <p:nvPicPr>
          <p:cNvPr id="12" name="Immagine 11">
            <a:extLst>
              <a:ext uri="{FF2B5EF4-FFF2-40B4-BE49-F238E27FC236}">
                <a16:creationId xmlns:a16="http://schemas.microsoft.com/office/drawing/2014/main" id="{E4CBDA12-E343-C7E3-3A19-1E5C48F91B4A}"/>
              </a:ext>
            </a:extLst>
          </p:cNvPr>
          <p:cNvPicPr>
            <a:picLocks noChangeAspect="1"/>
          </p:cNvPicPr>
          <p:nvPr/>
        </p:nvPicPr>
        <p:blipFill>
          <a:blip r:embed="rId2"/>
          <a:stretch>
            <a:fillRect/>
          </a:stretch>
        </p:blipFill>
        <p:spPr>
          <a:xfrm>
            <a:off x="170863" y="1492650"/>
            <a:ext cx="6146369" cy="4796030"/>
          </a:xfrm>
          <a:prstGeom prst="rect">
            <a:avLst/>
          </a:prstGeom>
        </p:spPr>
      </p:pic>
      <p:cxnSp>
        <p:nvCxnSpPr>
          <p:cNvPr id="15" name="Connettore 2 14">
            <a:extLst>
              <a:ext uri="{FF2B5EF4-FFF2-40B4-BE49-F238E27FC236}">
                <a16:creationId xmlns:a16="http://schemas.microsoft.com/office/drawing/2014/main" id="{CF9337C7-FEDD-2A6C-7196-A2FE043A2C67}"/>
              </a:ext>
            </a:extLst>
          </p:cNvPr>
          <p:cNvCxnSpPr>
            <a:cxnSpLocks/>
          </p:cNvCxnSpPr>
          <p:nvPr/>
        </p:nvCxnSpPr>
        <p:spPr>
          <a:xfrm>
            <a:off x="2417736" y="1945828"/>
            <a:ext cx="400327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nettore 2 24">
            <a:extLst>
              <a:ext uri="{FF2B5EF4-FFF2-40B4-BE49-F238E27FC236}">
                <a16:creationId xmlns:a16="http://schemas.microsoft.com/office/drawing/2014/main" id="{275D4FCE-9A23-0BE6-B918-29B1C7E9E533}"/>
              </a:ext>
            </a:extLst>
          </p:cNvPr>
          <p:cNvCxnSpPr>
            <a:cxnSpLocks/>
          </p:cNvCxnSpPr>
          <p:nvPr/>
        </p:nvCxnSpPr>
        <p:spPr>
          <a:xfrm>
            <a:off x="2446146" y="2485681"/>
            <a:ext cx="400327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nettore 2 25">
            <a:extLst>
              <a:ext uri="{FF2B5EF4-FFF2-40B4-BE49-F238E27FC236}">
                <a16:creationId xmlns:a16="http://schemas.microsoft.com/office/drawing/2014/main" id="{E8388622-286C-8AE6-B807-2CA6198D4FBF}"/>
              </a:ext>
            </a:extLst>
          </p:cNvPr>
          <p:cNvCxnSpPr>
            <a:cxnSpLocks/>
            <a:endCxn id="6" idx="1"/>
          </p:cNvCxnSpPr>
          <p:nvPr/>
        </p:nvCxnSpPr>
        <p:spPr>
          <a:xfrm>
            <a:off x="2536552" y="2700073"/>
            <a:ext cx="4023941" cy="91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ttore 2 26">
            <a:extLst>
              <a:ext uri="{FF2B5EF4-FFF2-40B4-BE49-F238E27FC236}">
                <a16:creationId xmlns:a16="http://schemas.microsoft.com/office/drawing/2014/main" id="{1CA1431C-E0FA-BC42-9309-5C2E6DE36DAD}"/>
              </a:ext>
            </a:extLst>
          </p:cNvPr>
          <p:cNvCxnSpPr>
            <a:cxnSpLocks/>
            <a:endCxn id="17" idx="1"/>
          </p:cNvCxnSpPr>
          <p:nvPr/>
        </p:nvCxnSpPr>
        <p:spPr>
          <a:xfrm>
            <a:off x="3091908" y="2956756"/>
            <a:ext cx="3468583" cy="205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ttore 2 29">
            <a:extLst>
              <a:ext uri="{FF2B5EF4-FFF2-40B4-BE49-F238E27FC236}">
                <a16:creationId xmlns:a16="http://schemas.microsoft.com/office/drawing/2014/main" id="{CF108E3B-5181-6DDE-BE4A-29B944ACB35D}"/>
              </a:ext>
            </a:extLst>
          </p:cNvPr>
          <p:cNvCxnSpPr>
            <a:cxnSpLocks/>
            <a:endCxn id="23" idx="1"/>
          </p:cNvCxnSpPr>
          <p:nvPr/>
        </p:nvCxnSpPr>
        <p:spPr>
          <a:xfrm flipV="1">
            <a:off x="1818464" y="5864270"/>
            <a:ext cx="4602546" cy="26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753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DD95D0-5698-954C-A99D-E9CCD03B0B7E}"/>
              </a:ext>
            </a:extLst>
          </p:cNvPr>
          <p:cNvSpPr>
            <a:spLocks noGrp="1"/>
          </p:cNvSpPr>
          <p:nvPr>
            <p:ph type="title"/>
          </p:nvPr>
        </p:nvSpPr>
        <p:spPr/>
        <p:txBody>
          <a:bodyPr>
            <a:normAutofit/>
          </a:bodyPr>
          <a:lstStyle/>
          <a:p>
            <a:r>
              <a:rPr lang="it-IT" dirty="0"/>
              <a:t>Step 2: Configurazione del progetto</a:t>
            </a:r>
          </a:p>
        </p:txBody>
      </p:sp>
      <p:sp>
        <p:nvSpPr>
          <p:cNvPr id="3" name="Segnaposto contenuto 2">
            <a:extLst>
              <a:ext uri="{FF2B5EF4-FFF2-40B4-BE49-F238E27FC236}">
                <a16:creationId xmlns:a16="http://schemas.microsoft.com/office/drawing/2014/main" id="{545F882C-A1B2-6042-995F-7CFB70BD1FD3}"/>
              </a:ext>
            </a:extLst>
          </p:cNvPr>
          <p:cNvSpPr>
            <a:spLocks noGrp="1"/>
          </p:cNvSpPr>
          <p:nvPr>
            <p:ph idx="1"/>
          </p:nvPr>
        </p:nvSpPr>
        <p:spPr>
          <a:xfrm>
            <a:off x="609599" y="1600201"/>
            <a:ext cx="11255829" cy="4525963"/>
          </a:xfrm>
        </p:spPr>
        <p:txBody>
          <a:bodyPr/>
          <a:lstStyle/>
          <a:p>
            <a:r>
              <a:rPr lang="it-IT" dirty="0"/>
              <a:t>Il nostro progetto avrà diversi parametri di configurazione (porta, dettagli per la connessione al DBMS, etc.)</a:t>
            </a:r>
          </a:p>
          <a:p>
            <a:r>
              <a:rPr lang="it-IT" dirty="0"/>
              <a:t>I parametri di configurazione del progetto si impostano nel file </a:t>
            </a:r>
            <a:r>
              <a:rPr lang="it-IT" sz="2400" dirty="0" err="1">
                <a:latin typeface="Consolas" panose="020B0609020204030204" pitchFamily="49" charset="0"/>
                <a:cs typeface="Consolas" panose="020B0609020204030204" pitchFamily="49" charset="0"/>
              </a:rPr>
              <a:t>application.properties</a:t>
            </a:r>
            <a:endParaRPr lang="it-IT" sz="2400" dirty="0">
              <a:latin typeface="Consolas" panose="020B0609020204030204" pitchFamily="49" charset="0"/>
              <a:cs typeface="Consolas" panose="020B0609020204030204" pitchFamily="49" charset="0"/>
            </a:endParaRPr>
          </a:p>
          <a:p>
            <a:r>
              <a:rPr lang="it-IT" dirty="0"/>
              <a:t>Ogni riga riporta l'impostazione di un parametro per mezzo di una coppia nome=valore</a:t>
            </a:r>
          </a:p>
        </p:txBody>
      </p:sp>
    </p:spTree>
    <p:extLst>
      <p:ext uri="{BB962C8B-B14F-4D97-AF65-F5344CB8AC3E}">
        <p14:creationId xmlns:p14="http://schemas.microsoft.com/office/powerpoint/2010/main" val="411255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5140A-49B4-2C40-842F-B6FC59D5C19D}"/>
              </a:ext>
            </a:extLst>
          </p:cNvPr>
          <p:cNvSpPr>
            <a:spLocks noGrp="1"/>
          </p:cNvSpPr>
          <p:nvPr>
            <p:ph type="title"/>
          </p:nvPr>
        </p:nvSpPr>
        <p:spPr/>
        <p:txBody>
          <a:bodyPr>
            <a:normAutofit/>
          </a:bodyPr>
          <a:lstStyle/>
          <a:p>
            <a:r>
              <a:rPr lang="it-IT" dirty="0"/>
              <a:t>Nostra configurazione</a:t>
            </a:r>
            <a:endParaRPr lang="it-IT" b="1" dirty="0"/>
          </a:p>
        </p:txBody>
      </p:sp>
      <p:sp>
        <p:nvSpPr>
          <p:cNvPr id="3" name="Segnaposto contenuto 2">
            <a:extLst>
              <a:ext uri="{FF2B5EF4-FFF2-40B4-BE49-F238E27FC236}">
                <a16:creationId xmlns:a16="http://schemas.microsoft.com/office/drawing/2014/main" id="{B31B7624-B9FE-F046-AC4A-688BE0709F11}"/>
              </a:ext>
            </a:extLst>
          </p:cNvPr>
          <p:cNvSpPr>
            <a:spLocks noGrp="1"/>
          </p:cNvSpPr>
          <p:nvPr>
            <p:ph idx="1"/>
          </p:nvPr>
        </p:nvSpPr>
        <p:spPr>
          <a:xfrm>
            <a:off x="609599" y="1060230"/>
            <a:ext cx="8436429" cy="5797769"/>
          </a:xfrm>
        </p:spPr>
        <p:txBody>
          <a:bodyPr>
            <a:normAutofit/>
          </a:bodyPr>
          <a:lstStyle/>
          <a:p>
            <a:pPr marL="0" indent="0">
              <a:buNone/>
            </a:pPr>
            <a:r>
              <a:rPr lang="it-IT" sz="1100" dirty="0"/>
              <a:t>#==================================</a:t>
            </a:r>
          </a:p>
          <a:p>
            <a:pPr marL="0" indent="0">
              <a:buNone/>
            </a:pPr>
            <a:r>
              <a:rPr lang="it-IT" sz="1100" dirty="0"/>
              <a:t># = </a:t>
            </a:r>
            <a:r>
              <a:rPr lang="it-IT" sz="1100" dirty="0" err="1"/>
              <a:t>Datasource</a:t>
            </a:r>
            <a:endParaRPr lang="it-IT" sz="1100" dirty="0"/>
          </a:p>
          <a:p>
            <a:pPr marL="0" indent="0">
              <a:buNone/>
            </a:pPr>
            <a:r>
              <a:rPr lang="it-IT" sz="1100" dirty="0"/>
              <a:t>#==================================</a:t>
            </a:r>
          </a:p>
          <a:p>
            <a:pPr marL="0" indent="0">
              <a:buNone/>
            </a:pPr>
            <a:r>
              <a:rPr lang="it-IT" sz="1100" dirty="0" err="1"/>
              <a:t>spring.jpa.database</a:t>
            </a:r>
            <a:r>
              <a:rPr lang="it-IT" sz="1100" dirty="0"/>
              <a:t>=POSTGRESQL</a:t>
            </a:r>
          </a:p>
          <a:p>
            <a:pPr marL="0" indent="0">
              <a:buNone/>
            </a:pPr>
            <a:r>
              <a:rPr lang="it-IT" sz="1100" dirty="0" err="1"/>
              <a:t>spring.jpa.show-sql</a:t>
            </a:r>
            <a:r>
              <a:rPr lang="it-IT" sz="1100" dirty="0"/>
              <a:t>=</a:t>
            </a:r>
            <a:r>
              <a:rPr lang="it-IT" sz="1100" dirty="0" err="1"/>
              <a:t>true</a:t>
            </a:r>
            <a:endParaRPr lang="it-IT" sz="1100" dirty="0"/>
          </a:p>
          <a:p>
            <a:pPr marL="0" indent="0">
              <a:buNone/>
            </a:pPr>
            <a:r>
              <a:rPr lang="it-IT" sz="1100" dirty="0" err="1"/>
              <a:t>logging.level.org.hibernate.SQL</a:t>
            </a:r>
            <a:r>
              <a:rPr lang="it-IT" sz="1100" dirty="0"/>
              <a:t>=debug</a:t>
            </a:r>
          </a:p>
          <a:p>
            <a:pPr marL="0" indent="0">
              <a:buNone/>
            </a:pPr>
            <a:r>
              <a:rPr lang="it-IT" sz="1100" dirty="0" err="1"/>
              <a:t>logging.level.org.hibernate.type.descriptor.sql</a:t>
            </a:r>
            <a:r>
              <a:rPr lang="it-IT" sz="1100" dirty="0"/>
              <a:t>=trace</a:t>
            </a:r>
          </a:p>
          <a:p>
            <a:pPr marL="0" indent="0">
              <a:buNone/>
            </a:pPr>
            <a:r>
              <a:rPr lang="it-IT" sz="1100" dirty="0" err="1"/>
              <a:t>spring.jpa.hibernate.ddl</a:t>
            </a:r>
            <a:r>
              <a:rPr lang="it-IT" sz="1100" dirty="0"/>
              <a:t>-auto=create</a:t>
            </a:r>
          </a:p>
          <a:p>
            <a:pPr marL="0" indent="0">
              <a:buNone/>
            </a:pPr>
            <a:r>
              <a:rPr lang="it-IT" sz="1100" dirty="0" err="1"/>
              <a:t>spring.datasource.driver</a:t>
            </a:r>
            <a:r>
              <a:rPr lang="it-IT" sz="1100" dirty="0"/>
              <a:t>-class-name=</a:t>
            </a:r>
            <a:r>
              <a:rPr lang="it-IT" sz="1100" dirty="0" err="1"/>
              <a:t>org.postgresql.Driver</a:t>
            </a:r>
            <a:endParaRPr lang="it-IT" sz="1100" dirty="0"/>
          </a:p>
          <a:p>
            <a:pPr marL="0" indent="0">
              <a:buNone/>
            </a:pPr>
            <a:r>
              <a:rPr lang="it-IT" sz="1100" dirty="0" err="1"/>
              <a:t>spring.datasource.url</a:t>
            </a:r>
            <a:r>
              <a:rPr lang="it-IT" sz="1100" dirty="0"/>
              <a:t>=</a:t>
            </a:r>
            <a:r>
              <a:rPr lang="it-IT" sz="1100" dirty="0" err="1"/>
              <a:t>jdbc:postgresql</a:t>
            </a:r>
            <a:r>
              <a:rPr lang="it-IT" sz="1100" dirty="0"/>
              <a:t>://localhost:5432/movie</a:t>
            </a:r>
          </a:p>
          <a:p>
            <a:pPr marL="0" indent="0">
              <a:buNone/>
            </a:pPr>
            <a:r>
              <a:rPr lang="it-IT" sz="1100" dirty="0" err="1"/>
              <a:t>spring.datasource.username</a:t>
            </a:r>
            <a:r>
              <a:rPr lang="it-IT" sz="1100" dirty="0"/>
              <a:t>=</a:t>
            </a:r>
            <a:r>
              <a:rPr lang="it-IT" sz="1100" dirty="0" err="1"/>
              <a:t>postgres</a:t>
            </a:r>
            <a:endParaRPr lang="it-IT" sz="1100" dirty="0"/>
          </a:p>
          <a:p>
            <a:pPr marL="0" indent="0">
              <a:buNone/>
            </a:pPr>
            <a:r>
              <a:rPr lang="it-IT" sz="1100" dirty="0" err="1"/>
              <a:t>spring.datasource.password</a:t>
            </a:r>
            <a:r>
              <a:rPr lang="it-IT" sz="1100" dirty="0"/>
              <a:t>=</a:t>
            </a:r>
            <a:r>
              <a:rPr lang="it-IT" sz="1100" dirty="0" err="1"/>
              <a:t>postgres</a:t>
            </a:r>
            <a:endParaRPr lang="it-IT" sz="1100" dirty="0"/>
          </a:p>
          <a:p>
            <a:pPr marL="0" indent="0">
              <a:buNone/>
            </a:pPr>
            <a:r>
              <a:rPr lang="it-IT" sz="1100" dirty="0"/>
              <a:t>spring.jpa.properties.hibernate.jdbc.lob.non_contextual_creation=</a:t>
            </a:r>
            <a:r>
              <a:rPr lang="it-IT" sz="1100" dirty="0" err="1"/>
              <a:t>true</a:t>
            </a:r>
            <a:endParaRPr lang="it-IT" sz="1100" dirty="0"/>
          </a:p>
          <a:p>
            <a:pPr marL="0" indent="0">
              <a:buNone/>
            </a:pPr>
            <a:r>
              <a:rPr lang="it-IT" sz="1100" dirty="0"/>
              <a:t>#==================================</a:t>
            </a:r>
          </a:p>
          <a:p>
            <a:pPr marL="0" indent="0">
              <a:buNone/>
            </a:pPr>
            <a:r>
              <a:rPr lang="it-IT" sz="1100" dirty="0"/>
              <a:t># = Web server</a:t>
            </a:r>
          </a:p>
          <a:p>
            <a:pPr marL="0" indent="0">
              <a:buNone/>
            </a:pPr>
            <a:r>
              <a:rPr lang="it-IT" sz="1100" dirty="0"/>
              <a:t>#==================================</a:t>
            </a:r>
          </a:p>
          <a:p>
            <a:pPr marL="0" indent="0">
              <a:buNone/>
            </a:pPr>
            <a:r>
              <a:rPr lang="it-IT" sz="1100" dirty="0" err="1"/>
              <a:t>server.port</a:t>
            </a:r>
            <a:r>
              <a:rPr lang="it-IT" sz="1100" dirty="0"/>
              <a:t>=8080</a:t>
            </a:r>
          </a:p>
          <a:p>
            <a:pPr marL="0" indent="0">
              <a:buNone/>
            </a:pPr>
            <a:r>
              <a:rPr lang="it-IT" sz="1100" dirty="0"/>
              <a:t>#==================================</a:t>
            </a:r>
          </a:p>
          <a:p>
            <a:pPr marL="0" indent="0">
              <a:buNone/>
            </a:pPr>
            <a:r>
              <a:rPr lang="it-IT" sz="1100" dirty="0"/>
              <a:t># = </a:t>
            </a:r>
            <a:r>
              <a:rPr lang="it-IT" sz="1100" dirty="0" err="1"/>
              <a:t>Thymeleaf</a:t>
            </a:r>
            <a:r>
              <a:rPr lang="it-IT" sz="1100" dirty="0"/>
              <a:t> </a:t>
            </a:r>
            <a:r>
              <a:rPr lang="it-IT" sz="1100" dirty="0" err="1"/>
              <a:t>configurations</a:t>
            </a:r>
            <a:endParaRPr lang="it-IT" sz="1100" dirty="0"/>
          </a:p>
          <a:p>
            <a:pPr marL="0" indent="0">
              <a:buNone/>
            </a:pPr>
            <a:r>
              <a:rPr lang="it-IT" sz="1100" dirty="0"/>
              <a:t>#==================================</a:t>
            </a:r>
          </a:p>
          <a:p>
            <a:pPr marL="0" indent="0">
              <a:buNone/>
            </a:pPr>
            <a:r>
              <a:rPr lang="it-IT" sz="1100" dirty="0" err="1"/>
              <a:t>spring.thymeleaf.check</a:t>
            </a:r>
            <a:r>
              <a:rPr lang="it-IT" sz="1100" dirty="0"/>
              <a:t>-template-location=</a:t>
            </a:r>
            <a:r>
              <a:rPr lang="it-IT" sz="1100" dirty="0" err="1"/>
              <a:t>true</a:t>
            </a:r>
            <a:endParaRPr lang="it-IT" sz="1100" dirty="0"/>
          </a:p>
          <a:p>
            <a:pPr marL="0" indent="0">
              <a:buNone/>
            </a:pPr>
            <a:r>
              <a:rPr lang="it-IT" sz="1100" dirty="0" err="1"/>
              <a:t>spring.thymeleaf.prefix</a:t>
            </a:r>
            <a:r>
              <a:rPr lang="it-IT" sz="1100" dirty="0"/>
              <a:t>=</a:t>
            </a:r>
            <a:r>
              <a:rPr lang="it-IT" sz="1100" dirty="0" err="1"/>
              <a:t>classpath</a:t>
            </a:r>
            <a:r>
              <a:rPr lang="it-IT" sz="1100" dirty="0"/>
              <a:t>:/templates/</a:t>
            </a:r>
          </a:p>
          <a:p>
            <a:pPr marL="0" indent="0">
              <a:buNone/>
            </a:pPr>
            <a:r>
              <a:rPr lang="it-IT" sz="1100" dirty="0" err="1"/>
              <a:t>spring.thymeleaf.suffix</a:t>
            </a:r>
            <a:r>
              <a:rPr lang="it-IT" sz="1100" dirty="0"/>
              <a:t>=.html</a:t>
            </a:r>
          </a:p>
          <a:p>
            <a:pPr marL="0" indent="0">
              <a:buNone/>
            </a:pPr>
            <a:r>
              <a:rPr lang="it-IT" sz="1100" dirty="0" err="1"/>
              <a:t>spring.thymeleaf.servlet.content-type</a:t>
            </a:r>
            <a:r>
              <a:rPr lang="it-IT" sz="1100" dirty="0"/>
              <a:t>=text/html</a:t>
            </a:r>
          </a:p>
          <a:p>
            <a:pPr marL="0" indent="0">
              <a:buNone/>
            </a:pPr>
            <a:r>
              <a:rPr lang="it-IT" sz="1100" dirty="0" err="1"/>
              <a:t>spring.thymeleaf.cache</a:t>
            </a:r>
            <a:r>
              <a:rPr lang="it-IT" sz="1100" dirty="0"/>
              <a:t>=false</a:t>
            </a:r>
          </a:p>
          <a:p>
            <a:pPr marL="0" indent="0">
              <a:buNone/>
            </a:pPr>
            <a:r>
              <a:rPr lang="it-IT" sz="1100" dirty="0" err="1"/>
              <a:t>spring.thymeleaf.enabled</a:t>
            </a:r>
            <a:r>
              <a:rPr lang="it-IT" sz="1100" dirty="0"/>
              <a:t>=</a:t>
            </a:r>
            <a:r>
              <a:rPr lang="it-IT" sz="1100" dirty="0" err="1"/>
              <a:t>true</a:t>
            </a:r>
            <a:endParaRPr lang="it-IT" sz="1100" dirty="0"/>
          </a:p>
          <a:p>
            <a:pPr marL="0" indent="0">
              <a:buNone/>
            </a:pPr>
            <a:r>
              <a:rPr lang="it-IT" sz="1100" dirty="0" err="1"/>
              <a:t>spring.thymeleaf.encoding</a:t>
            </a:r>
            <a:r>
              <a:rPr lang="it-IT" sz="1100" dirty="0"/>
              <a:t>=UTF-8</a:t>
            </a:r>
          </a:p>
        </p:txBody>
      </p:sp>
      <p:sp>
        <p:nvSpPr>
          <p:cNvPr id="6" name="CasellaDiTesto 5">
            <a:extLst>
              <a:ext uri="{FF2B5EF4-FFF2-40B4-BE49-F238E27FC236}">
                <a16:creationId xmlns:a16="http://schemas.microsoft.com/office/drawing/2014/main" id="{08BFB7B0-B870-10D0-88D7-B993CB7FD638}"/>
              </a:ext>
            </a:extLst>
          </p:cNvPr>
          <p:cNvSpPr txBox="1"/>
          <p:nvPr/>
        </p:nvSpPr>
        <p:spPr>
          <a:xfrm>
            <a:off x="6382396" y="3059668"/>
            <a:ext cx="5440913" cy="369332"/>
          </a:xfrm>
          <a:prstGeom prst="rect">
            <a:avLst/>
          </a:prstGeom>
          <a:noFill/>
        </p:spPr>
        <p:txBody>
          <a:bodyPr wrap="none" rtlCol="0">
            <a:spAutoFit/>
          </a:bodyPr>
          <a:lstStyle/>
          <a:p>
            <a:r>
              <a:rPr lang="en-US" dirty="0">
                <a:solidFill>
                  <a:srgbClr val="FF0000"/>
                </a:solidFill>
                <a:latin typeface="Calibri Light" panose="020F0302020204030204" pitchFamily="34" charset="0"/>
              </a:rPr>
              <a:t># </a:t>
            </a:r>
            <a:r>
              <a:rPr lang="en-US" dirty="0" err="1">
                <a:solidFill>
                  <a:srgbClr val="FF0000"/>
                </a:solidFill>
                <a:latin typeface="Calibri Light" panose="020F0302020204030204" pitchFamily="34" charset="0"/>
              </a:rPr>
              <a:t>una</a:t>
            </a:r>
            <a:r>
              <a:rPr lang="en-US" dirty="0">
                <a:solidFill>
                  <a:srgbClr val="FF0000"/>
                </a:solidFill>
                <a:latin typeface="Calibri Light" panose="020F0302020204030204" pitchFamily="34" charset="0"/>
              </a:rPr>
              <a:t> </a:t>
            </a:r>
            <a:r>
              <a:rPr lang="en-US" dirty="0" err="1">
                <a:solidFill>
                  <a:srgbClr val="FF0000"/>
                </a:solidFill>
                <a:latin typeface="Calibri Light" panose="020F0302020204030204" pitchFamily="34" charset="0"/>
              </a:rPr>
              <a:t>riga</a:t>
            </a:r>
            <a:r>
              <a:rPr lang="en-US" dirty="0">
                <a:solidFill>
                  <a:srgbClr val="FF0000"/>
                </a:solidFill>
                <a:latin typeface="Calibri Light" panose="020F0302020204030204" pitchFamily="34" charset="0"/>
              </a:rPr>
              <a:t> </a:t>
            </a:r>
            <a:r>
              <a:rPr lang="en-US" dirty="0" err="1">
                <a:solidFill>
                  <a:srgbClr val="FF0000"/>
                </a:solidFill>
                <a:latin typeface="Calibri Light" panose="020F0302020204030204" pitchFamily="34" charset="0"/>
              </a:rPr>
              <a:t>che</a:t>
            </a:r>
            <a:r>
              <a:rPr lang="en-US" dirty="0">
                <a:solidFill>
                  <a:srgbClr val="FF0000"/>
                </a:solidFill>
                <a:latin typeface="Calibri Light" panose="020F0302020204030204" pitchFamily="34" charset="0"/>
              </a:rPr>
              <a:t> </a:t>
            </a:r>
            <a:r>
              <a:rPr lang="en-US" dirty="0" err="1">
                <a:solidFill>
                  <a:srgbClr val="FF0000"/>
                </a:solidFill>
                <a:latin typeface="Calibri Light" panose="020F0302020204030204" pitchFamily="34" charset="0"/>
              </a:rPr>
              <a:t>comincia</a:t>
            </a:r>
            <a:r>
              <a:rPr lang="en-US" dirty="0">
                <a:solidFill>
                  <a:srgbClr val="FF0000"/>
                </a:solidFill>
                <a:latin typeface="Calibri Light" panose="020F0302020204030204" pitchFamily="34" charset="0"/>
              </a:rPr>
              <a:t> con il </a:t>
            </a:r>
            <a:r>
              <a:rPr lang="en-US" dirty="0" err="1">
                <a:solidFill>
                  <a:srgbClr val="FF0000"/>
                </a:solidFill>
                <a:latin typeface="Calibri Light" panose="020F0302020204030204" pitchFamily="34" charset="0"/>
              </a:rPr>
              <a:t>simbolo</a:t>
            </a:r>
            <a:r>
              <a:rPr lang="en-US" dirty="0">
                <a:solidFill>
                  <a:srgbClr val="FF0000"/>
                </a:solidFill>
                <a:latin typeface="Calibri Light" panose="020F0302020204030204" pitchFamily="34" charset="0"/>
              </a:rPr>
              <a:t> # </a:t>
            </a:r>
            <a:r>
              <a:rPr lang="en-US" dirty="0" err="1">
                <a:solidFill>
                  <a:srgbClr val="FF0000"/>
                </a:solidFill>
                <a:latin typeface="Calibri Light" panose="020F0302020204030204" pitchFamily="34" charset="0"/>
              </a:rPr>
              <a:t>è</a:t>
            </a:r>
            <a:r>
              <a:rPr lang="en-US" dirty="0">
                <a:solidFill>
                  <a:srgbClr val="FF0000"/>
                </a:solidFill>
                <a:latin typeface="Calibri Light" panose="020F0302020204030204" pitchFamily="34" charset="0"/>
              </a:rPr>
              <a:t> un </a:t>
            </a:r>
            <a:r>
              <a:rPr lang="en-US" dirty="0" err="1">
                <a:solidFill>
                  <a:srgbClr val="FF0000"/>
                </a:solidFill>
                <a:latin typeface="Calibri Light" panose="020F0302020204030204" pitchFamily="34" charset="0"/>
              </a:rPr>
              <a:t>commento</a:t>
            </a:r>
            <a:endParaRPr lang="en-US" dirty="0">
              <a:solidFill>
                <a:srgbClr val="FF0000"/>
              </a:solidFill>
              <a:latin typeface="Calibri Light" panose="020F0302020204030204" pitchFamily="34" charset="0"/>
            </a:endParaRPr>
          </a:p>
        </p:txBody>
      </p:sp>
    </p:spTree>
    <p:extLst>
      <p:ext uri="{BB962C8B-B14F-4D97-AF65-F5344CB8AC3E}">
        <p14:creationId xmlns:p14="http://schemas.microsoft.com/office/powerpoint/2010/main" val="314138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Introduzione</a:t>
            </a:r>
          </a:p>
        </p:txBody>
      </p:sp>
      <p:sp>
        <p:nvSpPr>
          <p:cNvPr id="3" name="Segnaposto contenuto 2"/>
          <p:cNvSpPr>
            <a:spLocks noGrp="1"/>
          </p:cNvSpPr>
          <p:nvPr>
            <p:ph idx="1"/>
          </p:nvPr>
        </p:nvSpPr>
        <p:spPr/>
        <p:txBody>
          <a:bodyPr>
            <a:normAutofit/>
          </a:bodyPr>
          <a:lstStyle/>
          <a:p>
            <a:r>
              <a:rPr lang="it-IT" dirty="0"/>
              <a:t>In questa primissima parte del corso, usiamo un framework, Spring Boot, per costruire rapidamente (e un po' magicamente) un sistema informativo su Web, molto semplice ma completo</a:t>
            </a:r>
          </a:p>
          <a:p>
            <a:r>
              <a:rPr lang="it-IT" dirty="0"/>
              <a:t>Rispetto a quello che vedremo in seguito, facciamo molte semplificazioni, che verranno evidenziate a fine lezione</a:t>
            </a:r>
          </a:p>
          <a:p>
            <a:r>
              <a:rPr lang="it-IT" dirty="0"/>
              <a:t>Oltre a dare una gratificazione immediata allo studente, questa esperienza permette di esemplificare il pattern MVC, e dimostra le potenzialità di un framework come Spring Boot</a:t>
            </a:r>
          </a:p>
        </p:txBody>
      </p:sp>
    </p:spTree>
    <p:extLst>
      <p:ext uri="{BB962C8B-B14F-4D97-AF65-F5344CB8AC3E}">
        <p14:creationId xmlns:p14="http://schemas.microsoft.com/office/powerpoint/2010/main" val="328318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1FF6F4-7265-B043-262F-7ACAB4FA0E68}"/>
              </a:ext>
            </a:extLst>
          </p:cNvPr>
          <p:cNvSpPr>
            <a:spLocks noGrp="1"/>
          </p:cNvSpPr>
          <p:nvPr>
            <p:ph type="title"/>
          </p:nvPr>
        </p:nvSpPr>
        <p:spPr/>
        <p:txBody>
          <a:bodyPr/>
          <a:lstStyle/>
          <a:p>
            <a:r>
              <a:rPr lang="en-US" dirty="0" err="1"/>
              <a:t>Configurazione</a:t>
            </a:r>
            <a:endParaRPr lang="en-US" dirty="0"/>
          </a:p>
        </p:txBody>
      </p:sp>
      <p:sp>
        <p:nvSpPr>
          <p:cNvPr id="3" name="Segnaposto contenuto 2">
            <a:extLst>
              <a:ext uri="{FF2B5EF4-FFF2-40B4-BE49-F238E27FC236}">
                <a16:creationId xmlns:a16="http://schemas.microsoft.com/office/drawing/2014/main" id="{E1DE81E0-AFED-CE50-D65C-8F46DAE657DD}"/>
              </a:ext>
            </a:extLst>
          </p:cNvPr>
          <p:cNvSpPr>
            <a:spLocks noGrp="1"/>
          </p:cNvSpPr>
          <p:nvPr>
            <p:ph idx="1"/>
          </p:nvPr>
        </p:nvSpPr>
        <p:spPr/>
        <p:txBody>
          <a:bodyPr/>
          <a:lstStyle/>
          <a:p>
            <a:r>
              <a:rPr lang="en-US" dirty="0" err="1"/>
              <a:t>Alcuni</a:t>
            </a:r>
            <a:r>
              <a:rPr lang="en-US" dirty="0"/>
              <a:t> </a:t>
            </a:r>
            <a:r>
              <a:rPr lang="en-US" dirty="0" err="1"/>
              <a:t>parametri</a:t>
            </a:r>
            <a:r>
              <a:rPr lang="en-US" dirty="0"/>
              <a:t> li </a:t>
            </a:r>
            <a:r>
              <a:rPr lang="en-US" dirty="0" err="1"/>
              <a:t>capiremo</a:t>
            </a:r>
            <a:r>
              <a:rPr lang="en-US" dirty="0"/>
              <a:t> in </a:t>
            </a:r>
            <a:r>
              <a:rPr lang="en-US" dirty="0" err="1"/>
              <a:t>seguito</a:t>
            </a:r>
            <a:r>
              <a:rPr lang="en-US" dirty="0"/>
              <a:t> </a:t>
            </a:r>
          </a:p>
          <a:p>
            <a:r>
              <a:rPr lang="en-US" dirty="0" err="1"/>
              <a:t>Osserviamone</a:t>
            </a:r>
            <a:r>
              <a:rPr lang="en-US" dirty="0"/>
              <a:t> </a:t>
            </a:r>
            <a:r>
              <a:rPr lang="en-US" dirty="0" err="1"/>
              <a:t>alcuni</a:t>
            </a:r>
            <a:r>
              <a:rPr lang="en-US" dirty="0"/>
              <a:t> </a:t>
            </a:r>
            <a:r>
              <a:rPr lang="en-US" dirty="0" err="1"/>
              <a:t>rilevanti</a:t>
            </a:r>
            <a:endParaRPr lang="en-US" dirty="0"/>
          </a:p>
        </p:txBody>
      </p:sp>
      <p:sp>
        <p:nvSpPr>
          <p:cNvPr id="4" name="Segnaposto contenuto 2">
            <a:extLst>
              <a:ext uri="{FF2B5EF4-FFF2-40B4-BE49-F238E27FC236}">
                <a16:creationId xmlns:a16="http://schemas.microsoft.com/office/drawing/2014/main" id="{69E6E32F-9E76-B940-D66E-DEB515F71FE2}"/>
              </a:ext>
            </a:extLst>
          </p:cNvPr>
          <p:cNvSpPr txBox="1">
            <a:spLocks/>
          </p:cNvSpPr>
          <p:nvPr/>
        </p:nvSpPr>
        <p:spPr>
          <a:xfrm>
            <a:off x="609600" y="2849274"/>
            <a:ext cx="8436429" cy="365091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it-IT" sz="2000" dirty="0">
                <a:latin typeface="Calibri Light" panose="020F0302020204030204" pitchFamily="34" charset="0"/>
              </a:rPr>
              <a:t>#==================================</a:t>
            </a:r>
          </a:p>
          <a:p>
            <a:pPr marL="0" indent="0">
              <a:buFont typeface="Arial"/>
              <a:buNone/>
            </a:pPr>
            <a:r>
              <a:rPr lang="it-IT" sz="2000" dirty="0">
                <a:latin typeface="Calibri Light" panose="020F0302020204030204" pitchFamily="34" charset="0"/>
              </a:rPr>
              <a:t># = </a:t>
            </a:r>
            <a:r>
              <a:rPr lang="it-IT" sz="2000" dirty="0" err="1">
                <a:latin typeface="Calibri Light" panose="020F0302020204030204" pitchFamily="34" charset="0"/>
              </a:rPr>
              <a:t>Datasource</a:t>
            </a:r>
            <a:endParaRPr lang="it-IT" sz="2000" dirty="0">
              <a:latin typeface="Calibri Light" panose="020F0302020204030204" pitchFamily="34" charset="0"/>
            </a:endParaRPr>
          </a:p>
          <a:p>
            <a:pPr marL="0" indent="0">
              <a:buFont typeface="Arial"/>
              <a:buNone/>
            </a:pPr>
            <a:r>
              <a:rPr lang="it-IT" sz="2000" dirty="0">
                <a:latin typeface="Calibri Light" panose="020F0302020204030204" pitchFamily="34" charset="0"/>
              </a:rPr>
              <a:t>#==================================</a:t>
            </a:r>
          </a:p>
          <a:p>
            <a:pPr marL="0" indent="0">
              <a:buFont typeface="Arial"/>
              <a:buNone/>
            </a:pPr>
            <a:r>
              <a:rPr lang="it-IT" sz="2000" dirty="0" err="1">
                <a:latin typeface="Calibri Light" panose="020F0302020204030204" pitchFamily="34" charset="0"/>
              </a:rPr>
              <a:t>spring.datasource.driver</a:t>
            </a:r>
            <a:r>
              <a:rPr lang="it-IT" sz="2000" dirty="0">
                <a:latin typeface="Calibri Light" panose="020F0302020204030204" pitchFamily="34" charset="0"/>
              </a:rPr>
              <a:t>-class-name=</a:t>
            </a:r>
            <a:r>
              <a:rPr lang="it-IT" sz="2000" dirty="0" err="1">
                <a:latin typeface="Calibri Light" panose="020F0302020204030204" pitchFamily="34" charset="0"/>
              </a:rPr>
              <a:t>org.postgresql.Driver</a:t>
            </a:r>
            <a:endParaRPr lang="it-IT" sz="2000" dirty="0">
              <a:latin typeface="Calibri Light" panose="020F0302020204030204" pitchFamily="34" charset="0"/>
            </a:endParaRPr>
          </a:p>
          <a:p>
            <a:pPr marL="0" indent="0">
              <a:buFont typeface="Arial"/>
              <a:buNone/>
            </a:pPr>
            <a:r>
              <a:rPr lang="it-IT" sz="2000" dirty="0" err="1">
                <a:latin typeface="Calibri Light" panose="020F0302020204030204" pitchFamily="34" charset="0"/>
              </a:rPr>
              <a:t>spring.datasource.url</a:t>
            </a:r>
            <a:r>
              <a:rPr lang="it-IT" sz="2000" dirty="0">
                <a:latin typeface="Calibri Light" panose="020F0302020204030204" pitchFamily="34" charset="0"/>
              </a:rPr>
              <a:t>=</a:t>
            </a:r>
            <a:r>
              <a:rPr lang="it-IT" sz="2000" dirty="0" err="1">
                <a:latin typeface="Calibri Light" panose="020F0302020204030204" pitchFamily="34" charset="0"/>
              </a:rPr>
              <a:t>jdbc:postgresql</a:t>
            </a:r>
            <a:r>
              <a:rPr lang="it-IT" sz="2000" dirty="0">
                <a:latin typeface="Calibri Light" panose="020F0302020204030204" pitchFamily="34" charset="0"/>
              </a:rPr>
              <a:t>://</a:t>
            </a:r>
            <a:r>
              <a:rPr lang="it-IT" sz="2000" dirty="0" err="1">
                <a:latin typeface="Calibri Light" panose="020F0302020204030204" pitchFamily="34" charset="0"/>
              </a:rPr>
              <a:t>localhost</a:t>
            </a:r>
            <a:r>
              <a:rPr lang="it-IT" sz="2000" dirty="0">
                <a:latin typeface="Calibri Light" panose="020F0302020204030204" pitchFamily="34" charset="0"/>
              </a:rPr>
              <a:t>/movie</a:t>
            </a:r>
          </a:p>
          <a:p>
            <a:pPr marL="0" indent="0">
              <a:buFont typeface="Arial"/>
              <a:buNone/>
            </a:pPr>
            <a:r>
              <a:rPr lang="it-IT" sz="2000" dirty="0" err="1">
                <a:latin typeface="Calibri Light" panose="020F0302020204030204" pitchFamily="34" charset="0"/>
              </a:rPr>
              <a:t>spring.datasource.username</a:t>
            </a:r>
            <a:r>
              <a:rPr lang="it-IT" sz="2000" dirty="0">
                <a:latin typeface="Calibri Light" panose="020F0302020204030204" pitchFamily="34" charset="0"/>
              </a:rPr>
              <a:t>=</a:t>
            </a:r>
            <a:r>
              <a:rPr lang="it-IT" sz="2000" dirty="0" err="1">
                <a:latin typeface="Calibri Light" panose="020F0302020204030204" pitchFamily="34" charset="0"/>
              </a:rPr>
              <a:t>postgres</a:t>
            </a:r>
            <a:endParaRPr lang="it-IT" sz="2000" dirty="0">
              <a:latin typeface="Calibri Light" panose="020F0302020204030204" pitchFamily="34" charset="0"/>
            </a:endParaRPr>
          </a:p>
          <a:p>
            <a:pPr marL="0" indent="0">
              <a:buFont typeface="Arial"/>
              <a:buNone/>
            </a:pPr>
            <a:r>
              <a:rPr lang="it-IT" sz="2000" dirty="0" err="1">
                <a:latin typeface="Calibri Light" panose="020F0302020204030204" pitchFamily="34" charset="0"/>
              </a:rPr>
              <a:t>spring.datasource.password</a:t>
            </a:r>
            <a:r>
              <a:rPr lang="it-IT" sz="2000" dirty="0">
                <a:latin typeface="Calibri Light" panose="020F0302020204030204" pitchFamily="34" charset="0"/>
              </a:rPr>
              <a:t>=</a:t>
            </a:r>
            <a:r>
              <a:rPr lang="it-IT" sz="2000" dirty="0" err="1">
                <a:latin typeface="Calibri Light" panose="020F0302020204030204" pitchFamily="34" charset="0"/>
              </a:rPr>
              <a:t>postgres</a:t>
            </a:r>
            <a:endParaRPr lang="it-IT" sz="2000" dirty="0">
              <a:latin typeface="Calibri Light" panose="020F0302020204030204" pitchFamily="34" charset="0"/>
            </a:endParaRPr>
          </a:p>
          <a:p>
            <a:pPr marL="0" indent="0">
              <a:buFont typeface="Arial"/>
              <a:buNone/>
            </a:pPr>
            <a:r>
              <a:rPr lang="it-IT" sz="2000" dirty="0">
                <a:latin typeface="Calibri Light" panose="020F0302020204030204" pitchFamily="34" charset="0"/>
              </a:rPr>
              <a:t>#==================================</a:t>
            </a:r>
          </a:p>
          <a:p>
            <a:pPr marL="0" indent="0">
              <a:buFont typeface="Arial"/>
              <a:buNone/>
            </a:pPr>
            <a:r>
              <a:rPr lang="it-IT" sz="2000" dirty="0">
                <a:latin typeface="Calibri Light" panose="020F0302020204030204" pitchFamily="34" charset="0"/>
              </a:rPr>
              <a:t># = Web server</a:t>
            </a:r>
          </a:p>
          <a:p>
            <a:pPr marL="0" indent="0">
              <a:buFont typeface="Arial"/>
              <a:buNone/>
            </a:pPr>
            <a:r>
              <a:rPr lang="it-IT" sz="2000" dirty="0">
                <a:latin typeface="Calibri Light" panose="020F0302020204030204" pitchFamily="34" charset="0"/>
              </a:rPr>
              <a:t>#==================================</a:t>
            </a:r>
          </a:p>
          <a:p>
            <a:pPr marL="0" indent="0">
              <a:buFont typeface="Arial"/>
              <a:buNone/>
            </a:pPr>
            <a:r>
              <a:rPr lang="it-IT" sz="2000" dirty="0" err="1">
                <a:latin typeface="Calibri Light" panose="020F0302020204030204" pitchFamily="34" charset="0"/>
              </a:rPr>
              <a:t>server.port</a:t>
            </a:r>
            <a:r>
              <a:rPr lang="it-IT" sz="2000" dirty="0">
                <a:latin typeface="Calibri Light" panose="020F0302020204030204" pitchFamily="34" charset="0"/>
              </a:rPr>
              <a:t>=8080</a:t>
            </a:r>
          </a:p>
        </p:txBody>
      </p:sp>
    </p:spTree>
    <p:extLst>
      <p:ext uri="{BB962C8B-B14F-4D97-AF65-F5344CB8AC3E}">
        <p14:creationId xmlns:p14="http://schemas.microsoft.com/office/powerpoint/2010/main" val="94260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6AD008-A49E-24E6-116F-D0781974B4B7}"/>
              </a:ext>
            </a:extLst>
          </p:cNvPr>
          <p:cNvSpPr>
            <a:spLocks noGrp="1"/>
          </p:cNvSpPr>
          <p:nvPr>
            <p:ph type="title"/>
          </p:nvPr>
        </p:nvSpPr>
        <p:spPr/>
        <p:txBody>
          <a:bodyPr/>
          <a:lstStyle/>
          <a:p>
            <a:r>
              <a:rPr lang="en-US" dirty="0"/>
              <a:t>Step 3: </a:t>
            </a:r>
            <a:r>
              <a:rPr lang="en-US" dirty="0" err="1"/>
              <a:t>creazione</a:t>
            </a:r>
            <a:r>
              <a:rPr lang="en-US" dirty="0"/>
              <a:t> del database</a:t>
            </a:r>
          </a:p>
        </p:txBody>
      </p:sp>
      <p:sp>
        <p:nvSpPr>
          <p:cNvPr id="3" name="Segnaposto contenuto 2">
            <a:extLst>
              <a:ext uri="{FF2B5EF4-FFF2-40B4-BE49-F238E27FC236}">
                <a16:creationId xmlns:a16="http://schemas.microsoft.com/office/drawing/2014/main" id="{155B706D-B239-BFFA-FDD0-7806C1A60561}"/>
              </a:ext>
            </a:extLst>
          </p:cNvPr>
          <p:cNvSpPr>
            <a:spLocks noGrp="1"/>
          </p:cNvSpPr>
          <p:nvPr>
            <p:ph idx="1"/>
          </p:nvPr>
        </p:nvSpPr>
        <p:spPr/>
        <p:txBody>
          <a:bodyPr/>
          <a:lstStyle/>
          <a:p>
            <a:r>
              <a:rPr lang="en-US" dirty="0" err="1"/>
              <a:t>Creiamo</a:t>
            </a:r>
            <a:r>
              <a:rPr lang="en-US" dirty="0"/>
              <a:t> il database </a:t>
            </a:r>
            <a:r>
              <a:rPr lang="en-US" dirty="0" err="1"/>
              <a:t>della</a:t>
            </a:r>
            <a:r>
              <a:rPr lang="en-US" dirty="0"/>
              <a:t> </a:t>
            </a:r>
            <a:r>
              <a:rPr lang="en-US" dirty="0" err="1"/>
              <a:t>applicazione</a:t>
            </a:r>
            <a:endParaRPr lang="en-US" dirty="0"/>
          </a:p>
          <a:p>
            <a:r>
              <a:rPr lang="en-US" dirty="0"/>
              <a:t>Lo </a:t>
            </a:r>
            <a:r>
              <a:rPr lang="en-US" dirty="0" err="1"/>
              <a:t>chiamiamo</a:t>
            </a:r>
            <a:r>
              <a:rPr lang="en-US" dirty="0"/>
              <a:t> </a:t>
            </a:r>
            <a:r>
              <a:rPr lang="en-US" dirty="0">
                <a:latin typeface="Consolas" panose="020B0609020204030204" pitchFamily="49" charset="0"/>
                <a:cs typeface="Consolas" panose="020B0609020204030204" pitchFamily="49" charset="0"/>
              </a:rPr>
              <a:t>movie</a:t>
            </a:r>
            <a:r>
              <a:rPr lang="en-US" dirty="0"/>
              <a:t> (</a:t>
            </a:r>
            <a:r>
              <a:rPr lang="en-US" dirty="0" err="1"/>
              <a:t>vedi</a:t>
            </a:r>
            <a:r>
              <a:rPr lang="en-US" dirty="0"/>
              <a:t> file di </a:t>
            </a:r>
            <a:r>
              <a:rPr lang="en-US" dirty="0" err="1"/>
              <a:t>configurazione</a:t>
            </a:r>
            <a:r>
              <a:rPr lang="en-US" dirty="0"/>
              <a:t>)</a:t>
            </a:r>
          </a:p>
          <a:p>
            <a:r>
              <a:rPr lang="en-US" dirty="0"/>
              <a:t>Se </a:t>
            </a:r>
            <a:r>
              <a:rPr lang="en-US" dirty="0" err="1"/>
              <a:t>usiamo</a:t>
            </a:r>
            <a:r>
              <a:rPr lang="en-US" dirty="0"/>
              <a:t> </a:t>
            </a:r>
            <a:r>
              <a:rPr lang="en-US" dirty="0" err="1"/>
              <a:t>postgres</a:t>
            </a:r>
            <a:r>
              <a:rPr lang="en-US" dirty="0"/>
              <a:t>, </a:t>
            </a:r>
            <a:r>
              <a:rPr lang="en-US" dirty="0" err="1"/>
              <a:t>possiamo</a:t>
            </a:r>
            <a:r>
              <a:rPr lang="en-US" dirty="0"/>
              <a:t> </a:t>
            </a:r>
            <a:r>
              <a:rPr lang="en-US" dirty="0" err="1"/>
              <a:t>creare</a:t>
            </a:r>
            <a:r>
              <a:rPr lang="en-US" dirty="0"/>
              <a:t> il database con </a:t>
            </a:r>
            <a:r>
              <a:rPr lang="en-US" dirty="0" err="1"/>
              <a:t>PgAdmin</a:t>
            </a:r>
            <a:endParaRPr lang="en-US" dirty="0"/>
          </a:p>
        </p:txBody>
      </p:sp>
    </p:spTree>
    <p:extLst>
      <p:ext uri="{BB962C8B-B14F-4D97-AF65-F5344CB8AC3E}">
        <p14:creationId xmlns:p14="http://schemas.microsoft.com/office/powerpoint/2010/main" val="231307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5EEFE4-C9AD-2244-B2D0-836924F53803}"/>
              </a:ext>
            </a:extLst>
          </p:cNvPr>
          <p:cNvSpPr>
            <a:spLocks noGrp="1"/>
          </p:cNvSpPr>
          <p:nvPr>
            <p:ph type="title"/>
          </p:nvPr>
        </p:nvSpPr>
        <p:spPr/>
        <p:txBody>
          <a:bodyPr/>
          <a:lstStyle/>
          <a:p>
            <a:r>
              <a:rPr lang="it-IT"/>
              <a:t>Spring Boot: la classe Application</a:t>
            </a:r>
          </a:p>
        </p:txBody>
      </p:sp>
      <p:sp>
        <p:nvSpPr>
          <p:cNvPr id="3" name="Segnaposto contenuto 2">
            <a:extLst>
              <a:ext uri="{FF2B5EF4-FFF2-40B4-BE49-F238E27FC236}">
                <a16:creationId xmlns:a16="http://schemas.microsoft.com/office/drawing/2014/main" id="{E90F91A8-DC59-2F49-8226-621F16E1553E}"/>
              </a:ext>
            </a:extLst>
          </p:cNvPr>
          <p:cNvSpPr>
            <a:spLocks noGrp="1"/>
          </p:cNvSpPr>
          <p:nvPr>
            <p:ph idx="1"/>
          </p:nvPr>
        </p:nvSpPr>
        <p:spPr>
          <a:noFill/>
        </p:spPr>
        <p:txBody>
          <a:bodyPr>
            <a:normAutofit fontScale="92500" lnSpcReduction="20000"/>
          </a:bodyPr>
          <a:lstStyle/>
          <a:p>
            <a:r>
              <a:rPr lang="it-IT" dirty="0"/>
              <a:t>Un progetto Spring </a:t>
            </a:r>
            <a:r>
              <a:rPr lang="it-IT" dirty="0" err="1"/>
              <a:t>Boot</a:t>
            </a:r>
            <a:r>
              <a:rPr lang="it-IT" dirty="0"/>
              <a:t> ha una classe </a:t>
            </a:r>
            <a:r>
              <a:rPr lang="it-IT" dirty="0">
                <a:latin typeface="Consolas" panose="020B0609020204030204" pitchFamily="49" charset="0"/>
                <a:cs typeface="Consolas" panose="020B0609020204030204" pitchFamily="49" charset="0"/>
              </a:rPr>
              <a:t>Application</a:t>
            </a:r>
            <a:r>
              <a:rPr lang="it-IT" dirty="0"/>
              <a:t>, che rappresenta l’intera applicazione</a:t>
            </a:r>
          </a:p>
          <a:p>
            <a:r>
              <a:rPr lang="it-IT" dirty="0"/>
              <a:t>Questa classe ha un metodo </a:t>
            </a:r>
            <a:r>
              <a:rPr lang="it-IT" dirty="0" err="1"/>
              <a:t>main</a:t>
            </a:r>
            <a:endParaRPr lang="it-IT" dirty="0"/>
          </a:p>
          <a:p>
            <a:pPr lvl="1"/>
            <a:r>
              <a:rPr lang="it-IT" dirty="0">
                <a:solidFill>
                  <a:srgbClr val="FF0000"/>
                </a:solidFill>
              </a:rPr>
              <a:t>lancia </a:t>
            </a:r>
            <a:r>
              <a:rPr lang="it-IT" dirty="0" err="1">
                <a:solidFill>
                  <a:srgbClr val="FF0000"/>
                </a:solidFill>
              </a:rPr>
              <a:t>l'application</a:t>
            </a:r>
            <a:r>
              <a:rPr lang="it-IT" dirty="0">
                <a:solidFill>
                  <a:srgbClr val="FF0000"/>
                </a:solidFill>
              </a:rPr>
              <a:t> server e carica tutti i componenti</a:t>
            </a:r>
          </a:p>
          <a:p>
            <a:r>
              <a:rPr lang="it-IT" dirty="0">
                <a:solidFill>
                  <a:srgbClr val="FF0000"/>
                </a:solidFill>
              </a:rPr>
              <a:t>Quindi non abbiamo bisogno di un </a:t>
            </a:r>
            <a:r>
              <a:rPr lang="it-IT" dirty="0" err="1">
                <a:solidFill>
                  <a:srgbClr val="FF0000"/>
                </a:solidFill>
              </a:rPr>
              <a:t>application</a:t>
            </a:r>
            <a:r>
              <a:rPr lang="it-IT" dirty="0">
                <a:solidFill>
                  <a:srgbClr val="FF0000"/>
                </a:solidFill>
              </a:rPr>
              <a:t> server su cui installare l'applicazione: è già incluso nell'applicazione</a:t>
            </a:r>
          </a:p>
          <a:p>
            <a:r>
              <a:rPr lang="it-IT" dirty="0"/>
              <a:t>Quando eseguiamo l'applicazione, viene lanciato </a:t>
            </a:r>
            <a:r>
              <a:rPr lang="it-IT" dirty="0" err="1"/>
              <a:t>l'application</a:t>
            </a:r>
            <a:r>
              <a:rPr lang="it-IT" dirty="0"/>
              <a:t> server con la nostra app già installata</a:t>
            </a:r>
          </a:p>
          <a:p>
            <a:pPr lvl="1"/>
            <a:r>
              <a:rPr lang="it-IT" dirty="0" err="1"/>
              <a:t>L'application</a:t>
            </a:r>
            <a:r>
              <a:rPr lang="it-IT" dirty="0"/>
              <a:t> server è in ascolto sulla porta impostata nel file di configurazione (8080 se manteniamo quanto riportato nella slide precedente)</a:t>
            </a:r>
          </a:p>
        </p:txBody>
      </p:sp>
    </p:spTree>
    <p:extLst>
      <p:ext uri="{BB962C8B-B14F-4D97-AF65-F5344CB8AC3E}">
        <p14:creationId xmlns:p14="http://schemas.microsoft.com/office/powerpoint/2010/main" val="187552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162863-C2CF-3AEA-7A86-BBD5C5B63E88}"/>
              </a:ext>
            </a:extLst>
          </p:cNvPr>
          <p:cNvSpPr>
            <a:spLocks noGrp="1"/>
          </p:cNvSpPr>
          <p:nvPr>
            <p:ph type="ctrTitle"/>
          </p:nvPr>
        </p:nvSpPr>
        <p:spPr/>
        <p:txBody>
          <a:bodyPr/>
          <a:lstStyle/>
          <a:p>
            <a:r>
              <a:rPr lang="en-US" dirty="0"/>
              <a:t>Step 4: </a:t>
            </a:r>
            <a:r>
              <a:rPr lang="en-US" dirty="0" err="1"/>
              <a:t>Scriviamo</a:t>
            </a:r>
            <a:r>
              <a:rPr lang="en-US" dirty="0"/>
              <a:t> il </a:t>
            </a:r>
            <a:r>
              <a:rPr lang="en-US" dirty="0" err="1"/>
              <a:t>codice</a:t>
            </a:r>
            <a:endParaRPr lang="en-US" dirty="0"/>
          </a:p>
        </p:txBody>
      </p:sp>
      <p:sp>
        <p:nvSpPr>
          <p:cNvPr id="3" name="Sottotitolo 2">
            <a:extLst>
              <a:ext uri="{FF2B5EF4-FFF2-40B4-BE49-F238E27FC236}">
                <a16:creationId xmlns:a16="http://schemas.microsoft.com/office/drawing/2014/main" id="{6D30B022-85DD-18D3-33AF-5850AE9F082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157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Model-View-Controller</a:t>
            </a:r>
          </a:p>
        </p:txBody>
      </p:sp>
      <p:sp>
        <p:nvSpPr>
          <p:cNvPr id="4" name="Text Box 7"/>
          <p:cNvSpPr txBox="1">
            <a:spLocks noChangeArrowheads="1"/>
          </p:cNvSpPr>
          <p:nvPr/>
        </p:nvSpPr>
        <p:spPr bwMode="auto">
          <a:xfrm>
            <a:off x="5016501" y="1583306"/>
            <a:ext cx="2374900" cy="3139321"/>
          </a:xfrm>
          <a:prstGeom prst="rect">
            <a:avLst/>
          </a:prstGeom>
          <a:solidFill>
            <a:schemeClr val="accent1">
              <a:lumMod val="20000"/>
              <a:lumOff val="80000"/>
            </a:schemeClr>
          </a:solidFill>
          <a:ln w="9525">
            <a:solidFill>
              <a:srgbClr val="42D042"/>
            </a:solidFill>
            <a:miter lim="800000"/>
            <a:headEnd/>
            <a:tailEnd/>
          </a:ln>
          <a:effectLst>
            <a:outerShdw blurRad="40000" dist="20000" dir="5400000" rotWithShape="0">
              <a:srgbClr val="000000">
                <a:alpha val="37999"/>
              </a:srgbClr>
            </a:outerShdw>
          </a:effectLst>
        </p:spPr>
        <p:txBody>
          <a:bodyPr wrap="square">
            <a:spAutoFit/>
          </a:bodyPr>
          <a:lstStyle/>
          <a:p>
            <a:pPr algn="ctr">
              <a:spcBef>
                <a:spcPct val="50000"/>
              </a:spcBef>
              <a:defRPr/>
            </a:pPr>
            <a:r>
              <a:rPr lang="en-US" b="1" dirty="0">
                <a:solidFill>
                  <a:schemeClr val="dk1"/>
                </a:solidFill>
                <a:latin typeface="Calibri Light" panose="020F0302020204030204" pitchFamily="34" charset="0"/>
              </a:rPr>
              <a:t>CONTROLLER</a:t>
            </a:r>
          </a:p>
          <a:p>
            <a:pPr>
              <a:spcBef>
                <a:spcPct val="50000"/>
              </a:spcBef>
              <a:defRPr/>
            </a:pPr>
            <a:r>
              <a:rPr lang="en-US" dirty="0">
                <a:solidFill>
                  <a:schemeClr val="dk1"/>
                </a:solidFill>
                <a:latin typeface="Calibri Light" panose="020F0302020204030204" pitchFamily="34" charset="0"/>
              </a:rPr>
              <a:t>1) </a:t>
            </a:r>
            <a:r>
              <a:rPr lang="en-US" dirty="0" err="1">
                <a:solidFill>
                  <a:schemeClr val="dk1"/>
                </a:solidFill>
                <a:latin typeface="Calibri Light" panose="020F0302020204030204" pitchFamily="34" charset="0"/>
              </a:rPr>
              <a:t>mappa</a:t>
            </a:r>
            <a:r>
              <a:rPr lang="en-US" dirty="0">
                <a:solidFill>
                  <a:schemeClr val="dk1"/>
                </a:solidFill>
                <a:latin typeface="Calibri Light" panose="020F0302020204030204" pitchFamily="34" charset="0"/>
              </a:rPr>
              <a:t> le </a:t>
            </a:r>
            <a:r>
              <a:rPr lang="en-US" dirty="0" err="1">
                <a:solidFill>
                  <a:schemeClr val="dk1"/>
                </a:solidFill>
                <a:latin typeface="Calibri Light" panose="020F0302020204030204" pitchFamily="34" charset="0"/>
              </a:rPr>
              <a:t>richieste</a:t>
            </a:r>
            <a:r>
              <a:rPr lang="en-US" dirty="0">
                <a:solidFill>
                  <a:schemeClr val="dk1"/>
                </a:solidFill>
                <a:latin typeface="Calibri Light" panose="020F0302020204030204" pitchFamily="34" charset="0"/>
              </a:rPr>
              <a:t> (HTTP) del client in </a:t>
            </a:r>
            <a:r>
              <a:rPr lang="en-US" dirty="0" err="1">
                <a:solidFill>
                  <a:schemeClr val="dk1"/>
                </a:solidFill>
                <a:latin typeface="Calibri Light" panose="020F0302020204030204" pitchFamily="34" charset="0"/>
              </a:rPr>
              <a:t>azioni</a:t>
            </a:r>
            <a:r>
              <a:rPr lang="en-US" dirty="0">
                <a:solidFill>
                  <a:schemeClr val="dk1"/>
                </a:solidFill>
                <a:latin typeface="Calibri Light" panose="020F0302020204030204" pitchFamily="34" charset="0"/>
              </a:rPr>
              <a:t> </a:t>
            </a:r>
            <a:r>
              <a:rPr lang="en-US" dirty="0" err="1">
                <a:solidFill>
                  <a:schemeClr val="dk1"/>
                </a:solidFill>
                <a:latin typeface="Calibri Light" panose="020F0302020204030204" pitchFamily="34" charset="0"/>
              </a:rPr>
              <a:t>sul</a:t>
            </a:r>
            <a:r>
              <a:rPr lang="en-US" dirty="0">
                <a:solidFill>
                  <a:schemeClr val="dk1"/>
                </a:solidFill>
                <a:latin typeface="Calibri Light" panose="020F0302020204030204" pitchFamily="34" charset="0"/>
              </a:rPr>
              <a:t> </a:t>
            </a:r>
            <a:r>
              <a:rPr lang="en-US" dirty="0" err="1">
                <a:solidFill>
                  <a:schemeClr val="dk1"/>
                </a:solidFill>
                <a:latin typeface="Calibri Light" panose="020F0302020204030204" pitchFamily="34" charset="0"/>
              </a:rPr>
              <a:t>modello</a:t>
            </a:r>
            <a:r>
              <a:rPr lang="en-US" dirty="0">
                <a:solidFill>
                  <a:schemeClr val="dk1"/>
                </a:solidFill>
                <a:latin typeface="Calibri Light" panose="020F0302020204030204" pitchFamily="34" charset="0"/>
              </a:rPr>
              <a:t> (</a:t>
            </a:r>
            <a:r>
              <a:rPr lang="en-US" dirty="0" err="1">
                <a:solidFill>
                  <a:schemeClr val="dk1"/>
                </a:solidFill>
                <a:latin typeface="Calibri Light" panose="020F0302020204030204" pitchFamily="34" charset="0"/>
              </a:rPr>
              <a:t>servizi</a:t>
            </a:r>
            <a:r>
              <a:rPr lang="en-US" dirty="0">
                <a:solidFill>
                  <a:schemeClr val="dk1"/>
                </a:solidFill>
                <a:latin typeface="Calibri Light" panose="020F0302020204030204" pitchFamily="34" charset="0"/>
              </a:rPr>
              <a:t>)</a:t>
            </a:r>
          </a:p>
          <a:p>
            <a:pPr>
              <a:spcBef>
                <a:spcPct val="50000"/>
              </a:spcBef>
              <a:defRPr/>
            </a:pPr>
            <a:r>
              <a:rPr lang="en-US" dirty="0">
                <a:solidFill>
                  <a:schemeClr val="dk1"/>
                </a:solidFill>
                <a:latin typeface="Calibri Light" panose="020F0302020204030204" pitchFamily="34" charset="0"/>
              </a:rPr>
              <a:t>3) </a:t>
            </a:r>
            <a:r>
              <a:rPr lang="en-US" dirty="0" err="1">
                <a:solidFill>
                  <a:schemeClr val="dk1"/>
                </a:solidFill>
                <a:latin typeface="Calibri Light" panose="020F0302020204030204" pitchFamily="34" charset="0"/>
              </a:rPr>
              <a:t>seleziona</a:t>
            </a:r>
            <a:r>
              <a:rPr lang="en-US" dirty="0">
                <a:solidFill>
                  <a:schemeClr val="dk1"/>
                </a:solidFill>
                <a:latin typeface="Calibri Light" panose="020F0302020204030204" pitchFamily="34" charset="0"/>
              </a:rPr>
              <a:t> e </a:t>
            </a:r>
            <a:r>
              <a:rPr lang="en-US" dirty="0" err="1">
                <a:solidFill>
                  <a:schemeClr val="dk1"/>
                </a:solidFill>
                <a:latin typeface="Calibri Light" panose="020F0302020204030204" pitchFamily="34" charset="0"/>
              </a:rPr>
              <a:t>invoca</a:t>
            </a:r>
            <a:r>
              <a:rPr lang="en-US" dirty="0">
                <a:solidFill>
                  <a:schemeClr val="dk1"/>
                </a:solidFill>
                <a:latin typeface="Calibri Light" panose="020F0302020204030204" pitchFamily="34" charset="0"/>
              </a:rPr>
              <a:t> </a:t>
            </a:r>
            <a:r>
              <a:rPr lang="en-US" dirty="0" err="1">
                <a:solidFill>
                  <a:schemeClr val="dk1"/>
                </a:solidFill>
                <a:latin typeface="Calibri Light" panose="020F0302020204030204" pitchFamily="34" charset="0"/>
              </a:rPr>
              <a:t>una</a:t>
            </a:r>
            <a:r>
              <a:rPr lang="en-US" dirty="0">
                <a:solidFill>
                  <a:schemeClr val="dk1"/>
                </a:solidFill>
                <a:latin typeface="Calibri Light" panose="020F0302020204030204" pitchFamily="34" charset="0"/>
              </a:rPr>
              <a:t> vista in base alle </a:t>
            </a:r>
            <a:r>
              <a:rPr lang="en-US" dirty="0" err="1">
                <a:solidFill>
                  <a:schemeClr val="dk1"/>
                </a:solidFill>
                <a:latin typeface="Calibri Light" panose="020F0302020204030204" pitchFamily="34" charset="0"/>
              </a:rPr>
              <a:t>richieste</a:t>
            </a:r>
            <a:r>
              <a:rPr lang="en-US" dirty="0">
                <a:solidFill>
                  <a:schemeClr val="dk1"/>
                </a:solidFill>
                <a:latin typeface="Calibri Light" panose="020F0302020204030204" pitchFamily="34" charset="0"/>
              </a:rPr>
              <a:t> </a:t>
            </a:r>
            <a:r>
              <a:rPr lang="en-US" dirty="0" err="1">
                <a:solidFill>
                  <a:schemeClr val="dk1"/>
                </a:solidFill>
                <a:latin typeface="Calibri Light" panose="020F0302020204030204" pitchFamily="34" charset="0"/>
              </a:rPr>
              <a:t>dell'utente</a:t>
            </a:r>
            <a:r>
              <a:rPr lang="en-US" dirty="0">
                <a:solidFill>
                  <a:schemeClr val="dk1"/>
                </a:solidFill>
                <a:latin typeface="Calibri Light" panose="020F0302020204030204" pitchFamily="34" charset="0"/>
              </a:rPr>
              <a:t> e </a:t>
            </a:r>
            <a:r>
              <a:rPr lang="en-US" dirty="0" err="1">
                <a:solidFill>
                  <a:schemeClr val="dk1"/>
                </a:solidFill>
                <a:latin typeface="Calibri Light" panose="020F0302020204030204" pitchFamily="34" charset="0"/>
              </a:rPr>
              <a:t>all'esito</a:t>
            </a:r>
            <a:r>
              <a:rPr lang="en-US" dirty="0">
                <a:solidFill>
                  <a:schemeClr val="dk1"/>
                </a:solidFill>
                <a:latin typeface="Calibri Light" panose="020F0302020204030204" pitchFamily="34" charset="0"/>
              </a:rPr>
              <a:t> </a:t>
            </a:r>
            <a:r>
              <a:rPr lang="en-US" dirty="0" err="1">
                <a:solidFill>
                  <a:schemeClr val="dk1"/>
                </a:solidFill>
                <a:latin typeface="Calibri Light" panose="020F0302020204030204" pitchFamily="34" charset="0"/>
              </a:rPr>
              <a:t>della</a:t>
            </a:r>
            <a:r>
              <a:rPr lang="en-US" dirty="0">
                <a:solidFill>
                  <a:schemeClr val="dk1"/>
                </a:solidFill>
                <a:latin typeface="Calibri Light" panose="020F0302020204030204" pitchFamily="34" charset="0"/>
              </a:rPr>
              <a:t> azione </a:t>
            </a:r>
            <a:r>
              <a:rPr lang="en-US" dirty="0" err="1">
                <a:solidFill>
                  <a:schemeClr val="dk1"/>
                </a:solidFill>
                <a:latin typeface="Calibri Light" panose="020F0302020204030204" pitchFamily="34" charset="0"/>
              </a:rPr>
              <a:t>sul</a:t>
            </a:r>
            <a:r>
              <a:rPr lang="en-US" dirty="0">
                <a:solidFill>
                  <a:schemeClr val="dk1"/>
                </a:solidFill>
                <a:latin typeface="Calibri Light" panose="020F0302020204030204" pitchFamily="34" charset="0"/>
              </a:rPr>
              <a:t> </a:t>
            </a:r>
            <a:r>
              <a:rPr lang="en-US" dirty="0" err="1">
                <a:solidFill>
                  <a:schemeClr val="dk1"/>
                </a:solidFill>
                <a:latin typeface="Calibri Light" panose="020F0302020204030204" pitchFamily="34" charset="0"/>
              </a:rPr>
              <a:t>modello</a:t>
            </a:r>
            <a:endParaRPr lang="en-US" dirty="0">
              <a:solidFill>
                <a:schemeClr val="dk1"/>
              </a:solidFill>
              <a:latin typeface="Calibri Light" panose="020F0302020204030204" pitchFamily="34" charset="0"/>
            </a:endParaRPr>
          </a:p>
        </p:txBody>
      </p:sp>
      <p:sp>
        <p:nvSpPr>
          <p:cNvPr id="5" name="Text Box 8"/>
          <p:cNvSpPr txBox="1">
            <a:spLocks noChangeArrowheads="1"/>
          </p:cNvSpPr>
          <p:nvPr/>
        </p:nvSpPr>
        <p:spPr bwMode="auto">
          <a:xfrm>
            <a:off x="8108954" y="5410498"/>
            <a:ext cx="2339975" cy="784830"/>
          </a:xfrm>
          <a:prstGeom prst="rect">
            <a:avLst/>
          </a:prstGeom>
          <a:solidFill>
            <a:schemeClr val="accent1">
              <a:lumMod val="20000"/>
              <a:lumOff val="80000"/>
            </a:schemeClr>
          </a:solidFill>
          <a:ln w="9525">
            <a:solidFill>
              <a:srgbClr val="42D042"/>
            </a:solidFill>
            <a:miter lim="800000"/>
            <a:headEnd/>
            <a:tailEnd/>
          </a:ln>
          <a:effectLst>
            <a:outerShdw blurRad="40000" dist="20000" dir="5400000" rotWithShape="0">
              <a:srgbClr val="000000">
                <a:alpha val="37999"/>
              </a:srgbClr>
            </a:outerShdw>
          </a:effectLst>
        </p:spPr>
        <p:txBody>
          <a:bodyPr>
            <a:spAutoFit/>
          </a:bodyPr>
          <a:lstStyle/>
          <a:p>
            <a:pPr algn="ctr">
              <a:spcBef>
                <a:spcPct val="50000"/>
              </a:spcBef>
              <a:defRPr/>
            </a:pPr>
            <a:r>
              <a:rPr lang="en-US" b="1" dirty="0">
                <a:solidFill>
                  <a:schemeClr val="dk1"/>
                </a:solidFill>
                <a:latin typeface="Calibri Light" panose="020F0302020204030204" pitchFamily="34" charset="0"/>
              </a:rPr>
              <a:t>VISTA</a:t>
            </a:r>
          </a:p>
          <a:p>
            <a:pPr>
              <a:spcBef>
                <a:spcPct val="50000"/>
              </a:spcBef>
              <a:defRPr/>
            </a:pPr>
            <a:r>
              <a:rPr lang="en-US" dirty="0">
                <a:latin typeface="Calibri Light" panose="020F0302020204030204" pitchFamily="34" charset="0"/>
              </a:rPr>
              <a:t>4) Genera la </a:t>
            </a:r>
            <a:r>
              <a:rPr lang="en-US" dirty="0" err="1">
                <a:latin typeface="Calibri Light" panose="020F0302020204030204" pitchFamily="34" charset="0"/>
              </a:rPr>
              <a:t>risposta</a:t>
            </a:r>
            <a:r>
              <a:rPr lang="en-US" dirty="0">
                <a:latin typeface="Calibri Light" panose="020F0302020204030204" pitchFamily="34" charset="0"/>
              </a:rPr>
              <a:t> </a:t>
            </a:r>
          </a:p>
        </p:txBody>
      </p:sp>
      <p:sp>
        <p:nvSpPr>
          <p:cNvPr id="6" name="Text Box 9"/>
          <p:cNvSpPr txBox="1">
            <a:spLocks noChangeArrowheads="1"/>
          </p:cNvSpPr>
          <p:nvPr/>
        </p:nvSpPr>
        <p:spPr bwMode="auto">
          <a:xfrm>
            <a:off x="1587505" y="4552040"/>
            <a:ext cx="2268313" cy="1477328"/>
          </a:xfrm>
          <a:prstGeom prst="rect">
            <a:avLst/>
          </a:prstGeom>
          <a:solidFill>
            <a:schemeClr val="accent1">
              <a:lumMod val="20000"/>
              <a:lumOff val="80000"/>
            </a:schemeClr>
          </a:solidFill>
          <a:ln w="9525">
            <a:solidFill>
              <a:srgbClr val="42D042"/>
            </a:solidFill>
            <a:miter lim="800000"/>
            <a:headEnd/>
            <a:tailEnd/>
          </a:ln>
          <a:effectLst>
            <a:outerShdw blurRad="40000" dist="20000" dir="5400000" rotWithShape="0">
              <a:srgbClr val="000000">
                <a:alpha val="37999"/>
              </a:srgbClr>
            </a:outerShdw>
          </a:effectLst>
        </p:spPr>
        <p:txBody>
          <a:bodyPr wrap="square">
            <a:spAutoFit/>
          </a:bodyPr>
          <a:lstStyle/>
          <a:p>
            <a:pPr algn="ctr">
              <a:spcBef>
                <a:spcPct val="50000"/>
              </a:spcBef>
              <a:defRPr/>
            </a:pPr>
            <a:r>
              <a:rPr lang="en-US" b="1" dirty="0">
                <a:solidFill>
                  <a:schemeClr val="dk1"/>
                </a:solidFill>
                <a:latin typeface="Calibri Light" panose="020F0302020204030204" pitchFamily="34" charset="0"/>
              </a:rPr>
              <a:t>MODELLO</a:t>
            </a:r>
          </a:p>
          <a:p>
            <a:pPr>
              <a:spcBef>
                <a:spcPct val="50000"/>
              </a:spcBef>
              <a:defRPr/>
            </a:pPr>
            <a:r>
              <a:rPr lang="en-US" dirty="0">
                <a:solidFill>
                  <a:schemeClr val="dk1"/>
                </a:solidFill>
                <a:latin typeface="Calibri Light" panose="020F0302020204030204" pitchFamily="34" charset="0"/>
              </a:rPr>
              <a:t>2) </a:t>
            </a:r>
            <a:r>
              <a:rPr lang="en-US" dirty="0" err="1">
                <a:solidFill>
                  <a:schemeClr val="dk1"/>
                </a:solidFill>
                <a:latin typeface="Calibri Light" panose="020F0302020204030204" pitchFamily="34" charset="0"/>
              </a:rPr>
              <a:t>Esegue</a:t>
            </a:r>
            <a:r>
              <a:rPr lang="en-US" dirty="0">
                <a:solidFill>
                  <a:schemeClr val="dk1"/>
                </a:solidFill>
                <a:latin typeface="Calibri Light" panose="020F0302020204030204" pitchFamily="34" charset="0"/>
              </a:rPr>
              <a:t> </a:t>
            </a:r>
            <a:r>
              <a:rPr lang="en-US" dirty="0" err="1">
                <a:solidFill>
                  <a:schemeClr val="dk1"/>
                </a:solidFill>
                <a:latin typeface="Calibri Light" panose="020F0302020204030204" pitchFamily="34" charset="0"/>
              </a:rPr>
              <a:t>operazioni</a:t>
            </a:r>
            <a:r>
              <a:rPr lang="en-US" dirty="0">
                <a:solidFill>
                  <a:schemeClr val="dk1"/>
                </a:solidFill>
                <a:latin typeface="Calibri Light" panose="020F0302020204030204" pitchFamily="34" charset="0"/>
              </a:rPr>
              <a:t> sui </a:t>
            </a:r>
            <a:r>
              <a:rPr lang="en-US" dirty="0" err="1">
                <a:solidFill>
                  <a:schemeClr val="dk1"/>
                </a:solidFill>
                <a:latin typeface="Calibri Light" panose="020F0302020204030204" pitchFamily="34" charset="0"/>
              </a:rPr>
              <a:t>dati</a:t>
            </a:r>
            <a:endParaRPr lang="en-US" dirty="0">
              <a:solidFill>
                <a:schemeClr val="dk1"/>
              </a:solidFill>
              <a:latin typeface="Calibri Light" panose="020F0302020204030204" pitchFamily="34" charset="0"/>
            </a:endParaRPr>
          </a:p>
          <a:p>
            <a:pPr>
              <a:spcBef>
                <a:spcPct val="50000"/>
              </a:spcBef>
              <a:defRPr/>
            </a:pPr>
            <a:endParaRPr lang="en-US" dirty="0">
              <a:solidFill>
                <a:schemeClr val="dk1"/>
              </a:solidFill>
              <a:latin typeface="Calibri Light" panose="020F0302020204030204" pitchFamily="34" charset="0"/>
            </a:endParaRPr>
          </a:p>
        </p:txBody>
      </p:sp>
      <p:sp>
        <p:nvSpPr>
          <p:cNvPr id="9" name="Line 12"/>
          <p:cNvSpPr>
            <a:spLocks noChangeShapeType="1"/>
          </p:cNvSpPr>
          <p:nvPr/>
        </p:nvSpPr>
        <p:spPr bwMode="auto">
          <a:xfrm flipV="1">
            <a:off x="3855815" y="3999349"/>
            <a:ext cx="1068611" cy="1061831"/>
          </a:xfrm>
          <a:prstGeom prst="line">
            <a:avLst/>
          </a:prstGeom>
          <a:noFill/>
          <a:ln w="9525">
            <a:solidFill>
              <a:schemeClr val="tx1"/>
            </a:solidFill>
            <a:round/>
            <a:headEnd type="none" w="med" len="med"/>
            <a:tailEnd type="triangle"/>
          </a:ln>
          <a:extLst>
            <a:ext uri="{909E8E84-426E-40dd-AFC4-6F175D3DCCD1}">
              <a14:hiddenFill xmlns="" xmlns:a14="http://schemas.microsoft.com/office/drawing/2010/main">
                <a:noFill/>
              </a14:hiddenFill>
            </a:ext>
          </a:extLst>
        </p:spPr>
        <p:txBody>
          <a:bodyPr/>
          <a:lstStyle/>
          <a:p>
            <a:endParaRPr lang="en-US" dirty="0">
              <a:latin typeface="Calibri Light" panose="020F0302020204030204" pitchFamily="34" charset="0"/>
            </a:endParaRPr>
          </a:p>
        </p:txBody>
      </p:sp>
      <p:cxnSp>
        <p:nvCxnSpPr>
          <p:cNvPr id="11" name="AutoShape 14"/>
          <p:cNvCxnSpPr>
            <a:cxnSpLocks noChangeShapeType="1"/>
            <a:endCxn id="4" idx="3"/>
          </p:cNvCxnSpPr>
          <p:nvPr/>
        </p:nvCxnSpPr>
        <p:spPr bwMode="auto">
          <a:xfrm rot="16200000" flipV="1">
            <a:off x="7327578" y="3216791"/>
            <a:ext cx="2269231" cy="2141584"/>
          </a:xfrm>
          <a:prstGeom prst="bentConnector2">
            <a:avLst/>
          </a:prstGeom>
          <a:noFill/>
          <a:ln w="9525">
            <a:solidFill>
              <a:schemeClr val="tx1"/>
            </a:solidFill>
            <a:miter lim="800000"/>
            <a:headEnd type="triangle"/>
            <a:tailEnd type="none" w="med" len="med"/>
          </a:ln>
          <a:extLst>
            <a:ext uri="{909E8E84-426E-40dd-AFC4-6F175D3DCCD1}">
              <a14:hiddenFill xmlns="" xmlns:a14="http://schemas.microsoft.com/office/drawing/2010/main">
                <a:noFill/>
              </a14:hiddenFill>
            </a:ext>
          </a:extLst>
        </p:spPr>
      </p:cxnSp>
      <p:sp>
        <p:nvSpPr>
          <p:cNvPr id="12" name="Text Box 15"/>
          <p:cNvSpPr txBox="1">
            <a:spLocks noChangeArrowheads="1"/>
          </p:cNvSpPr>
          <p:nvPr/>
        </p:nvSpPr>
        <p:spPr bwMode="auto">
          <a:xfrm>
            <a:off x="2644713" y="2615507"/>
            <a:ext cx="172194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600" dirty="0">
                <a:latin typeface="Calibri Light" panose="020F0302020204030204" pitchFamily="34" charset="0"/>
              </a:rPr>
              <a:t>azione </a:t>
            </a:r>
            <a:r>
              <a:rPr lang="en-US" sz="1600" dirty="0" err="1">
                <a:latin typeface="Calibri Light" panose="020F0302020204030204" pitchFamily="34" charset="0"/>
              </a:rPr>
              <a:t>sul</a:t>
            </a:r>
            <a:r>
              <a:rPr lang="en-US" sz="1600" dirty="0">
                <a:latin typeface="Calibri Light" panose="020F0302020204030204" pitchFamily="34" charset="0"/>
              </a:rPr>
              <a:t> </a:t>
            </a:r>
            <a:r>
              <a:rPr lang="en-US" sz="1600" dirty="0" err="1">
                <a:latin typeface="Calibri Light" panose="020F0302020204030204" pitchFamily="34" charset="0"/>
              </a:rPr>
              <a:t>modello</a:t>
            </a:r>
            <a:endParaRPr lang="en-US" sz="1600" dirty="0">
              <a:latin typeface="Calibri Light" panose="020F0302020204030204" pitchFamily="34" charset="0"/>
            </a:endParaRPr>
          </a:p>
        </p:txBody>
      </p:sp>
      <p:cxnSp>
        <p:nvCxnSpPr>
          <p:cNvPr id="13" name="AutoShape 16"/>
          <p:cNvCxnSpPr>
            <a:cxnSpLocks noChangeShapeType="1"/>
            <a:stCxn id="6" idx="0"/>
            <a:endCxn id="4" idx="1"/>
          </p:cNvCxnSpPr>
          <p:nvPr/>
        </p:nvCxnSpPr>
        <p:spPr bwMode="auto">
          <a:xfrm rot="5400000" flipH="1" flipV="1">
            <a:off x="3169545" y="2705085"/>
            <a:ext cx="1399073" cy="2294839"/>
          </a:xfrm>
          <a:prstGeom prst="bentConnector2">
            <a:avLst/>
          </a:prstGeom>
          <a:noFill/>
          <a:ln w="9525">
            <a:solidFill>
              <a:schemeClr val="tx1"/>
            </a:solidFill>
            <a:miter lim="800000"/>
            <a:headEnd type="triangle"/>
            <a:tailEnd type="none" w="med" len="med"/>
          </a:ln>
          <a:extLst>
            <a:ext uri="{909E8E84-426E-40dd-AFC4-6F175D3DCCD1}">
              <a14:hiddenFill xmlns="" xmlns:a14="http://schemas.microsoft.com/office/drawing/2010/main">
                <a:noFill/>
              </a14:hiddenFill>
            </a:ext>
          </a:extLst>
        </p:spPr>
      </p:cxnSp>
      <p:sp>
        <p:nvSpPr>
          <p:cNvPr id="14" name="Text Box 17"/>
          <p:cNvSpPr txBox="1">
            <a:spLocks noChangeArrowheads="1"/>
          </p:cNvSpPr>
          <p:nvPr/>
        </p:nvSpPr>
        <p:spPr bwMode="auto">
          <a:xfrm>
            <a:off x="3958040" y="4855458"/>
            <a:ext cx="228357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600" dirty="0" err="1">
                <a:solidFill>
                  <a:schemeClr val="dk1"/>
                </a:solidFill>
                <a:latin typeface="Calibri Light" panose="020F0302020204030204" pitchFamily="34" charset="0"/>
                <a:ea typeface="+mn-ea"/>
              </a:rPr>
              <a:t>esito</a:t>
            </a:r>
            <a:r>
              <a:rPr lang="en-US" sz="1600" dirty="0">
                <a:solidFill>
                  <a:schemeClr val="dk1"/>
                </a:solidFill>
                <a:latin typeface="Calibri Light" panose="020F0302020204030204" pitchFamily="34" charset="0"/>
                <a:ea typeface="+mn-ea"/>
              </a:rPr>
              <a:t> </a:t>
            </a:r>
            <a:r>
              <a:rPr lang="en-US" sz="1600" dirty="0" err="1">
                <a:solidFill>
                  <a:schemeClr val="dk1"/>
                </a:solidFill>
                <a:latin typeface="Calibri Light" panose="020F0302020204030204" pitchFamily="34" charset="0"/>
                <a:ea typeface="+mn-ea"/>
              </a:rPr>
              <a:t>operazione</a:t>
            </a:r>
            <a:r>
              <a:rPr lang="en-US" sz="1600" dirty="0">
                <a:solidFill>
                  <a:schemeClr val="dk1"/>
                </a:solidFill>
                <a:latin typeface="Calibri Light" panose="020F0302020204030204" pitchFamily="34" charset="0"/>
                <a:ea typeface="+mn-ea"/>
              </a:rPr>
              <a:t> e </a:t>
            </a:r>
            <a:br>
              <a:rPr lang="en-US" sz="1600" dirty="0">
                <a:solidFill>
                  <a:schemeClr val="dk1"/>
                </a:solidFill>
                <a:latin typeface="Calibri Light" panose="020F0302020204030204" pitchFamily="34" charset="0"/>
                <a:ea typeface="+mn-ea"/>
              </a:rPr>
            </a:br>
            <a:r>
              <a:rPr lang="en-US" sz="1600" dirty="0" err="1">
                <a:solidFill>
                  <a:schemeClr val="dk1"/>
                </a:solidFill>
                <a:latin typeface="Calibri Light" panose="020F0302020204030204" pitchFamily="34" charset="0"/>
                <a:ea typeface="+mn-ea"/>
              </a:rPr>
              <a:t>dati</a:t>
            </a:r>
            <a:r>
              <a:rPr lang="en-US" sz="1600" dirty="0">
                <a:solidFill>
                  <a:schemeClr val="dk1"/>
                </a:solidFill>
                <a:latin typeface="Calibri Light" panose="020F0302020204030204" pitchFamily="34" charset="0"/>
                <a:ea typeface="+mn-ea"/>
              </a:rPr>
              <a:t> </a:t>
            </a:r>
            <a:r>
              <a:rPr lang="en-US" sz="1600" dirty="0" err="1">
                <a:solidFill>
                  <a:schemeClr val="dk1"/>
                </a:solidFill>
                <a:latin typeface="Calibri Light" panose="020F0302020204030204" pitchFamily="34" charset="0"/>
                <a:ea typeface="+mn-ea"/>
              </a:rPr>
              <a:t>necessari</a:t>
            </a:r>
            <a:r>
              <a:rPr lang="en-US" sz="1600" dirty="0">
                <a:solidFill>
                  <a:schemeClr val="dk1"/>
                </a:solidFill>
                <a:latin typeface="Calibri Light" panose="020F0302020204030204" pitchFamily="34" charset="0"/>
                <a:ea typeface="+mn-ea"/>
              </a:rPr>
              <a:t> a </a:t>
            </a:r>
            <a:r>
              <a:rPr lang="en-US" sz="1600" dirty="0" err="1">
                <a:solidFill>
                  <a:schemeClr val="dk1"/>
                </a:solidFill>
                <a:latin typeface="Calibri Light" panose="020F0302020204030204" pitchFamily="34" charset="0"/>
                <a:ea typeface="+mn-ea"/>
              </a:rPr>
              <a:t>produrre</a:t>
            </a:r>
            <a:r>
              <a:rPr lang="en-US" sz="1600" dirty="0">
                <a:solidFill>
                  <a:schemeClr val="dk1"/>
                </a:solidFill>
                <a:latin typeface="Calibri Light" panose="020F0302020204030204" pitchFamily="34" charset="0"/>
                <a:ea typeface="+mn-ea"/>
              </a:rPr>
              <a:t> </a:t>
            </a:r>
          </a:p>
          <a:p>
            <a:pPr eaLnBrk="1" hangingPunct="1"/>
            <a:r>
              <a:rPr lang="en-US" sz="1600" dirty="0">
                <a:solidFill>
                  <a:schemeClr val="dk1"/>
                </a:solidFill>
                <a:latin typeface="Calibri Light" panose="020F0302020204030204" pitchFamily="34" charset="0"/>
                <a:ea typeface="+mn-ea"/>
              </a:rPr>
              <a:t>la </a:t>
            </a:r>
            <a:r>
              <a:rPr lang="en-US" sz="1600" dirty="0" err="1">
                <a:solidFill>
                  <a:schemeClr val="dk1"/>
                </a:solidFill>
                <a:latin typeface="Calibri Light" panose="020F0302020204030204" pitchFamily="34" charset="0"/>
                <a:ea typeface="+mn-ea"/>
              </a:rPr>
              <a:t>risposta</a:t>
            </a:r>
            <a:endParaRPr lang="en-US" sz="1600" dirty="0">
              <a:solidFill>
                <a:schemeClr val="dk1"/>
              </a:solidFill>
              <a:latin typeface="Calibri Light" panose="020F0302020204030204" pitchFamily="34" charset="0"/>
              <a:ea typeface="+mn-ea"/>
            </a:endParaRPr>
          </a:p>
        </p:txBody>
      </p:sp>
      <p:sp>
        <p:nvSpPr>
          <p:cNvPr id="23" name="Text Box 11"/>
          <p:cNvSpPr txBox="1">
            <a:spLocks noChangeArrowheads="1"/>
          </p:cNvSpPr>
          <p:nvPr/>
        </p:nvSpPr>
        <p:spPr bwMode="auto">
          <a:xfrm>
            <a:off x="7714112" y="2063969"/>
            <a:ext cx="147899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600" dirty="0" err="1">
                <a:latin typeface="Calibri Light" panose="020F0302020204030204" pitchFamily="34" charset="0"/>
              </a:rPr>
              <a:t>dati</a:t>
            </a:r>
            <a:r>
              <a:rPr lang="en-US" sz="1600" dirty="0">
                <a:latin typeface="Calibri Light" panose="020F0302020204030204" pitchFamily="34" charset="0"/>
              </a:rPr>
              <a:t> e </a:t>
            </a:r>
            <a:r>
              <a:rPr lang="en-US" sz="1600" dirty="0" err="1">
                <a:latin typeface="Calibri Light" panose="020F0302020204030204" pitchFamily="34" charset="0"/>
              </a:rPr>
              <a:t>comandi</a:t>
            </a:r>
            <a:br>
              <a:rPr lang="en-US" sz="1600" dirty="0">
                <a:latin typeface="Calibri Light" panose="020F0302020204030204" pitchFamily="34" charset="0"/>
              </a:rPr>
            </a:br>
            <a:r>
              <a:rPr lang="it-IT" sz="1600" dirty="0">
                <a:latin typeface="Calibri Light" panose="020F0302020204030204" pitchFamily="34" charset="0"/>
              </a:rPr>
              <a:t>(richiesta HTTP)</a:t>
            </a:r>
          </a:p>
        </p:txBody>
      </p:sp>
      <p:sp>
        <p:nvSpPr>
          <p:cNvPr id="3" name="Text Box 11">
            <a:extLst>
              <a:ext uri="{FF2B5EF4-FFF2-40B4-BE49-F238E27FC236}">
                <a16:creationId xmlns:a16="http://schemas.microsoft.com/office/drawing/2014/main" id="{20B125C6-6F75-DEAC-4335-A3C685EC8882}"/>
              </a:ext>
            </a:extLst>
          </p:cNvPr>
          <p:cNvSpPr txBox="1">
            <a:spLocks noChangeArrowheads="1"/>
          </p:cNvSpPr>
          <p:nvPr/>
        </p:nvSpPr>
        <p:spPr bwMode="auto">
          <a:xfrm>
            <a:off x="7675630" y="3139135"/>
            <a:ext cx="135928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600" dirty="0" err="1">
                <a:solidFill>
                  <a:schemeClr val="dk1"/>
                </a:solidFill>
                <a:latin typeface="Calibri Light" panose="020F0302020204030204" pitchFamily="34" charset="0"/>
                <a:ea typeface="+mn-ea"/>
              </a:rPr>
              <a:t>dati</a:t>
            </a:r>
            <a:r>
              <a:rPr lang="en-US" sz="1600" dirty="0">
                <a:solidFill>
                  <a:schemeClr val="dk1"/>
                </a:solidFill>
                <a:latin typeface="Calibri Light" panose="020F0302020204030204" pitchFamily="34" charset="0"/>
                <a:ea typeface="+mn-ea"/>
              </a:rPr>
              <a:t> </a:t>
            </a:r>
            <a:r>
              <a:rPr lang="en-US" sz="1600" dirty="0" err="1">
                <a:solidFill>
                  <a:schemeClr val="dk1"/>
                </a:solidFill>
                <a:latin typeface="Calibri Light" panose="020F0302020204030204" pitchFamily="34" charset="0"/>
                <a:ea typeface="+mn-ea"/>
              </a:rPr>
              <a:t>necessari</a:t>
            </a:r>
            <a:r>
              <a:rPr lang="en-US" sz="1600" dirty="0">
                <a:solidFill>
                  <a:schemeClr val="dk1"/>
                </a:solidFill>
                <a:latin typeface="Calibri Light" panose="020F0302020204030204" pitchFamily="34" charset="0"/>
                <a:ea typeface="+mn-ea"/>
              </a:rPr>
              <a:t> </a:t>
            </a:r>
          </a:p>
          <a:p>
            <a:pPr eaLnBrk="1" hangingPunct="1"/>
            <a:r>
              <a:rPr lang="en-US" sz="1600" dirty="0">
                <a:solidFill>
                  <a:schemeClr val="dk1"/>
                </a:solidFill>
                <a:latin typeface="Calibri Light" panose="020F0302020204030204" pitchFamily="34" charset="0"/>
                <a:ea typeface="+mn-ea"/>
              </a:rPr>
              <a:t>a </a:t>
            </a:r>
            <a:r>
              <a:rPr lang="en-US" sz="1600" dirty="0" err="1">
                <a:solidFill>
                  <a:schemeClr val="dk1"/>
                </a:solidFill>
                <a:latin typeface="Calibri Light" panose="020F0302020204030204" pitchFamily="34" charset="0"/>
                <a:ea typeface="+mn-ea"/>
              </a:rPr>
              <a:t>produrre</a:t>
            </a:r>
            <a:r>
              <a:rPr lang="en-US" sz="1600" dirty="0">
                <a:solidFill>
                  <a:schemeClr val="dk1"/>
                </a:solidFill>
                <a:latin typeface="Calibri Light" panose="020F0302020204030204" pitchFamily="34" charset="0"/>
                <a:ea typeface="+mn-ea"/>
              </a:rPr>
              <a:t> la </a:t>
            </a:r>
            <a:br>
              <a:rPr lang="en-US" sz="1600" dirty="0">
                <a:solidFill>
                  <a:schemeClr val="dk1"/>
                </a:solidFill>
                <a:latin typeface="Calibri Light" panose="020F0302020204030204" pitchFamily="34" charset="0"/>
                <a:ea typeface="+mn-ea"/>
              </a:rPr>
            </a:br>
            <a:r>
              <a:rPr lang="en-US" sz="1600" dirty="0" err="1">
                <a:solidFill>
                  <a:schemeClr val="dk1"/>
                </a:solidFill>
                <a:latin typeface="Calibri Light" panose="020F0302020204030204" pitchFamily="34" charset="0"/>
                <a:ea typeface="+mn-ea"/>
              </a:rPr>
              <a:t>risposta</a:t>
            </a:r>
            <a:r>
              <a:rPr lang="en-US" sz="1600" dirty="0">
                <a:solidFill>
                  <a:schemeClr val="dk1"/>
                </a:solidFill>
                <a:latin typeface="Calibri Light" panose="020F0302020204030204" pitchFamily="34" charset="0"/>
                <a:ea typeface="+mn-ea"/>
              </a:rPr>
              <a:t> </a:t>
            </a:r>
          </a:p>
        </p:txBody>
      </p:sp>
      <p:cxnSp>
        <p:nvCxnSpPr>
          <p:cNvPr id="7" name="AutoShape 14">
            <a:extLst>
              <a:ext uri="{FF2B5EF4-FFF2-40B4-BE49-F238E27FC236}">
                <a16:creationId xmlns:a16="http://schemas.microsoft.com/office/drawing/2014/main" id="{23BCF440-7496-17F0-8F88-1796F537F6BE}"/>
              </a:ext>
            </a:extLst>
          </p:cNvPr>
          <p:cNvCxnSpPr>
            <a:cxnSpLocks noChangeShapeType="1"/>
            <a:stCxn id="16" idx="2"/>
          </p:cNvCxnSpPr>
          <p:nvPr/>
        </p:nvCxnSpPr>
        <p:spPr bwMode="auto">
          <a:xfrm rot="5400000">
            <a:off x="9523604" y="3418592"/>
            <a:ext cx="2418477" cy="1278891"/>
          </a:xfrm>
          <a:prstGeom prst="bentConnector3">
            <a:avLst>
              <a:gd name="adj1" fmla="val 50000"/>
            </a:avLst>
          </a:prstGeom>
          <a:noFill/>
          <a:ln w="9525">
            <a:solidFill>
              <a:schemeClr val="tx1"/>
            </a:solidFill>
            <a:prstDash val="dash"/>
            <a:miter lim="800000"/>
            <a:headEnd type="triangle"/>
            <a:tailEnd type="none" w="med" len="med"/>
          </a:ln>
          <a:extLst>
            <a:ext uri="{909E8E84-426E-40dd-AFC4-6F175D3DCCD1}">
              <a14:hiddenFill xmlns="" xmlns:a14="http://schemas.microsoft.com/office/drawing/2010/main">
                <a:noFill/>
              </a14:hiddenFill>
            </a:ext>
          </a:extLst>
        </p:spPr>
      </p:cxnSp>
      <p:sp>
        <p:nvSpPr>
          <p:cNvPr id="19" name="Text Box 11">
            <a:extLst>
              <a:ext uri="{FF2B5EF4-FFF2-40B4-BE49-F238E27FC236}">
                <a16:creationId xmlns:a16="http://schemas.microsoft.com/office/drawing/2014/main" id="{4C8864D4-DFCC-6364-FCAF-E0488BA94B6A}"/>
              </a:ext>
            </a:extLst>
          </p:cNvPr>
          <p:cNvSpPr txBox="1">
            <a:spLocks noChangeArrowheads="1"/>
          </p:cNvSpPr>
          <p:nvPr/>
        </p:nvSpPr>
        <p:spPr bwMode="auto">
          <a:xfrm>
            <a:off x="10749008" y="3429001"/>
            <a:ext cx="151727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600" dirty="0" err="1">
                <a:latin typeface="Calibri Light" panose="020F0302020204030204" pitchFamily="34" charset="0"/>
              </a:rPr>
              <a:t>risposta</a:t>
            </a:r>
            <a:r>
              <a:rPr lang="en-US" sz="1600" dirty="0">
                <a:latin typeface="Calibri Light" panose="020F0302020204030204" pitchFamily="34" charset="0"/>
              </a:rPr>
              <a:t> al client</a:t>
            </a:r>
          </a:p>
          <a:p>
            <a:pPr eaLnBrk="1" hangingPunct="1"/>
            <a:r>
              <a:rPr lang="en-US" sz="1600" dirty="0">
                <a:latin typeface="Calibri Light" panose="020F0302020204030204" pitchFamily="34" charset="0"/>
              </a:rPr>
              <a:t>(</a:t>
            </a:r>
            <a:r>
              <a:rPr lang="en-US" sz="1600" dirty="0" err="1">
                <a:latin typeface="Calibri Light" panose="020F0302020204030204" pitchFamily="34" charset="0"/>
              </a:rPr>
              <a:t>pagina</a:t>
            </a:r>
            <a:r>
              <a:rPr lang="en-US" sz="1600" dirty="0">
                <a:latin typeface="Calibri Light" panose="020F0302020204030204" pitchFamily="34" charset="0"/>
              </a:rPr>
              <a:t> HTML)</a:t>
            </a:r>
          </a:p>
        </p:txBody>
      </p:sp>
      <p:sp>
        <p:nvSpPr>
          <p:cNvPr id="8" name="Rettangolo 7">
            <a:extLst>
              <a:ext uri="{FF2B5EF4-FFF2-40B4-BE49-F238E27FC236}">
                <a16:creationId xmlns:a16="http://schemas.microsoft.com/office/drawing/2014/main" id="{7305A09E-A501-D847-66BE-E171E7492679}"/>
              </a:ext>
            </a:extLst>
          </p:cNvPr>
          <p:cNvSpPr/>
          <p:nvPr/>
        </p:nvSpPr>
        <p:spPr>
          <a:xfrm>
            <a:off x="1178628" y="1275645"/>
            <a:ext cx="9647417" cy="51928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Light" panose="020F0302020204030204" pitchFamily="34" charset="0"/>
            </a:endParaRPr>
          </a:p>
        </p:txBody>
      </p:sp>
      <p:sp>
        <p:nvSpPr>
          <p:cNvPr id="15" name="Text Box 13">
            <a:extLst>
              <a:ext uri="{FF2B5EF4-FFF2-40B4-BE49-F238E27FC236}">
                <a16:creationId xmlns:a16="http://schemas.microsoft.com/office/drawing/2014/main" id="{A6614063-7BBC-5992-70BD-4A05A087FE96}"/>
              </a:ext>
            </a:extLst>
          </p:cNvPr>
          <p:cNvSpPr txBox="1">
            <a:spLocks noChangeArrowheads="1"/>
          </p:cNvSpPr>
          <p:nvPr/>
        </p:nvSpPr>
        <p:spPr bwMode="auto">
          <a:xfrm>
            <a:off x="9545818" y="1383251"/>
            <a:ext cx="777777" cy="369332"/>
          </a:xfrm>
          <a:prstGeom prst="rect">
            <a:avLst/>
          </a:prstGeom>
          <a:noFill/>
          <a:ln w="9525">
            <a:solidFill>
              <a:srgbClr val="FFFFFF"/>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dirty="0">
                <a:highlight>
                  <a:srgbClr val="FFFF00"/>
                </a:highlight>
                <a:latin typeface="Calibri Light" panose="020F0302020204030204" pitchFamily="34" charset="0"/>
              </a:rPr>
              <a:t>Server</a:t>
            </a:r>
          </a:p>
        </p:txBody>
      </p:sp>
      <p:sp>
        <p:nvSpPr>
          <p:cNvPr id="16" name="Text Box 13">
            <a:extLst>
              <a:ext uri="{FF2B5EF4-FFF2-40B4-BE49-F238E27FC236}">
                <a16:creationId xmlns:a16="http://schemas.microsoft.com/office/drawing/2014/main" id="{364A74E8-C512-4132-8E3F-625645CE4964}"/>
              </a:ext>
            </a:extLst>
          </p:cNvPr>
          <p:cNvSpPr txBox="1">
            <a:spLocks noChangeArrowheads="1"/>
          </p:cNvSpPr>
          <p:nvPr/>
        </p:nvSpPr>
        <p:spPr bwMode="auto">
          <a:xfrm>
            <a:off x="11013374" y="2479467"/>
            <a:ext cx="717825" cy="369332"/>
          </a:xfrm>
          <a:prstGeom prst="rect">
            <a:avLst/>
          </a:prstGeom>
          <a:noFill/>
          <a:ln w="9525">
            <a:solidFill>
              <a:srgbClr val="FFFFFF"/>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dirty="0">
                <a:highlight>
                  <a:srgbClr val="FFFF00"/>
                </a:highlight>
                <a:latin typeface="Calibri Light" panose="020F0302020204030204" pitchFamily="34" charset="0"/>
              </a:rPr>
              <a:t>Client</a:t>
            </a:r>
          </a:p>
        </p:txBody>
      </p:sp>
      <p:cxnSp>
        <p:nvCxnSpPr>
          <p:cNvPr id="18" name="AutoShape 14">
            <a:extLst>
              <a:ext uri="{FF2B5EF4-FFF2-40B4-BE49-F238E27FC236}">
                <a16:creationId xmlns:a16="http://schemas.microsoft.com/office/drawing/2014/main" id="{4AA3F460-501C-8DB4-5B33-8967C67BF30B}"/>
              </a:ext>
            </a:extLst>
          </p:cNvPr>
          <p:cNvCxnSpPr>
            <a:cxnSpLocks noChangeShapeType="1"/>
            <a:endCxn id="16" idx="1"/>
          </p:cNvCxnSpPr>
          <p:nvPr/>
        </p:nvCxnSpPr>
        <p:spPr bwMode="auto">
          <a:xfrm flipV="1">
            <a:off x="7391400" y="2664133"/>
            <a:ext cx="3621974" cy="15389"/>
          </a:xfrm>
          <a:prstGeom prst="bentConnector3">
            <a:avLst>
              <a:gd name="adj1" fmla="val 50000"/>
            </a:avLst>
          </a:prstGeom>
          <a:noFill/>
          <a:ln w="9525">
            <a:solidFill>
              <a:schemeClr val="tx1"/>
            </a:solidFill>
            <a:prstDash val="dash"/>
            <a:miter lim="800000"/>
            <a:headEnd type="triangle"/>
            <a:tailEnd type="non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88217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F39BF7-B04F-CA5D-9546-ED71C671594F}"/>
              </a:ext>
            </a:extLst>
          </p:cNvPr>
          <p:cNvSpPr>
            <a:spLocks noGrp="1"/>
          </p:cNvSpPr>
          <p:nvPr>
            <p:ph type="title"/>
          </p:nvPr>
        </p:nvSpPr>
        <p:spPr/>
        <p:txBody>
          <a:bodyPr/>
          <a:lstStyle/>
          <a:p>
            <a:r>
              <a:rPr lang="en-US" dirty="0" err="1"/>
              <a:t>Organizzazione</a:t>
            </a:r>
            <a:r>
              <a:rPr lang="en-US" dirty="0"/>
              <a:t> package</a:t>
            </a:r>
          </a:p>
        </p:txBody>
      </p:sp>
      <p:sp>
        <p:nvSpPr>
          <p:cNvPr id="3" name="Segnaposto contenuto 2">
            <a:extLst>
              <a:ext uri="{FF2B5EF4-FFF2-40B4-BE49-F238E27FC236}">
                <a16:creationId xmlns:a16="http://schemas.microsoft.com/office/drawing/2014/main" id="{814C460A-3FF3-C2EC-3605-FEBBAC277287}"/>
              </a:ext>
            </a:extLst>
          </p:cNvPr>
          <p:cNvSpPr>
            <a:spLocks noGrp="1"/>
          </p:cNvSpPr>
          <p:nvPr>
            <p:ph idx="1"/>
          </p:nvPr>
        </p:nvSpPr>
        <p:spPr/>
        <p:txBody>
          <a:bodyPr/>
          <a:lstStyle/>
          <a:p>
            <a:r>
              <a:rPr lang="en-US" dirty="0" err="1"/>
              <a:t>Creiamo</a:t>
            </a:r>
            <a:r>
              <a:rPr lang="en-US" dirty="0"/>
              <a:t> </a:t>
            </a:r>
            <a:r>
              <a:rPr lang="en-US" dirty="0" err="1"/>
              <a:t>i</a:t>
            </a:r>
            <a:r>
              <a:rPr lang="en-US" dirty="0"/>
              <a:t> package</a:t>
            </a:r>
          </a:p>
          <a:p>
            <a:pPr lvl="1"/>
            <a:r>
              <a:rPr lang="en-US" dirty="0">
                <a:latin typeface="Consolas" panose="020B0609020204030204" pitchFamily="49" charset="0"/>
                <a:cs typeface="Consolas" panose="020B0609020204030204" pitchFamily="49" charset="0"/>
              </a:rPr>
              <a:t>it.uniroma3.siw.model</a:t>
            </a:r>
          </a:p>
          <a:p>
            <a:pPr lvl="1"/>
            <a:r>
              <a:rPr lang="en-US" dirty="0">
                <a:latin typeface="Consolas" panose="020B0609020204030204" pitchFamily="49" charset="0"/>
                <a:cs typeface="Consolas" panose="020B0609020204030204" pitchFamily="49" charset="0"/>
              </a:rPr>
              <a:t>it.uniroma3.siw.controller</a:t>
            </a:r>
          </a:p>
          <a:p>
            <a:pPr lvl="1"/>
            <a:r>
              <a:rPr lang="en-US" dirty="0">
                <a:latin typeface="Consolas" panose="020B0609020204030204" pitchFamily="49" charset="0"/>
                <a:cs typeface="Consolas" panose="020B0609020204030204" pitchFamily="49" charset="0"/>
              </a:rPr>
              <a:t>it.uniroma3.siw.repository</a:t>
            </a:r>
          </a:p>
          <a:p>
            <a:pPr lvl="1"/>
            <a:r>
              <a:rPr lang="en-US" dirty="0">
                <a:latin typeface="Consolas" panose="020B0609020204030204" pitchFamily="49" charset="0"/>
                <a:cs typeface="Consolas" panose="020B0609020204030204" pitchFamily="49" charset="0"/>
              </a:rPr>
              <a:t>it.uniroma3.siw.service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84970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E69415-A05C-A468-086D-9F171D8FCFD4}"/>
              </a:ext>
            </a:extLst>
          </p:cNvPr>
          <p:cNvSpPr>
            <a:spLocks noGrp="1"/>
          </p:cNvSpPr>
          <p:nvPr>
            <p:ph type="title"/>
          </p:nvPr>
        </p:nvSpPr>
        <p:spPr/>
        <p:txBody>
          <a:bodyPr/>
          <a:lstStyle/>
          <a:p>
            <a:r>
              <a:rPr lang="en-US" dirty="0"/>
              <a:t>Il </a:t>
            </a:r>
            <a:r>
              <a:rPr lang="en-US" dirty="0" err="1"/>
              <a:t>modello</a:t>
            </a:r>
            <a:endParaRPr lang="en-US" dirty="0"/>
          </a:p>
        </p:txBody>
      </p:sp>
      <p:sp>
        <p:nvSpPr>
          <p:cNvPr id="3" name="Segnaposto contenuto 2">
            <a:extLst>
              <a:ext uri="{FF2B5EF4-FFF2-40B4-BE49-F238E27FC236}">
                <a16:creationId xmlns:a16="http://schemas.microsoft.com/office/drawing/2014/main" id="{EC04E570-0DF1-4D6F-B5D0-5D33659682BB}"/>
              </a:ext>
            </a:extLst>
          </p:cNvPr>
          <p:cNvSpPr>
            <a:spLocks noGrp="1"/>
          </p:cNvSpPr>
          <p:nvPr>
            <p:ph idx="1"/>
          </p:nvPr>
        </p:nvSpPr>
        <p:spPr/>
        <p:txBody>
          <a:bodyPr>
            <a:normAutofit/>
          </a:bodyPr>
          <a:lstStyle/>
          <a:p>
            <a:r>
              <a:rPr lang="en-US" dirty="0"/>
              <a:t>La nostra </a:t>
            </a:r>
            <a:r>
              <a:rPr lang="en-US" dirty="0" err="1"/>
              <a:t>applicazione</a:t>
            </a:r>
            <a:r>
              <a:rPr lang="en-US" dirty="0"/>
              <a:t> </a:t>
            </a:r>
            <a:r>
              <a:rPr lang="en-US" dirty="0" err="1"/>
              <a:t>prevede</a:t>
            </a:r>
            <a:r>
              <a:rPr lang="en-US" dirty="0"/>
              <a:t> </a:t>
            </a:r>
            <a:r>
              <a:rPr lang="en-US" dirty="0" err="1"/>
              <a:t>un'entità</a:t>
            </a:r>
            <a:r>
              <a:rPr lang="en-US" dirty="0"/>
              <a:t> (il film)</a:t>
            </a:r>
          </a:p>
          <a:p>
            <a:r>
              <a:rPr lang="en-US" dirty="0"/>
              <a:t>Per </a:t>
            </a:r>
            <a:r>
              <a:rPr lang="en-US" dirty="0" err="1"/>
              <a:t>ogni</a:t>
            </a:r>
            <a:r>
              <a:rPr lang="en-US" dirty="0"/>
              <a:t> film </a:t>
            </a:r>
            <a:r>
              <a:rPr lang="en-US" dirty="0" err="1"/>
              <a:t>sono</a:t>
            </a:r>
            <a:r>
              <a:rPr lang="en-US" dirty="0"/>
              <a:t> di interesse:</a:t>
            </a:r>
          </a:p>
          <a:p>
            <a:pPr lvl="1"/>
            <a:r>
              <a:rPr lang="en-US" dirty="0"/>
              <a:t>il </a:t>
            </a:r>
            <a:r>
              <a:rPr lang="en-US" dirty="0" err="1"/>
              <a:t>titolo</a:t>
            </a:r>
            <a:endParaRPr lang="en-US" dirty="0"/>
          </a:p>
          <a:p>
            <a:pPr lvl="1"/>
            <a:r>
              <a:rPr lang="en-US" dirty="0" err="1"/>
              <a:t>l'anno</a:t>
            </a:r>
            <a:r>
              <a:rPr lang="en-US" dirty="0"/>
              <a:t> di </a:t>
            </a:r>
            <a:r>
              <a:rPr lang="en-US" dirty="0" err="1"/>
              <a:t>uscita</a:t>
            </a:r>
            <a:endParaRPr lang="en-US" dirty="0"/>
          </a:p>
          <a:p>
            <a:pPr lvl="1"/>
            <a:r>
              <a:rPr lang="en-US" dirty="0" err="1"/>
              <a:t>l'url</a:t>
            </a:r>
            <a:r>
              <a:rPr lang="en-US" dirty="0"/>
              <a:t> di </a:t>
            </a:r>
            <a:r>
              <a:rPr lang="en-US" dirty="0" err="1"/>
              <a:t>un'immagine</a:t>
            </a:r>
            <a:r>
              <a:rPr lang="en-US" dirty="0"/>
              <a:t> </a:t>
            </a:r>
            <a:r>
              <a:rPr lang="en-US" dirty="0" err="1"/>
              <a:t>relativa</a:t>
            </a:r>
            <a:r>
              <a:rPr lang="en-US" dirty="0"/>
              <a:t> al film</a:t>
            </a:r>
          </a:p>
          <a:p>
            <a:pPr lvl="1"/>
            <a:r>
              <a:rPr lang="en-US" dirty="0" err="1"/>
              <a:t>inoltre</a:t>
            </a:r>
            <a:r>
              <a:rPr lang="en-US" dirty="0"/>
              <a:t>, ad </a:t>
            </a:r>
            <a:r>
              <a:rPr lang="en-US" dirty="0" err="1"/>
              <a:t>ogni</a:t>
            </a:r>
            <a:r>
              <a:rPr lang="en-US" dirty="0"/>
              <a:t> film </a:t>
            </a:r>
            <a:r>
              <a:rPr lang="en-US" dirty="0" err="1"/>
              <a:t>associamo</a:t>
            </a:r>
            <a:r>
              <a:rPr lang="en-US" dirty="0"/>
              <a:t> come </a:t>
            </a:r>
            <a:r>
              <a:rPr lang="en-US" dirty="0" err="1"/>
              <a:t>identificatore</a:t>
            </a:r>
            <a:r>
              <a:rPr lang="en-US" dirty="0"/>
              <a:t> un </a:t>
            </a:r>
            <a:r>
              <a:rPr lang="en-US" dirty="0" err="1"/>
              <a:t>intero</a:t>
            </a:r>
            <a:r>
              <a:rPr lang="en-US" dirty="0"/>
              <a:t> </a:t>
            </a:r>
            <a:r>
              <a:rPr lang="en-US" dirty="0">
                <a:latin typeface="Consolas" panose="020B0609020204030204" pitchFamily="49" charset="0"/>
                <a:cs typeface="Consolas" panose="020B0609020204030204" pitchFamily="49" charset="0"/>
              </a:rPr>
              <a:t>Long</a:t>
            </a:r>
            <a:endParaRPr lang="en-US" dirty="0"/>
          </a:p>
          <a:p>
            <a:r>
              <a:rPr lang="en-US" dirty="0" err="1"/>
              <a:t>Scriviamo</a:t>
            </a:r>
            <a:r>
              <a:rPr lang="en-US" dirty="0"/>
              <a:t> il </a:t>
            </a:r>
            <a:r>
              <a:rPr lang="en-US" dirty="0" err="1"/>
              <a:t>codice</a:t>
            </a:r>
            <a:r>
              <a:rPr lang="en-US" dirty="0"/>
              <a:t> di </a:t>
            </a:r>
            <a:r>
              <a:rPr lang="en-US" dirty="0" err="1"/>
              <a:t>una</a:t>
            </a:r>
            <a:r>
              <a:rPr lang="en-US" dirty="0"/>
              <a:t> semplice </a:t>
            </a:r>
            <a:r>
              <a:rPr lang="en-US" dirty="0" err="1"/>
              <a:t>classe</a:t>
            </a:r>
            <a:r>
              <a:rPr lang="en-US" dirty="0"/>
              <a:t>, </a:t>
            </a:r>
            <a:r>
              <a:rPr lang="en-US" dirty="0">
                <a:latin typeface="Consolas" panose="020B0609020204030204" pitchFamily="49" charset="0"/>
                <a:cs typeface="Consolas" panose="020B0609020204030204" pitchFamily="49" charset="0"/>
              </a:rPr>
              <a:t>Movie</a:t>
            </a:r>
            <a:r>
              <a:rPr lang="en-US" dirty="0"/>
              <a:t>, </a:t>
            </a:r>
            <a:r>
              <a:rPr lang="en-US" dirty="0" err="1"/>
              <a:t>che</a:t>
            </a:r>
            <a:r>
              <a:rPr lang="en-US" dirty="0"/>
              <a:t> </a:t>
            </a:r>
            <a:r>
              <a:rPr lang="en-US" dirty="0" err="1"/>
              <a:t>modella</a:t>
            </a:r>
            <a:r>
              <a:rPr lang="en-US" dirty="0"/>
              <a:t> </a:t>
            </a:r>
            <a:r>
              <a:rPr lang="en-US" dirty="0" err="1"/>
              <a:t>questa</a:t>
            </a:r>
            <a:r>
              <a:rPr lang="en-US" dirty="0"/>
              <a:t> </a:t>
            </a:r>
            <a:r>
              <a:rPr lang="en-US" dirty="0" err="1"/>
              <a:t>entità</a:t>
            </a:r>
            <a:endParaRPr lang="en-US" dirty="0"/>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1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FB4AC8-450D-1806-6142-62F8EB431F77}"/>
              </a:ext>
            </a:extLst>
          </p:cNvPr>
          <p:cNvSpPr>
            <a:spLocks noGrp="1"/>
          </p:cNvSpPr>
          <p:nvPr>
            <p:ph type="title"/>
          </p:nvPr>
        </p:nvSpPr>
        <p:spPr/>
        <p:txBody>
          <a:bodyPr/>
          <a:lstStyle/>
          <a:p>
            <a:r>
              <a:rPr lang="en-US" dirty="0"/>
              <a:t>La </a:t>
            </a:r>
            <a:r>
              <a:rPr lang="en-US" dirty="0" err="1"/>
              <a:t>classe</a:t>
            </a:r>
            <a:r>
              <a:rPr lang="en-US" dirty="0"/>
              <a:t> </a:t>
            </a:r>
            <a:r>
              <a:rPr lang="en-US" dirty="0">
                <a:latin typeface="Consolas" panose="020B0609020204030204" pitchFamily="49" charset="0"/>
                <a:cs typeface="Consolas" panose="020B0609020204030204" pitchFamily="49" charset="0"/>
              </a:rPr>
              <a:t>Movie</a:t>
            </a:r>
          </a:p>
        </p:txBody>
      </p:sp>
      <p:sp>
        <p:nvSpPr>
          <p:cNvPr id="3" name="Segnaposto contenuto 2">
            <a:extLst>
              <a:ext uri="{FF2B5EF4-FFF2-40B4-BE49-F238E27FC236}">
                <a16:creationId xmlns:a16="http://schemas.microsoft.com/office/drawing/2014/main" id="{CF8C2B9B-D8A7-876F-5519-40633021510C}"/>
              </a:ext>
            </a:extLst>
          </p:cNvPr>
          <p:cNvSpPr>
            <a:spLocks noGrp="1"/>
          </p:cNvSpPr>
          <p:nvPr>
            <p:ph idx="1"/>
          </p:nvPr>
        </p:nvSpPr>
        <p:spPr/>
        <p:txBody>
          <a:bodyPr>
            <a:normAutofit fontScale="70000" lnSpcReduction="20000"/>
          </a:bodyPr>
          <a:lstStyle/>
          <a:p>
            <a:pPr marL="0" indent="0">
              <a:buNone/>
            </a:pPr>
            <a:r>
              <a:rPr lang="it-IT" b="1" dirty="0">
                <a:solidFill>
                  <a:srgbClr val="7F0055"/>
                </a:solidFill>
                <a:effectLst/>
                <a:latin typeface="Menlo" panose="020B0609030804020204" pitchFamily="49" charset="0"/>
              </a:rPr>
              <a:t>public</a:t>
            </a:r>
            <a:r>
              <a:rPr lang="it-IT" dirty="0">
                <a:solidFill>
                  <a:srgbClr val="000000"/>
                </a:solidFill>
                <a:effectLst/>
                <a:latin typeface="Menlo" panose="020B0609030804020204" pitchFamily="49" charset="0"/>
              </a:rPr>
              <a:t> </a:t>
            </a:r>
            <a:r>
              <a:rPr lang="it-IT" b="1" dirty="0">
                <a:solidFill>
                  <a:srgbClr val="7F0055"/>
                </a:solidFill>
                <a:effectLst/>
                <a:latin typeface="Menlo" panose="020B0609030804020204" pitchFamily="49" charset="0"/>
              </a:rPr>
              <a:t>class</a:t>
            </a:r>
            <a:r>
              <a:rPr lang="it-IT" dirty="0">
                <a:solidFill>
                  <a:srgbClr val="000000"/>
                </a:solidFill>
                <a:effectLst/>
                <a:latin typeface="Menlo" panose="020B0609030804020204" pitchFamily="49" charset="0"/>
              </a:rPr>
              <a:t> Movie {</a:t>
            </a:r>
            <a:endParaRPr lang="it-IT" dirty="0">
              <a:solidFill>
                <a:srgbClr val="7F0055"/>
              </a:solidFill>
              <a:effectLst/>
              <a:latin typeface="Menlo" panose="020B0609030804020204" pitchFamily="49" charset="0"/>
            </a:endParaRPr>
          </a:p>
          <a:p>
            <a:pPr marL="0" indent="0">
              <a:buNone/>
            </a:pPr>
            <a:endParaRPr lang="it-IT" dirty="0">
              <a:effectLst/>
              <a:latin typeface="Menlo" panose="020B0609030804020204" pitchFamily="49" charset="0"/>
            </a:endParaRPr>
          </a:p>
          <a:p>
            <a:pPr marL="0" indent="0">
              <a:buNone/>
            </a:pPr>
            <a:r>
              <a:rPr lang="it-IT" dirty="0">
                <a:effectLst/>
                <a:latin typeface="Menlo" panose="020B0609030804020204" pitchFamily="49" charset="0"/>
              </a:rPr>
              <a:t>    </a:t>
            </a:r>
            <a:r>
              <a:rPr lang="it-IT" b="1" dirty="0">
                <a:solidFill>
                  <a:srgbClr val="7F0055"/>
                </a:solidFill>
                <a:effectLst/>
                <a:latin typeface="Menlo" panose="020B0609030804020204" pitchFamily="49" charset="0"/>
              </a:rPr>
              <a:t>private</a:t>
            </a:r>
            <a:r>
              <a:rPr lang="it-IT" dirty="0">
                <a:effectLst/>
                <a:latin typeface="Menlo" panose="020B0609030804020204" pitchFamily="49" charset="0"/>
              </a:rPr>
              <a:t> Long </a:t>
            </a:r>
            <a:r>
              <a:rPr lang="it-IT" dirty="0">
                <a:solidFill>
                  <a:srgbClr val="0000C0"/>
                </a:solidFill>
                <a:effectLst/>
                <a:latin typeface="Menlo" panose="020B0609030804020204" pitchFamily="49" charset="0"/>
              </a:rPr>
              <a:t>id</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    private</a:t>
            </a:r>
            <a:r>
              <a:rPr lang="it-IT" dirty="0">
                <a:effectLst/>
                <a:latin typeface="Menlo" panose="020B0609030804020204" pitchFamily="49" charset="0"/>
              </a:rPr>
              <a:t> </a:t>
            </a:r>
            <a:r>
              <a:rPr lang="it-IT" dirty="0" err="1">
                <a:effectLst/>
                <a:latin typeface="Menlo" panose="020B0609030804020204" pitchFamily="49" charset="0"/>
              </a:rPr>
              <a:t>String</a:t>
            </a:r>
            <a:r>
              <a:rPr lang="it-IT" dirty="0">
                <a:effectLst/>
                <a:latin typeface="Menlo" panose="020B0609030804020204" pitchFamily="49" charset="0"/>
              </a:rPr>
              <a:t> </a:t>
            </a:r>
            <a:r>
              <a:rPr lang="it-IT" dirty="0" err="1">
                <a:solidFill>
                  <a:srgbClr val="0000C0"/>
                </a:solidFill>
                <a:effectLst/>
                <a:latin typeface="Menlo" panose="020B0609030804020204" pitchFamily="49" charset="0"/>
              </a:rPr>
              <a:t>title</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    private</a:t>
            </a:r>
            <a:r>
              <a:rPr lang="it-IT" dirty="0">
                <a:effectLst/>
                <a:latin typeface="Menlo" panose="020B0609030804020204" pitchFamily="49" charset="0"/>
              </a:rPr>
              <a:t> </a:t>
            </a:r>
            <a:r>
              <a:rPr lang="it-IT" dirty="0" err="1">
                <a:effectLst/>
                <a:latin typeface="Menlo" panose="020B0609030804020204" pitchFamily="49" charset="0"/>
              </a:rPr>
              <a:t>Integer</a:t>
            </a:r>
            <a:r>
              <a:rPr lang="it-IT" dirty="0">
                <a:effectLst/>
                <a:latin typeface="Menlo" panose="020B0609030804020204" pitchFamily="49" charset="0"/>
              </a:rPr>
              <a:t> </a:t>
            </a:r>
            <a:r>
              <a:rPr lang="it-IT" dirty="0" err="1">
                <a:solidFill>
                  <a:srgbClr val="0000C0"/>
                </a:solidFill>
                <a:effectLst/>
                <a:latin typeface="Menlo" panose="020B0609030804020204" pitchFamily="49" charset="0"/>
              </a:rPr>
              <a:t>year</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    private</a:t>
            </a:r>
            <a:r>
              <a:rPr lang="it-IT" dirty="0">
                <a:effectLst/>
                <a:latin typeface="Menlo" panose="020B0609030804020204" pitchFamily="49" charset="0"/>
              </a:rPr>
              <a:t> </a:t>
            </a:r>
            <a:r>
              <a:rPr lang="it-IT" dirty="0" err="1">
                <a:effectLst/>
                <a:latin typeface="Menlo" panose="020B0609030804020204" pitchFamily="49" charset="0"/>
              </a:rPr>
              <a:t>String</a:t>
            </a:r>
            <a:r>
              <a:rPr lang="it-IT" dirty="0">
                <a:effectLst/>
                <a:latin typeface="Menlo" panose="020B0609030804020204" pitchFamily="49" charset="0"/>
              </a:rPr>
              <a:t> </a:t>
            </a:r>
            <a:r>
              <a:rPr lang="it-IT" dirty="0" err="1">
                <a:solidFill>
                  <a:srgbClr val="0000C0"/>
                </a:solidFill>
                <a:effectLst/>
                <a:latin typeface="Menlo" panose="020B0609030804020204" pitchFamily="49" charset="0"/>
              </a:rPr>
              <a:t>urlImage</a:t>
            </a:r>
            <a:r>
              <a:rPr lang="it-IT" dirty="0">
                <a:effectLst/>
                <a:latin typeface="Menlo" panose="020B0609030804020204" pitchFamily="49" charset="0"/>
              </a:rPr>
              <a:t>;</a:t>
            </a:r>
          </a:p>
          <a:p>
            <a:pPr marL="0" indent="0">
              <a:buNone/>
            </a:pPr>
            <a:br>
              <a:rPr lang="it-IT" dirty="0">
                <a:effectLst/>
                <a:latin typeface="Menlo" panose="020B0609030804020204" pitchFamily="49" charset="0"/>
              </a:rPr>
            </a:br>
            <a:r>
              <a:rPr lang="it-IT" sz="3100" dirty="0">
                <a:latin typeface="Menlo" panose="020B0609030804020204" pitchFamily="49" charset="0"/>
              </a:rPr>
              <a:t>    // seguono (devono essere scritti) metodi setter e getter</a:t>
            </a:r>
          </a:p>
          <a:p>
            <a:pPr marL="0" indent="0">
              <a:buNone/>
            </a:pPr>
            <a:r>
              <a:rPr lang="it-IT" sz="3100" dirty="0">
                <a:latin typeface="Menlo" panose="020B0609030804020204" pitchFamily="49" charset="0"/>
              </a:rPr>
              <a:t>    // seguono (devono essere scritti) metodi </a:t>
            </a:r>
            <a:r>
              <a:rPr lang="it-IT" sz="3100" dirty="0" err="1">
                <a:latin typeface="Menlo" panose="020B0609030804020204" pitchFamily="49" charset="0"/>
              </a:rPr>
              <a:t>equals</a:t>
            </a:r>
            <a:r>
              <a:rPr lang="it-IT" sz="3100" dirty="0">
                <a:latin typeface="Menlo" panose="020B0609030804020204" pitchFamily="49" charset="0"/>
              </a:rPr>
              <a:t> e </a:t>
            </a:r>
            <a:r>
              <a:rPr lang="it-IT" sz="3100" dirty="0" err="1">
                <a:latin typeface="Menlo" panose="020B0609030804020204" pitchFamily="49" charset="0"/>
              </a:rPr>
              <a:t>hashCode</a:t>
            </a:r>
            <a:r>
              <a:rPr lang="it-IT" sz="3100" dirty="0">
                <a:latin typeface="Menlo" panose="020B0609030804020204" pitchFamily="49" charset="0"/>
              </a:rPr>
              <a:t>:</a:t>
            </a:r>
          </a:p>
          <a:p>
            <a:pPr marL="0" indent="0">
              <a:buNone/>
            </a:pPr>
            <a:r>
              <a:rPr lang="it-IT" sz="3100" dirty="0">
                <a:latin typeface="Menlo" panose="020B0609030804020204" pitchFamily="49" charset="0"/>
              </a:rPr>
              <a:t>    //         due oggetti Movie sono uguali se hanno </a:t>
            </a:r>
          </a:p>
          <a:p>
            <a:pPr marL="0" indent="0">
              <a:buNone/>
            </a:pPr>
            <a:r>
              <a:rPr lang="it-IT" sz="3100" dirty="0">
                <a:latin typeface="Menlo" panose="020B0609030804020204" pitchFamily="49" charset="0"/>
              </a:rPr>
              <a:t>    //         stesso titolo e stesso anno</a:t>
            </a:r>
          </a:p>
          <a:p>
            <a:pPr marL="0" indent="0">
              <a:buNone/>
            </a:pPr>
            <a:endParaRPr lang="it-IT" dirty="0">
              <a:effectLst/>
              <a:latin typeface="Menlo" panose="020B0609030804020204" pitchFamily="49" charset="0"/>
            </a:endParaRPr>
          </a:p>
          <a:p>
            <a:pPr marL="0" indent="0">
              <a:buNone/>
            </a:pPr>
            <a:r>
              <a:rPr lang="it-IT" dirty="0">
                <a:effectLst/>
                <a:latin typeface="Menlo" panose="020B0609030804020204" pitchFamily="49" charset="0"/>
              </a:rPr>
              <a:t>}</a:t>
            </a:r>
          </a:p>
          <a:p>
            <a:pPr marL="0" indent="0">
              <a:buNone/>
            </a:pPr>
            <a:endParaRPr lang="en-US" dirty="0"/>
          </a:p>
        </p:txBody>
      </p:sp>
    </p:spTree>
    <p:extLst>
      <p:ext uri="{BB962C8B-B14F-4D97-AF65-F5344CB8AC3E}">
        <p14:creationId xmlns:p14="http://schemas.microsoft.com/office/powerpoint/2010/main" val="324652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32CD71-B6DA-3DE2-51B2-600057ED1947}"/>
              </a:ext>
            </a:extLst>
          </p:cNvPr>
          <p:cNvSpPr>
            <a:spLocks noGrp="1"/>
          </p:cNvSpPr>
          <p:nvPr>
            <p:ph type="title"/>
          </p:nvPr>
        </p:nvSpPr>
        <p:spPr/>
        <p:txBody>
          <a:bodyPr/>
          <a:lstStyle/>
          <a:p>
            <a:r>
              <a:rPr lang="en-US" dirty="0"/>
              <a:t>La </a:t>
            </a:r>
            <a:r>
              <a:rPr lang="en-US" dirty="0" err="1"/>
              <a:t>classe</a:t>
            </a:r>
            <a:r>
              <a:rPr lang="en-US" dirty="0"/>
              <a:t> </a:t>
            </a:r>
            <a:r>
              <a:rPr lang="en-US" dirty="0">
                <a:latin typeface="Consolas" panose="020B0609020204030204" pitchFamily="49" charset="0"/>
                <a:cs typeface="Consolas" panose="020B0609020204030204" pitchFamily="49" charset="0"/>
              </a:rPr>
              <a:t>Movie</a:t>
            </a:r>
          </a:p>
        </p:txBody>
      </p:sp>
      <p:sp>
        <p:nvSpPr>
          <p:cNvPr id="3" name="Segnaposto contenuto 2">
            <a:extLst>
              <a:ext uri="{FF2B5EF4-FFF2-40B4-BE49-F238E27FC236}">
                <a16:creationId xmlns:a16="http://schemas.microsoft.com/office/drawing/2014/main" id="{BA0AFAB7-7DE6-1551-C26C-5F6AD9AC6EAC}"/>
              </a:ext>
            </a:extLst>
          </p:cNvPr>
          <p:cNvSpPr>
            <a:spLocks noGrp="1"/>
          </p:cNvSpPr>
          <p:nvPr>
            <p:ph idx="1"/>
          </p:nvPr>
        </p:nvSpPr>
        <p:spPr/>
        <p:txBody>
          <a:bodyPr/>
          <a:lstStyle/>
          <a:p>
            <a:r>
              <a:rPr lang="en-US" dirty="0" err="1"/>
              <a:t>Gli</a:t>
            </a:r>
            <a:r>
              <a:rPr lang="en-US" dirty="0"/>
              <a:t> </a:t>
            </a:r>
            <a:r>
              <a:rPr lang="en-US" dirty="0" err="1"/>
              <a:t>oggetti</a:t>
            </a:r>
            <a:r>
              <a:rPr lang="en-US" dirty="0"/>
              <a:t> </a:t>
            </a:r>
            <a:r>
              <a:rPr lang="en-US" dirty="0" err="1"/>
              <a:t>della</a:t>
            </a:r>
            <a:r>
              <a:rPr lang="en-US" dirty="0"/>
              <a:t> </a:t>
            </a:r>
            <a:r>
              <a:rPr lang="en-US" dirty="0" err="1"/>
              <a:t>classe</a:t>
            </a:r>
            <a:r>
              <a:rPr lang="en-US" dirty="0"/>
              <a:t> </a:t>
            </a:r>
            <a:r>
              <a:rPr lang="en-US" dirty="0">
                <a:latin typeface="Consolas" panose="020B0609020204030204" pitchFamily="49" charset="0"/>
                <a:cs typeface="Consolas" panose="020B0609020204030204" pitchFamily="49" charset="0"/>
              </a:rPr>
              <a:t>Movie</a:t>
            </a:r>
            <a:r>
              <a:rPr lang="en-US" dirty="0"/>
              <a:t> </a:t>
            </a:r>
            <a:r>
              <a:rPr lang="en-US" dirty="0" err="1"/>
              <a:t>devono</a:t>
            </a:r>
            <a:r>
              <a:rPr lang="en-US" dirty="0"/>
              <a:t> </a:t>
            </a:r>
            <a:r>
              <a:rPr lang="en-US" dirty="0" err="1"/>
              <a:t>essere</a:t>
            </a:r>
            <a:r>
              <a:rPr lang="en-US" dirty="0"/>
              <a:t> </a:t>
            </a:r>
            <a:r>
              <a:rPr lang="en-US" dirty="0" err="1"/>
              <a:t>persistenti</a:t>
            </a:r>
            <a:endParaRPr lang="en-US" dirty="0"/>
          </a:p>
          <a:p>
            <a:pPr lvl="1"/>
            <a:r>
              <a:rPr lang="en-US" dirty="0" err="1"/>
              <a:t>Dovremmo</a:t>
            </a:r>
            <a:r>
              <a:rPr lang="en-US" dirty="0"/>
              <a:t> </a:t>
            </a:r>
            <a:r>
              <a:rPr lang="en-US" dirty="0" err="1"/>
              <a:t>creare</a:t>
            </a:r>
            <a:r>
              <a:rPr lang="en-US" dirty="0"/>
              <a:t> </a:t>
            </a:r>
            <a:r>
              <a:rPr lang="en-US" dirty="0" err="1"/>
              <a:t>una</a:t>
            </a:r>
            <a:r>
              <a:rPr lang="en-US" dirty="0"/>
              <a:t> </a:t>
            </a:r>
            <a:r>
              <a:rPr lang="en-US" dirty="0" err="1"/>
              <a:t>tabella</a:t>
            </a:r>
            <a:r>
              <a:rPr lang="en-US" dirty="0"/>
              <a:t> </a:t>
            </a:r>
            <a:r>
              <a:rPr lang="en-US" dirty="0" err="1"/>
              <a:t>che</a:t>
            </a:r>
            <a:r>
              <a:rPr lang="en-US" dirty="0"/>
              <a:t> </a:t>
            </a:r>
            <a:r>
              <a:rPr lang="en-US" dirty="0" err="1"/>
              <a:t>possa</a:t>
            </a:r>
            <a:r>
              <a:rPr lang="en-US" dirty="0"/>
              <a:t> </a:t>
            </a:r>
            <a:r>
              <a:rPr lang="en-US" dirty="0" err="1"/>
              <a:t>memorizzare</a:t>
            </a:r>
            <a:r>
              <a:rPr lang="en-US" dirty="0"/>
              <a:t> </a:t>
            </a:r>
            <a:r>
              <a:rPr lang="en-US" dirty="0" err="1"/>
              <a:t>gli</a:t>
            </a:r>
            <a:r>
              <a:rPr lang="en-US" dirty="0"/>
              <a:t> </a:t>
            </a:r>
            <a:r>
              <a:rPr lang="en-US" dirty="0" err="1"/>
              <a:t>oggetti</a:t>
            </a:r>
            <a:endParaRPr lang="en-US" dirty="0"/>
          </a:p>
          <a:p>
            <a:pPr lvl="1"/>
            <a:r>
              <a:rPr lang="en-US" dirty="0" err="1"/>
              <a:t>Gestire</a:t>
            </a:r>
            <a:r>
              <a:rPr lang="en-US" dirty="0"/>
              <a:t> la </a:t>
            </a:r>
            <a:r>
              <a:rPr lang="en-US" dirty="0" err="1"/>
              <a:t>creazione</a:t>
            </a:r>
            <a:r>
              <a:rPr lang="en-US" dirty="0"/>
              <a:t> </a:t>
            </a:r>
            <a:r>
              <a:rPr lang="en-US" dirty="0" err="1"/>
              <a:t>degli</a:t>
            </a:r>
            <a:r>
              <a:rPr lang="en-US" dirty="0"/>
              <a:t> id</a:t>
            </a:r>
          </a:p>
        </p:txBody>
      </p:sp>
    </p:spTree>
    <p:extLst>
      <p:ext uri="{BB962C8B-B14F-4D97-AF65-F5344CB8AC3E}">
        <p14:creationId xmlns:p14="http://schemas.microsoft.com/office/powerpoint/2010/main" val="251809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32CD71-B6DA-3DE2-51B2-600057ED1947}"/>
              </a:ext>
            </a:extLst>
          </p:cNvPr>
          <p:cNvSpPr>
            <a:spLocks noGrp="1"/>
          </p:cNvSpPr>
          <p:nvPr>
            <p:ph type="title"/>
          </p:nvPr>
        </p:nvSpPr>
        <p:spPr/>
        <p:txBody>
          <a:bodyPr/>
          <a:lstStyle/>
          <a:p>
            <a:r>
              <a:rPr lang="en-US" dirty="0"/>
              <a:t>La </a:t>
            </a:r>
            <a:r>
              <a:rPr lang="en-US" dirty="0" err="1"/>
              <a:t>classe</a:t>
            </a:r>
            <a:r>
              <a:rPr lang="en-US" dirty="0"/>
              <a:t> </a:t>
            </a:r>
            <a:r>
              <a:rPr lang="en-US" dirty="0">
                <a:latin typeface="Consolas" panose="020B0609020204030204" pitchFamily="49" charset="0"/>
                <a:cs typeface="Consolas" panose="020B0609020204030204" pitchFamily="49" charset="0"/>
              </a:rPr>
              <a:t>Movie</a:t>
            </a:r>
          </a:p>
        </p:txBody>
      </p:sp>
      <p:sp>
        <p:nvSpPr>
          <p:cNvPr id="3" name="Segnaposto contenuto 2">
            <a:extLst>
              <a:ext uri="{FF2B5EF4-FFF2-40B4-BE49-F238E27FC236}">
                <a16:creationId xmlns:a16="http://schemas.microsoft.com/office/drawing/2014/main" id="{BA0AFAB7-7DE6-1551-C26C-5F6AD9AC6EAC}"/>
              </a:ext>
            </a:extLst>
          </p:cNvPr>
          <p:cNvSpPr>
            <a:spLocks noGrp="1"/>
          </p:cNvSpPr>
          <p:nvPr>
            <p:ph idx="1"/>
          </p:nvPr>
        </p:nvSpPr>
        <p:spPr/>
        <p:txBody>
          <a:bodyPr>
            <a:normAutofit fontScale="85000" lnSpcReduction="20000"/>
          </a:bodyPr>
          <a:lstStyle/>
          <a:p>
            <a:pPr marL="0" indent="0">
              <a:lnSpc>
                <a:spcPct val="120000"/>
              </a:lnSpc>
              <a:buNone/>
            </a:pPr>
            <a:r>
              <a:rPr lang="en-US" dirty="0" err="1"/>
              <a:t>Sfruttiamo</a:t>
            </a:r>
            <a:r>
              <a:rPr lang="en-US" dirty="0"/>
              <a:t> le </a:t>
            </a:r>
            <a:r>
              <a:rPr lang="en-US" dirty="0" err="1"/>
              <a:t>potenzialità</a:t>
            </a:r>
            <a:r>
              <a:rPr lang="en-US" dirty="0"/>
              <a:t> </a:t>
            </a:r>
            <a:r>
              <a:rPr lang="en-US" dirty="0" err="1"/>
              <a:t>dell'ORM</a:t>
            </a:r>
            <a:r>
              <a:rPr lang="en-US" dirty="0"/>
              <a:t> JPA:</a:t>
            </a:r>
          </a:p>
          <a:p>
            <a:pPr lvl="1">
              <a:lnSpc>
                <a:spcPct val="120000"/>
              </a:lnSpc>
            </a:pPr>
            <a:r>
              <a:rPr lang="en-US" dirty="0" err="1"/>
              <a:t>Annotiamo</a:t>
            </a:r>
            <a:r>
              <a:rPr lang="en-US" dirty="0"/>
              <a:t> la </a:t>
            </a:r>
            <a:r>
              <a:rPr lang="en-US" dirty="0" err="1"/>
              <a:t>classe</a:t>
            </a:r>
            <a:r>
              <a:rPr lang="en-US" dirty="0"/>
              <a:t> con </a:t>
            </a:r>
            <a:br>
              <a:rPr lang="en-US" dirty="0"/>
            </a:br>
            <a:r>
              <a:rPr lang="en-US" dirty="0">
                <a:solidFill>
                  <a:schemeClr val="bg1">
                    <a:lumMod val="50000"/>
                  </a:schemeClr>
                </a:solidFill>
                <a:latin typeface="Consolas" panose="020B0609020204030204" pitchFamily="49" charset="0"/>
                <a:cs typeface="Consolas" panose="020B0609020204030204" pitchFamily="49" charset="0"/>
              </a:rPr>
              <a:t>@Entity </a:t>
            </a:r>
            <a:br>
              <a:rPr lang="en-US" dirty="0"/>
            </a:br>
            <a:r>
              <a:rPr lang="en-US" dirty="0"/>
              <a:t>per </a:t>
            </a:r>
            <a:r>
              <a:rPr lang="en-US" dirty="0" err="1"/>
              <a:t>comunicare</a:t>
            </a:r>
            <a:r>
              <a:rPr lang="en-US" dirty="0"/>
              <a:t> al framework </a:t>
            </a:r>
            <a:r>
              <a:rPr lang="en-US" dirty="0" err="1"/>
              <a:t>che</a:t>
            </a:r>
            <a:r>
              <a:rPr lang="en-US" dirty="0"/>
              <a:t> </a:t>
            </a:r>
            <a:r>
              <a:rPr lang="en-US" dirty="0" err="1"/>
              <a:t>va</a:t>
            </a:r>
            <a:r>
              <a:rPr lang="en-US" dirty="0"/>
              <a:t> </a:t>
            </a:r>
            <a:r>
              <a:rPr lang="en-US" dirty="0" err="1"/>
              <a:t>predisposta</a:t>
            </a:r>
            <a:r>
              <a:rPr lang="en-US" dirty="0"/>
              <a:t> </a:t>
            </a:r>
            <a:r>
              <a:rPr lang="en-US" dirty="0" err="1"/>
              <a:t>una</a:t>
            </a:r>
            <a:r>
              <a:rPr lang="en-US" dirty="0"/>
              <a:t> </a:t>
            </a:r>
            <a:r>
              <a:rPr lang="en-US" dirty="0" err="1"/>
              <a:t>tabella</a:t>
            </a:r>
            <a:r>
              <a:rPr lang="en-US" dirty="0"/>
              <a:t> per </a:t>
            </a:r>
            <a:r>
              <a:rPr lang="en-US" dirty="0" err="1"/>
              <a:t>memorizzare</a:t>
            </a:r>
            <a:r>
              <a:rPr lang="en-US" dirty="0"/>
              <a:t> </a:t>
            </a:r>
            <a:r>
              <a:rPr lang="en-US" dirty="0" err="1"/>
              <a:t>gli</a:t>
            </a:r>
            <a:r>
              <a:rPr lang="en-US" dirty="0"/>
              <a:t> </a:t>
            </a:r>
            <a:r>
              <a:rPr lang="en-US" dirty="0" err="1"/>
              <a:t>oggetti</a:t>
            </a:r>
            <a:r>
              <a:rPr lang="en-US" dirty="0"/>
              <a:t> </a:t>
            </a:r>
            <a:r>
              <a:rPr lang="en-US" dirty="0" err="1"/>
              <a:t>della</a:t>
            </a:r>
            <a:r>
              <a:rPr lang="en-US" dirty="0"/>
              <a:t> </a:t>
            </a:r>
            <a:r>
              <a:rPr lang="en-US" dirty="0" err="1"/>
              <a:t>classe</a:t>
            </a:r>
            <a:r>
              <a:rPr lang="en-US" dirty="0"/>
              <a:t> </a:t>
            </a:r>
            <a:r>
              <a:rPr lang="it-IT" dirty="0">
                <a:latin typeface="Consolas" panose="020B0609020204030204" pitchFamily="49" charset="0"/>
                <a:cs typeface="Consolas" panose="020B0609020204030204" pitchFamily="49" charset="0"/>
              </a:rPr>
              <a:t>Movie</a:t>
            </a:r>
            <a:endParaRPr lang="en-US" dirty="0"/>
          </a:p>
          <a:p>
            <a:pPr lvl="1">
              <a:lnSpc>
                <a:spcPct val="120000"/>
              </a:lnSpc>
            </a:pPr>
            <a:r>
              <a:rPr lang="en-US" dirty="0" err="1"/>
              <a:t>Annnotiamo</a:t>
            </a:r>
            <a:r>
              <a:rPr lang="en-US" dirty="0"/>
              <a:t> </a:t>
            </a:r>
            <a:r>
              <a:rPr lang="en-US" dirty="0" err="1"/>
              <a:t>l'identificatore</a:t>
            </a:r>
            <a:r>
              <a:rPr lang="en-US" dirty="0"/>
              <a:t> con</a:t>
            </a:r>
            <a:br>
              <a:rPr lang="en-US" dirty="0"/>
            </a:br>
            <a:r>
              <a:rPr lang="it-IT" dirty="0">
                <a:solidFill>
                  <a:schemeClr val="bg1">
                    <a:lumMod val="50000"/>
                  </a:schemeClr>
                </a:solidFill>
                <a:latin typeface="Consolas" panose="020B0609020204030204" pitchFamily="49" charset="0"/>
                <a:cs typeface="Consolas" panose="020B0609020204030204" pitchFamily="49" charset="0"/>
              </a:rPr>
              <a:t>@Id </a:t>
            </a:r>
            <a:br>
              <a:rPr lang="it-IT" dirty="0">
                <a:solidFill>
                  <a:schemeClr val="bg1">
                    <a:lumMod val="50000"/>
                  </a:schemeClr>
                </a:solidFill>
                <a:latin typeface="Consolas" panose="020B0609020204030204" pitchFamily="49" charset="0"/>
                <a:cs typeface="Consolas" panose="020B0609020204030204" pitchFamily="49" charset="0"/>
              </a:rPr>
            </a:br>
            <a:r>
              <a:rPr lang="it-IT" dirty="0">
                <a:solidFill>
                  <a:schemeClr val="bg1">
                    <a:lumMod val="50000"/>
                  </a:schemeClr>
                </a:solidFill>
                <a:latin typeface="Consolas" panose="020B0609020204030204" pitchFamily="49" charset="0"/>
                <a:cs typeface="Consolas" panose="020B0609020204030204" pitchFamily="49" charset="0"/>
              </a:rPr>
              <a:t>@</a:t>
            </a:r>
            <a:r>
              <a:rPr lang="it-IT" dirty="0" err="1">
                <a:solidFill>
                  <a:schemeClr val="bg1">
                    <a:lumMod val="50000"/>
                  </a:schemeClr>
                </a:solidFill>
                <a:latin typeface="Consolas" panose="020B0609020204030204" pitchFamily="49" charset="0"/>
                <a:cs typeface="Consolas" panose="020B0609020204030204" pitchFamily="49" charset="0"/>
              </a:rPr>
              <a:t>GeneratedValue</a:t>
            </a:r>
            <a:r>
              <a:rPr lang="it-IT" dirty="0">
                <a:solidFill>
                  <a:schemeClr val="bg1">
                    <a:lumMod val="50000"/>
                  </a:schemeClr>
                </a:solidFill>
                <a:latin typeface="Consolas" panose="020B0609020204030204" pitchFamily="49" charset="0"/>
                <a:cs typeface="Consolas" panose="020B0609020204030204" pitchFamily="49" charset="0"/>
              </a:rPr>
              <a:t>(strategy = </a:t>
            </a:r>
            <a:r>
              <a:rPr lang="it-IT" dirty="0" err="1">
                <a:solidFill>
                  <a:schemeClr val="bg1">
                    <a:lumMod val="50000"/>
                  </a:schemeClr>
                </a:solidFill>
                <a:latin typeface="Consolas" panose="020B0609020204030204" pitchFamily="49" charset="0"/>
                <a:cs typeface="Consolas" panose="020B0609020204030204" pitchFamily="49" charset="0"/>
              </a:rPr>
              <a:t>GenerationType.AUTO</a:t>
            </a:r>
            <a:r>
              <a:rPr lang="it-IT" dirty="0">
                <a:solidFill>
                  <a:schemeClr val="bg1">
                    <a:lumMod val="50000"/>
                  </a:schemeClr>
                </a:solidFill>
                <a:latin typeface="Consolas" panose="020B0609020204030204" pitchFamily="49" charset="0"/>
                <a:cs typeface="Consolas" panose="020B0609020204030204" pitchFamily="49" charset="0"/>
              </a:rPr>
              <a:t>)</a:t>
            </a:r>
            <a:br>
              <a:rPr lang="it-IT" dirty="0"/>
            </a:br>
            <a:r>
              <a:rPr lang="it-IT" dirty="0"/>
              <a:t>per comunicare al framework che la variabile che segue corrisponde ad una chiave primaria il cui valore deve essere creato automaticamente dal DBMS ogni volta che viene inserita una nuova ennupla </a:t>
            </a:r>
            <a:r>
              <a:rPr lang="it-IT" dirty="0">
                <a:latin typeface="Consolas" panose="020B0609020204030204" pitchFamily="49" charset="0"/>
                <a:cs typeface="Consolas" panose="020B0609020204030204" pitchFamily="49" charset="0"/>
              </a:rPr>
              <a:t>Movie</a:t>
            </a:r>
          </a:p>
        </p:txBody>
      </p:sp>
      <p:sp>
        <p:nvSpPr>
          <p:cNvPr id="4" name="CasellaDiTesto 3">
            <a:extLst>
              <a:ext uri="{FF2B5EF4-FFF2-40B4-BE49-F238E27FC236}">
                <a16:creationId xmlns:a16="http://schemas.microsoft.com/office/drawing/2014/main" id="{3CFD5169-9DB0-44EC-6AFD-C1494F9BF52F}"/>
              </a:ext>
            </a:extLst>
          </p:cNvPr>
          <p:cNvSpPr txBox="1"/>
          <p:nvPr/>
        </p:nvSpPr>
        <p:spPr>
          <a:xfrm>
            <a:off x="874643" y="6308727"/>
            <a:ext cx="7675756" cy="646331"/>
          </a:xfrm>
          <a:prstGeom prst="rect">
            <a:avLst/>
          </a:prstGeom>
          <a:noFill/>
        </p:spPr>
        <p:txBody>
          <a:bodyPr wrap="none" rtlCol="0">
            <a:spAutoFit/>
          </a:bodyPr>
          <a:lstStyle/>
          <a:p>
            <a:r>
              <a:rPr lang="it-IT" dirty="0">
                <a:effectLst/>
                <a:latin typeface="Consolas" panose="020B0609020204030204" pitchFamily="49" charset="0"/>
                <a:cs typeface="Consolas" panose="020B0609020204030204" pitchFamily="49" charset="0"/>
              </a:rPr>
              <a:t>@</a:t>
            </a:r>
            <a:r>
              <a:rPr lang="it-IT" dirty="0" err="1">
                <a:effectLst/>
                <a:latin typeface="Consolas" panose="020B0609020204030204" pitchFamily="49" charset="0"/>
                <a:cs typeface="Consolas" panose="020B0609020204030204" pitchFamily="49" charset="0"/>
              </a:rPr>
              <a:t>Entity</a:t>
            </a:r>
            <a:r>
              <a:rPr lang="it-IT" dirty="0">
                <a:latin typeface="Calibri Light" panose="020F0302020204030204" pitchFamily="34" charset="0"/>
                <a:cs typeface="Calibri Light" panose="020F0302020204030204" pitchFamily="34" charset="0"/>
              </a:rPr>
              <a:t>, </a:t>
            </a:r>
            <a:r>
              <a:rPr lang="it-IT" dirty="0">
                <a:latin typeface="Consolas" panose="020B0609020204030204" pitchFamily="49" charset="0"/>
                <a:cs typeface="Consolas" panose="020B0609020204030204" pitchFamily="49" charset="0"/>
              </a:rPr>
              <a:t>@Id</a:t>
            </a:r>
            <a:r>
              <a:rPr lang="it-IT" dirty="0">
                <a:latin typeface="Calibri Light" panose="020F0302020204030204" pitchFamily="34" charset="0"/>
                <a:cs typeface="Calibri Light" panose="020F0302020204030204" pitchFamily="34" charset="0"/>
              </a:rPr>
              <a:t>, </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GeneratedValue</a:t>
            </a:r>
            <a:r>
              <a:rPr lang="it-IT" dirty="0">
                <a:latin typeface="Calibri Light" panose="020F0302020204030204" pitchFamily="34" charset="0"/>
                <a:cs typeface="Calibri Light" panose="020F0302020204030204" pitchFamily="34" charset="0"/>
              </a:rPr>
              <a:t> sono nel package </a:t>
            </a:r>
            <a:r>
              <a:rPr lang="it-IT" dirty="0" err="1">
                <a:effectLst/>
                <a:latin typeface="Consolas" panose="020B0609020204030204" pitchFamily="49" charset="0"/>
                <a:cs typeface="Consolas" panose="020B0609020204030204" pitchFamily="49" charset="0"/>
              </a:rPr>
              <a:t>jakarta.persistence</a:t>
            </a:r>
            <a:endParaRPr lang="it-IT" dirty="0">
              <a:effectLst/>
              <a:latin typeface="Consolas" panose="020B0609020204030204" pitchFamily="49" charset="0"/>
              <a:cs typeface="Consolas" panose="020B0609020204030204" pitchFamily="49" charset="0"/>
            </a:endParaRPr>
          </a:p>
          <a:p>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1722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sz="3600" dirty="0" err="1"/>
              <a:t>Anatomia</a:t>
            </a:r>
            <a:r>
              <a:rPr lang="en-US" sz="3600" dirty="0"/>
              <a:t> di un </a:t>
            </a:r>
            <a:r>
              <a:rPr lang="en-US" sz="3600" dirty="0" err="1"/>
              <a:t>sistema</a:t>
            </a:r>
            <a:r>
              <a:rPr lang="en-US" sz="3600" dirty="0"/>
              <a:t> </a:t>
            </a:r>
            <a:r>
              <a:rPr lang="en-US" sz="3600" dirty="0" err="1"/>
              <a:t>informativo</a:t>
            </a:r>
            <a:r>
              <a:rPr lang="en-US" sz="3600" dirty="0"/>
              <a:t> </a:t>
            </a:r>
            <a:r>
              <a:rPr lang="en-US" sz="3600" dirty="0" err="1"/>
              <a:t>su</a:t>
            </a:r>
            <a:r>
              <a:rPr lang="en-US" sz="3600" dirty="0"/>
              <a:t> Web</a:t>
            </a:r>
            <a:br>
              <a:rPr lang="en-US" sz="3600" dirty="0"/>
            </a:br>
            <a:r>
              <a:rPr lang="en-US" sz="3600" dirty="0">
                <a:highlight>
                  <a:srgbClr val="FFFF00"/>
                </a:highlight>
              </a:rPr>
              <a:t>(nostra </a:t>
            </a:r>
            <a:r>
              <a:rPr lang="en-US" sz="3600" dirty="0" err="1">
                <a:highlight>
                  <a:srgbClr val="FFFF00"/>
                </a:highlight>
              </a:rPr>
              <a:t>architettura</a:t>
            </a:r>
            <a:r>
              <a:rPr lang="en-US" sz="3600" dirty="0">
                <a:highlight>
                  <a:srgbClr val="FFFF00"/>
                </a:highlight>
              </a:rPr>
              <a:t>)</a:t>
            </a:r>
            <a:r>
              <a:rPr lang="en-US" dirty="0">
                <a:highlight>
                  <a:srgbClr val="FFFF00"/>
                </a:highlight>
              </a:rPr>
              <a:t> </a:t>
            </a:r>
          </a:p>
        </p:txBody>
      </p:sp>
      <p:sp>
        <p:nvSpPr>
          <p:cNvPr id="5" name="Rettangolo 4"/>
          <p:cNvSpPr/>
          <p:nvPr/>
        </p:nvSpPr>
        <p:spPr>
          <a:xfrm>
            <a:off x="4166315" y="1669928"/>
            <a:ext cx="1235147" cy="834963"/>
          </a:xfrm>
          <a:prstGeom prst="rect">
            <a:avLst/>
          </a:prstGeom>
          <a:solidFill>
            <a:schemeClr val="bg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libri Light" panose="020F0302020204030204" pitchFamily="34" charset="0"/>
              </a:rPr>
              <a:t>Browser</a:t>
            </a:r>
          </a:p>
          <a:p>
            <a:pPr algn="ctr"/>
            <a:r>
              <a:rPr lang="en-US" sz="1400" dirty="0">
                <a:solidFill>
                  <a:schemeClr val="tx1"/>
                </a:solidFill>
                <a:latin typeface="Calibri Light" panose="020F0302020204030204" pitchFamily="34" charset="0"/>
              </a:rPr>
              <a:t>(Firefox, Chrome,…) </a:t>
            </a:r>
          </a:p>
        </p:txBody>
      </p:sp>
      <p:sp>
        <p:nvSpPr>
          <p:cNvPr id="6" name="Rettangolo 5"/>
          <p:cNvSpPr/>
          <p:nvPr/>
        </p:nvSpPr>
        <p:spPr>
          <a:xfrm>
            <a:off x="8450375" y="1669928"/>
            <a:ext cx="1235147" cy="834963"/>
          </a:xfrm>
          <a:prstGeom prst="rect">
            <a:avLst/>
          </a:prstGeom>
          <a:solidFill>
            <a:schemeClr val="bg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libri Light" panose="020F0302020204030204" pitchFamily="34" charset="0"/>
              </a:rPr>
              <a:t>Site</a:t>
            </a:r>
            <a:endParaRPr lang="en-US" sz="1400" dirty="0">
              <a:solidFill>
                <a:schemeClr val="tx1"/>
              </a:solidFill>
              <a:latin typeface="Calibri Light" panose="020F0302020204030204" pitchFamily="34" charset="0"/>
            </a:endParaRPr>
          </a:p>
        </p:txBody>
      </p:sp>
      <p:sp>
        <p:nvSpPr>
          <p:cNvPr id="7" name="Fumetto 4 6"/>
          <p:cNvSpPr/>
          <p:nvPr/>
        </p:nvSpPr>
        <p:spPr>
          <a:xfrm>
            <a:off x="6044528" y="1792146"/>
            <a:ext cx="1684939" cy="574037"/>
          </a:xfrm>
          <a:prstGeom prst="cloudCallout">
            <a:avLst>
              <a:gd name="adj1" fmla="val -22824"/>
              <a:gd name="adj2" fmla="val 37187"/>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alibri Light" panose="020F0302020204030204" pitchFamily="34" charset="0"/>
              </a:rPr>
              <a:t>internet</a:t>
            </a:r>
          </a:p>
        </p:txBody>
      </p:sp>
      <p:sp>
        <p:nvSpPr>
          <p:cNvPr id="8" name="CasellaDiTesto 7"/>
          <p:cNvSpPr txBox="1"/>
          <p:nvPr/>
        </p:nvSpPr>
        <p:spPr>
          <a:xfrm>
            <a:off x="1638273" y="1739959"/>
            <a:ext cx="2520498" cy="584775"/>
          </a:xfrm>
          <a:prstGeom prst="rect">
            <a:avLst/>
          </a:prstGeom>
          <a:noFill/>
        </p:spPr>
        <p:txBody>
          <a:bodyPr wrap="none" rtlCol="0">
            <a:spAutoFit/>
          </a:bodyPr>
          <a:lstStyle/>
          <a:p>
            <a:r>
              <a:rPr lang="en-US" sz="1400" dirty="0">
                <a:latin typeface="Calibri Light" panose="020F0302020204030204" pitchFamily="34" charset="0"/>
              </a:rPr>
              <a:t>30.000 mt</a:t>
            </a:r>
          </a:p>
          <a:p>
            <a:r>
              <a:rPr lang="en-US" dirty="0" err="1">
                <a:latin typeface="Calibri Light" panose="020F0302020204030204" pitchFamily="34" charset="0"/>
              </a:rPr>
              <a:t>Architettura</a:t>
            </a:r>
            <a:r>
              <a:rPr lang="en-US" dirty="0">
                <a:latin typeface="Calibri Light" panose="020F0302020204030204" pitchFamily="34" charset="0"/>
              </a:rPr>
              <a:t> client server</a:t>
            </a:r>
          </a:p>
        </p:txBody>
      </p:sp>
      <p:cxnSp>
        <p:nvCxnSpPr>
          <p:cNvPr id="10" name="Connettore 2 9"/>
          <p:cNvCxnSpPr>
            <a:stCxn id="5" idx="3"/>
            <a:endCxn id="7" idx="0"/>
          </p:cNvCxnSpPr>
          <p:nvPr/>
        </p:nvCxnSpPr>
        <p:spPr>
          <a:xfrm flipV="1">
            <a:off x="5401461" y="2079164"/>
            <a:ext cx="648291" cy="824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Connettore 2 10"/>
          <p:cNvCxnSpPr>
            <a:stCxn id="7" idx="2"/>
            <a:endCxn id="6" idx="1"/>
          </p:cNvCxnSpPr>
          <p:nvPr/>
        </p:nvCxnSpPr>
        <p:spPr>
          <a:xfrm>
            <a:off x="7728063" y="2079164"/>
            <a:ext cx="722315" cy="824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6" name="CasellaDiTesto 15"/>
          <p:cNvSpPr txBox="1"/>
          <p:nvPr/>
        </p:nvSpPr>
        <p:spPr>
          <a:xfrm>
            <a:off x="1668900" y="2622949"/>
            <a:ext cx="1875770" cy="584775"/>
          </a:xfrm>
          <a:prstGeom prst="rect">
            <a:avLst/>
          </a:prstGeom>
          <a:noFill/>
        </p:spPr>
        <p:txBody>
          <a:bodyPr wrap="none" rtlCol="0">
            <a:spAutoFit/>
          </a:bodyPr>
          <a:lstStyle/>
          <a:p>
            <a:r>
              <a:rPr lang="en-US" sz="1400" dirty="0">
                <a:latin typeface="Calibri Light" panose="020F0302020204030204" pitchFamily="34" charset="0"/>
              </a:rPr>
              <a:t>15.000 mt</a:t>
            </a:r>
          </a:p>
          <a:p>
            <a:r>
              <a:rPr lang="en-US" dirty="0" err="1">
                <a:latin typeface="Calibri Light" panose="020F0302020204030204" pitchFamily="34" charset="0"/>
              </a:rPr>
              <a:t>HTTP+URI+Cookie</a:t>
            </a:r>
            <a:endParaRPr lang="en-US" dirty="0">
              <a:latin typeface="Calibri Light" panose="020F0302020204030204" pitchFamily="34" charset="0"/>
            </a:endParaRPr>
          </a:p>
        </p:txBody>
      </p:sp>
      <p:sp>
        <p:nvSpPr>
          <p:cNvPr id="17" name="Rettangolo 16"/>
          <p:cNvSpPr/>
          <p:nvPr/>
        </p:nvSpPr>
        <p:spPr>
          <a:xfrm>
            <a:off x="1668900" y="3193146"/>
            <a:ext cx="4572000" cy="584775"/>
          </a:xfrm>
          <a:prstGeom prst="rect">
            <a:avLst/>
          </a:prstGeom>
        </p:spPr>
        <p:txBody>
          <a:bodyPr>
            <a:spAutoFit/>
          </a:bodyPr>
          <a:lstStyle/>
          <a:p>
            <a:r>
              <a:rPr lang="en-US" sz="1400" dirty="0">
                <a:latin typeface="Calibri Light" panose="020F0302020204030204" pitchFamily="34" charset="0"/>
              </a:rPr>
              <a:t>3.000 mt</a:t>
            </a:r>
          </a:p>
          <a:p>
            <a:r>
              <a:rPr lang="en-US" dirty="0">
                <a:latin typeface="Calibri Light" panose="020F0302020204030204" pitchFamily="34" charset="0"/>
              </a:rPr>
              <a:t>HTML+CSS</a:t>
            </a:r>
          </a:p>
        </p:txBody>
      </p:sp>
      <p:sp>
        <p:nvSpPr>
          <p:cNvPr id="18" name="Rettangolo 17"/>
          <p:cNvSpPr/>
          <p:nvPr/>
        </p:nvSpPr>
        <p:spPr>
          <a:xfrm>
            <a:off x="1638272" y="3908637"/>
            <a:ext cx="4572000" cy="584775"/>
          </a:xfrm>
          <a:prstGeom prst="rect">
            <a:avLst/>
          </a:prstGeom>
        </p:spPr>
        <p:txBody>
          <a:bodyPr>
            <a:spAutoFit/>
          </a:bodyPr>
          <a:lstStyle/>
          <a:p>
            <a:r>
              <a:rPr lang="en-US" sz="1400" dirty="0">
                <a:solidFill>
                  <a:srgbClr val="FF0000"/>
                </a:solidFill>
                <a:latin typeface="Calibri Light" panose="020F0302020204030204" pitchFamily="34" charset="0"/>
              </a:rPr>
              <a:t>1.500 mt</a:t>
            </a:r>
          </a:p>
          <a:p>
            <a:r>
              <a:rPr lang="en-US" dirty="0" err="1">
                <a:solidFill>
                  <a:srgbClr val="FF0000"/>
                </a:solidFill>
                <a:latin typeface="Calibri Light" panose="020F0302020204030204" pitchFamily="34" charset="0"/>
              </a:rPr>
              <a:t>Architettura</a:t>
            </a:r>
            <a:r>
              <a:rPr lang="en-US" dirty="0">
                <a:solidFill>
                  <a:srgbClr val="FF0000"/>
                </a:solidFill>
                <a:latin typeface="Calibri Light" panose="020F0302020204030204" pitchFamily="34" charset="0"/>
              </a:rPr>
              <a:t> 3-tier</a:t>
            </a:r>
          </a:p>
        </p:txBody>
      </p:sp>
      <p:sp>
        <p:nvSpPr>
          <p:cNvPr id="19" name="Rettangolo 18"/>
          <p:cNvSpPr/>
          <p:nvPr/>
        </p:nvSpPr>
        <p:spPr>
          <a:xfrm>
            <a:off x="1668900" y="5112407"/>
            <a:ext cx="4572000" cy="1138773"/>
          </a:xfrm>
          <a:prstGeom prst="rect">
            <a:avLst/>
          </a:prstGeom>
        </p:spPr>
        <p:txBody>
          <a:bodyPr>
            <a:spAutoFit/>
          </a:bodyPr>
          <a:lstStyle/>
          <a:p>
            <a:r>
              <a:rPr lang="en-US" sz="1400" dirty="0">
                <a:latin typeface="Calibri Light" panose="020F0302020204030204" pitchFamily="34" charset="0"/>
              </a:rPr>
              <a:t>100 mt</a:t>
            </a:r>
          </a:p>
          <a:p>
            <a:r>
              <a:rPr lang="en-US" dirty="0">
                <a:latin typeface="Calibri Light" panose="020F0302020204030204" pitchFamily="34" charset="0"/>
              </a:rPr>
              <a:t>Model-View-Controller</a:t>
            </a:r>
          </a:p>
          <a:p>
            <a:r>
              <a:rPr lang="en-US" dirty="0">
                <a:latin typeface="Calibri Light" panose="020F0302020204030204" pitchFamily="34" charset="0"/>
              </a:rPr>
              <a:t>CRUD</a:t>
            </a:r>
          </a:p>
          <a:p>
            <a:r>
              <a:rPr lang="en-US" dirty="0">
                <a:latin typeface="Calibri Light" panose="020F0302020204030204" pitchFamily="34" charset="0"/>
              </a:rPr>
              <a:t>ORM</a:t>
            </a:r>
          </a:p>
        </p:txBody>
      </p:sp>
      <p:cxnSp>
        <p:nvCxnSpPr>
          <p:cNvPr id="21" name="Connettore 2 20"/>
          <p:cNvCxnSpPr>
            <a:stCxn id="16" idx="3"/>
          </p:cNvCxnSpPr>
          <p:nvPr/>
        </p:nvCxnSpPr>
        <p:spPr>
          <a:xfrm flipV="1">
            <a:off x="3544670" y="2087410"/>
            <a:ext cx="2102291" cy="827927"/>
          </a:xfrm>
          <a:prstGeom prst="bentConnector3">
            <a:avLst>
              <a:gd name="adj1" fmla="val 50000"/>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26" name="Ritaglia singolo angolo rettangolo 25"/>
          <p:cNvSpPr/>
          <p:nvPr/>
        </p:nvSpPr>
        <p:spPr>
          <a:xfrm>
            <a:off x="3560025" y="3410858"/>
            <a:ext cx="780143" cy="915068"/>
          </a:xfrm>
          <a:prstGeom prst="snip1Rect">
            <a:avLst/>
          </a:prstGeom>
          <a:solidFill>
            <a:schemeClr val="bg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Calibri Light" panose="020F0302020204030204" pitchFamily="34" charset="0"/>
              </a:rPr>
              <a:t>HTML</a:t>
            </a:r>
          </a:p>
        </p:txBody>
      </p:sp>
      <p:sp>
        <p:nvSpPr>
          <p:cNvPr id="27" name="Ritaglia singolo angolo rettangolo 26"/>
          <p:cNvSpPr/>
          <p:nvPr/>
        </p:nvSpPr>
        <p:spPr>
          <a:xfrm>
            <a:off x="4293001" y="3563258"/>
            <a:ext cx="780143" cy="915068"/>
          </a:xfrm>
          <a:prstGeom prst="snip1Rect">
            <a:avLst/>
          </a:prstGeom>
          <a:solidFill>
            <a:schemeClr val="bg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Calibri Light" panose="020F0302020204030204" pitchFamily="34" charset="0"/>
              </a:rPr>
              <a:t>CSS</a:t>
            </a:r>
          </a:p>
        </p:txBody>
      </p:sp>
      <p:sp>
        <p:nvSpPr>
          <p:cNvPr id="29" name="Rettangolo 28"/>
          <p:cNvSpPr/>
          <p:nvPr/>
        </p:nvSpPr>
        <p:spPr>
          <a:xfrm>
            <a:off x="6403971" y="3145777"/>
            <a:ext cx="2322989" cy="834963"/>
          </a:xfrm>
          <a:prstGeom prst="rect">
            <a:avLst/>
          </a:prstGeom>
          <a:solidFill>
            <a:schemeClr val="bg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latin typeface="Calibri Light" panose="020F0302020204030204" pitchFamily="34" charset="0"/>
              </a:rPr>
              <a:t>HTTP + </a:t>
            </a:r>
            <a:r>
              <a:rPr lang="en-US" dirty="0" err="1">
                <a:solidFill>
                  <a:srgbClr val="FF0000"/>
                </a:solidFill>
                <a:latin typeface="Calibri Light" panose="020F0302020204030204" pitchFamily="34" charset="0"/>
              </a:rPr>
              <a:t>AppServer</a:t>
            </a:r>
            <a:endParaRPr lang="en-US" dirty="0">
              <a:solidFill>
                <a:srgbClr val="FF0000"/>
              </a:solidFill>
              <a:latin typeface="Calibri Light" panose="020F0302020204030204" pitchFamily="34" charset="0"/>
            </a:endParaRPr>
          </a:p>
          <a:p>
            <a:pPr algn="ctr"/>
            <a:r>
              <a:rPr lang="en-US" sz="1400" dirty="0">
                <a:solidFill>
                  <a:srgbClr val="FF0000"/>
                </a:solidFill>
                <a:latin typeface="Calibri Light" panose="020F0302020204030204" pitchFamily="34" charset="0"/>
              </a:rPr>
              <a:t>(JBoss, </a:t>
            </a:r>
            <a:br>
              <a:rPr lang="en-US" sz="1400" dirty="0">
                <a:solidFill>
                  <a:srgbClr val="FF0000"/>
                </a:solidFill>
                <a:latin typeface="Calibri Light" panose="020F0302020204030204" pitchFamily="34" charset="0"/>
              </a:rPr>
            </a:br>
            <a:r>
              <a:rPr lang="en-US" sz="1400" dirty="0" err="1">
                <a:solidFill>
                  <a:srgbClr val="FF0000"/>
                </a:solidFill>
                <a:latin typeface="Calibri Light" panose="020F0302020204030204" pitchFamily="34" charset="0"/>
              </a:rPr>
              <a:t>GlassFish</a:t>
            </a:r>
            <a:r>
              <a:rPr lang="en-US" sz="1400" dirty="0">
                <a:solidFill>
                  <a:srgbClr val="FF0000"/>
                </a:solidFill>
                <a:latin typeface="Calibri Light" panose="020F0302020204030204" pitchFamily="34" charset="0"/>
              </a:rPr>
              <a:t>, …) </a:t>
            </a:r>
          </a:p>
        </p:txBody>
      </p:sp>
      <p:sp>
        <p:nvSpPr>
          <p:cNvPr id="30" name="Rettangolo 29"/>
          <p:cNvSpPr/>
          <p:nvPr/>
        </p:nvSpPr>
        <p:spPr>
          <a:xfrm>
            <a:off x="8988215" y="3160096"/>
            <a:ext cx="1517788" cy="834963"/>
          </a:xfrm>
          <a:prstGeom prst="rect">
            <a:avLst/>
          </a:prstGeom>
          <a:solidFill>
            <a:schemeClr val="bg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latin typeface="Calibri Light" panose="020F0302020204030204" pitchFamily="34" charset="0"/>
              </a:rPr>
              <a:t>DBMS</a:t>
            </a:r>
          </a:p>
          <a:p>
            <a:pPr algn="ctr"/>
            <a:r>
              <a:rPr lang="en-US" sz="1400" dirty="0">
                <a:solidFill>
                  <a:srgbClr val="FF0000"/>
                </a:solidFill>
                <a:latin typeface="Calibri Light" panose="020F0302020204030204" pitchFamily="34" charset="0"/>
              </a:rPr>
              <a:t>(Postgres, </a:t>
            </a:r>
            <a:br>
              <a:rPr lang="en-US" sz="1400" dirty="0">
                <a:solidFill>
                  <a:srgbClr val="FF0000"/>
                </a:solidFill>
                <a:latin typeface="Calibri Light" panose="020F0302020204030204" pitchFamily="34" charset="0"/>
              </a:rPr>
            </a:br>
            <a:r>
              <a:rPr lang="en-US" sz="1400" dirty="0">
                <a:solidFill>
                  <a:srgbClr val="FF0000"/>
                </a:solidFill>
                <a:latin typeface="Calibri Light" panose="020F0302020204030204" pitchFamily="34" charset="0"/>
              </a:rPr>
              <a:t>MySQL, …) </a:t>
            </a:r>
          </a:p>
        </p:txBody>
      </p:sp>
      <p:sp>
        <p:nvSpPr>
          <p:cNvPr id="31" name="CasellaDiTesto 30"/>
          <p:cNvSpPr txBox="1"/>
          <p:nvPr/>
        </p:nvSpPr>
        <p:spPr>
          <a:xfrm>
            <a:off x="6994891" y="3976876"/>
            <a:ext cx="1790427" cy="369332"/>
          </a:xfrm>
          <a:prstGeom prst="rect">
            <a:avLst/>
          </a:prstGeom>
          <a:noFill/>
        </p:spPr>
        <p:txBody>
          <a:bodyPr wrap="none" rtlCol="0">
            <a:spAutoFit/>
          </a:bodyPr>
          <a:lstStyle/>
          <a:p>
            <a:r>
              <a:rPr lang="en-US" dirty="0">
                <a:solidFill>
                  <a:srgbClr val="FF0000"/>
                </a:solidFill>
                <a:latin typeface="Calibri Light" panose="020F0302020204030204" pitchFamily="34" charset="0"/>
              </a:rPr>
              <a:t>Presentation Tier</a:t>
            </a:r>
          </a:p>
        </p:txBody>
      </p:sp>
      <p:sp>
        <p:nvSpPr>
          <p:cNvPr id="32" name="CasellaDiTesto 31"/>
          <p:cNvSpPr txBox="1"/>
          <p:nvPr/>
        </p:nvSpPr>
        <p:spPr>
          <a:xfrm>
            <a:off x="7245166" y="4177537"/>
            <a:ext cx="1077539" cy="369332"/>
          </a:xfrm>
          <a:prstGeom prst="rect">
            <a:avLst/>
          </a:prstGeom>
          <a:noFill/>
        </p:spPr>
        <p:txBody>
          <a:bodyPr wrap="none" rtlCol="0">
            <a:spAutoFit/>
          </a:bodyPr>
          <a:lstStyle/>
          <a:p>
            <a:r>
              <a:rPr lang="en-US" dirty="0">
                <a:solidFill>
                  <a:srgbClr val="FF0000"/>
                </a:solidFill>
                <a:latin typeface="Calibri Light" panose="020F0302020204030204" pitchFamily="34" charset="0"/>
              </a:rPr>
              <a:t>Logic Tier</a:t>
            </a:r>
          </a:p>
        </p:txBody>
      </p:sp>
      <p:sp>
        <p:nvSpPr>
          <p:cNvPr id="33" name="CasellaDiTesto 32"/>
          <p:cNvSpPr txBox="1"/>
          <p:nvPr/>
        </p:nvSpPr>
        <p:spPr>
          <a:xfrm>
            <a:off x="8846654" y="3919969"/>
            <a:ext cx="1658596" cy="369332"/>
          </a:xfrm>
          <a:prstGeom prst="rect">
            <a:avLst/>
          </a:prstGeom>
          <a:noFill/>
        </p:spPr>
        <p:txBody>
          <a:bodyPr wrap="none" rtlCol="0">
            <a:spAutoFit/>
          </a:bodyPr>
          <a:lstStyle/>
          <a:p>
            <a:r>
              <a:rPr lang="en-US" dirty="0">
                <a:solidFill>
                  <a:srgbClr val="FF0000"/>
                </a:solidFill>
                <a:latin typeface="Calibri Light" panose="020F0302020204030204" pitchFamily="34" charset="0"/>
              </a:rPr>
              <a:t>Persistence Tier</a:t>
            </a:r>
          </a:p>
        </p:txBody>
      </p:sp>
      <p:cxnSp>
        <p:nvCxnSpPr>
          <p:cNvPr id="38" name="Connettore 2 37"/>
          <p:cNvCxnSpPr>
            <a:cxnSpLocks/>
            <a:stCxn id="29" idx="3"/>
            <a:endCxn id="30" idx="1"/>
          </p:cNvCxnSpPr>
          <p:nvPr/>
        </p:nvCxnSpPr>
        <p:spPr>
          <a:xfrm>
            <a:off x="8726957" y="3563258"/>
            <a:ext cx="261259" cy="1431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3" name="Connettore 1 42"/>
          <p:cNvCxnSpPr>
            <a:cxnSpLocks/>
          </p:cNvCxnSpPr>
          <p:nvPr/>
        </p:nvCxnSpPr>
        <p:spPr>
          <a:xfrm flipH="1">
            <a:off x="6305818" y="2504888"/>
            <a:ext cx="2144559" cy="63264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5" name="Connettore 1 44"/>
          <p:cNvCxnSpPr/>
          <p:nvPr/>
        </p:nvCxnSpPr>
        <p:spPr>
          <a:xfrm>
            <a:off x="9685521" y="2504891"/>
            <a:ext cx="820483" cy="640887"/>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48" name="Rettangolo 47"/>
          <p:cNvSpPr/>
          <p:nvPr/>
        </p:nvSpPr>
        <p:spPr>
          <a:xfrm>
            <a:off x="5646960" y="5515226"/>
            <a:ext cx="1211616" cy="538255"/>
          </a:xfrm>
          <a:prstGeom prst="rect">
            <a:avLst/>
          </a:prstGeom>
          <a:solidFill>
            <a:schemeClr val="bg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libri Light" panose="020F0302020204030204" pitchFamily="34" charset="0"/>
              </a:rPr>
              <a:t>Model</a:t>
            </a:r>
            <a:endParaRPr lang="en-US" sz="1400" dirty="0">
              <a:solidFill>
                <a:schemeClr val="tx1"/>
              </a:solidFill>
              <a:latin typeface="Calibri Light" panose="020F0302020204030204" pitchFamily="34" charset="0"/>
            </a:endParaRPr>
          </a:p>
        </p:txBody>
      </p:sp>
      <p:sp>
        <p:nvSpPr>
          <p:cNvPr id="49" name="Rettangolo 48"/>
          <p:cNvSpPr/>
          <p:nvPr/>
        </p:nvSpPr>
        <p:spPr>
          <a:xfrm>
            <a:off x="7382861" y="4920262"/>
            <a:ext cx="1211616" cy="538255"/>
          </a:xfrm>
          <a:prstGeom prst="rect">
            <a:avLst/>
          </a:prstGeom>
          <a:solidFill>
            <a:schemeClr val="bg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libri Light" panose="020F0302020204030204" pitchFamily="34" charset="0"/>
              </a:rPr>
              <a:t>Controller</a:t>
            </a:r>
            <a:endParaRPr lang="en-US" sz="1400" dirty="0">
              <a:solidFill>
                <a:schemeClr val="tx1"/>
              </a:solidFill>
              <a:latin typeface="Calibri Light" panose="020F0302020204030204" pitchFamily="34" charset="0"/>
            </a:endParaRPr>
          </a:p>
        </p:txBody>
      </p:sp>
      <p:sp>
        <p:nvSpPr>
          <p:cNvPr id="50" name="Rettangolo 49"/>
          <p:cNvSpPr/>
          <p:nvPr/>
        </p:nvSpPr>
        <p:spPr>
          <a:xfrm>
            <a:off x="9085635" y="5502094"/>
            <a:ext cx="1211616" cy="538255"/>
          </a:xfrm>
          <a:prstGeom prst="rect">
            <a:avLst/>
          </a:prstGeom>
          <a:solidFill>
            <a:schemeClr val="bg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libri Light" panose="020F0302020204030204" pitchFamily="34" charset="0"/>
              </a:rPr>
              <a:t>View</a:t>
            </a:r>
            <a:endParaRPr lang="en-US" sz="1400" dirty="0">
              <a:solidFill>
                <a:schemeClr val="tx1"/>
              </a:solidFill>
              <a:latin typeface="Calibri Light" panose="020F0302020204030204" pitchFamily="34" charset="0"/>
            </a:endParaRPr>
          </a:p>
        </p:txBody>
      </p:sp>
      <p:cxnSp>
        <p:nvCxnSpPr>
          <p:cNvPr id="51" name="Connettore 1 50"/>
          <p:cNvCxnSpPr/>
          <p:nvPr/>
        </p:nvCxnSpPr>
        <p:spPr>
          <a:xfrm flipH="1">
            <a:off x="5646964" y="3995057"/>
            <a:ext cx="1562209" cy="1285636"/>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4" name="Connettore 1 53"/>
          <p:cNvCxnSpPr/>
          <p:nvPr/>
        </p:nvCxnSpPr>
        <p:spPr>
          <a:xfrm>
            <a:off x="8726960" y="3980737"/>
            <a:ext cx="1570293" cy="1299955"/>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0" name="Connettore 1 59"/>
          <p:cNvCxnSpPr/>
          <p:nvPr/>
        </p:nvCxnSpPr>
        <p:spPr>
          <a:xfrm>
            <a:off x="3076271" y="2622948"/>
            <a:ext cx="7429735" cy="0"/>
          </a:xfrm>
          <a:prstGeom prst="line">
            <a:avLst/>
          </a:prstGeom>
          <a:ln w="76200" cmpd="sng">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61" name="Connettore 1 60"/>
          <p:cNvCxnSpPr/>
          <p:nvPr/>
        </p:nvCxnSpPr>
        <p:spPr>
          <a:xfrm>
            <a:off x="3143713" y="4729349"/>
            <a:ext cx="7429735" cy="0"/>
          </a:xfrm>
          <a:prstGeom prst="line">
            <a:avLst/>
          </a:prstGeom>
          <a:ln w="76200" cmpd="sng">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65" name="Connettore 4 64"/>
          <p:cNvCxnSpPr>
            <a:endCxn id="49" idx="1"/>
          </p:cNvCxnSpPr>
          <p:nvPr/>
        </p:nvCxnSpPr>
        <p:spPr>
          <a:xfrm flipV="1">
            <a:off x="6210275" y="5189393"/>
            <a:ext cx="1172589" cy="269129"/>
          </a:xfrm>
          <a:prstGeom prst="bentConnector3">
            <a:avLst>
              <a:gd name="adj1" fmla="val 1041"/>
            </a:avLst>
          </a:prstGeom>
        </p:spPr>
        <p:style>
          <a:lnRef idx="2">
            <a:schemeClr val="accent1"/>
          </a:lnRef>
          <a:fillRef idx="0">
            <a:schemeClr val="accent1"/>
          </a:fillRef>
          <a:effectRef idx="1">
            <a:schemeClr val="accent1"/>
          </a:effectRef>
          <a:fontRef idx="minor">
            <a:schemeClr val="tx1"/>
          </a:fontRef>
        </p:style>
      </p:cxnSp>
      <p:cxnSp>
        <p:nvCxnSpPr>
          <p:cNvPr id="68" name="Connettore 4 67"/>
          <p:cNvCxnSpPr>
            <a:endCxn id="49" idx="3"/>
          </p:cNvCxnSpPr>
          <p:nvPr/>
        </p:nvCxnSpPr>
        <p:spPr>
          <a:xfrm rot="10800000">
            <a:off x="8594482" y="5189394"/>
            <a:ext cx="1297207" cy="269127"/>
          </a:xfrm>
          <a:prstGeom prst="bentConnector3">
            <a:avLst>
              <a:gd name="adj1" fmla="val 1722"/>
            </a:avLst>
          </a:prstGeom>
        </p:spPr>
        <p:style>
          <a:lnRef idx="2">
            <a:schemeClr val="accent1"/>
          </a:lnRef>
          <a:fillRef idx="0">
            <a:schemeClr val="accent1"/>
          </a:fillRef>
          <a:effectRef idx="1">
            <a:schemeClr val="accent1"/>
          </a:effectRef>
          <a:fontRef idx="minor">
            <a:schemeClr val="tx1"/>
          </a:fontRef>
        </p:style>
      </p:cxnSp>
      <p:cxnSp>
        <p:nvCxnSpPr>
          <p:cNvPr id="75" name="Connettore 1 74"/>
          <p:cNvCxnSpPr>
            <a:stCxn id="48" idx="3"/>
            <a:endCxn id="50" idx="1"/>
          </p:cNvCxnSpPr>
          <p:nvPr/>
        </p:nvCxnSpPr>
        <p:spPr>
          <a:xfrm flipV="1">
            <a:off x="6858576" y="5771221"/>
            <a:ext cx="2227059" cy="13132"/>
          </a:xfrm>
          <a:prstGeom prst="line">
            <a:avLst/>
          </a:prstGeom>
        </p:spPr>
        <p:style>
          <a:lnRef idx="2">
            <a:schemeClr val="accent1"/>
          </a:lnRef>
          <a:fillRef idx="0">
            <a:schemeClr val="accent1"/>
          </a:fillRef>
          <a:effectRef idx="1">
            <a:schemeClr val="accent1"/>
          </a:effectRef>
          <a:fontRef idx="minor">
            <a:schemeClr val="tx1"/>
          </a:fontRef>
        </p:style>
      </p:cxnSp>
      <p:sp>
        <p:nvSpPr>
          <p:cNvPr id="80" name="Rettangolo 79"/>
          <p:cNvSpPr/>
          <p:nvPr/>
        </p:nvSpPr>
        <p:spPr>
          <a:xfrm>
            <a:off x="5013000" y="6202718"/>
            <a:ext cx="1211616" cy="538255"/>
          </a:xfrm>
          <a:prstGeom prst="rect">
            <a:avLst/>
          </a:prstGeom>
          <a:solidFill>
            <a:schemeClr val="bg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libri Light" panose="020F0302020204030204" pitchFamily="34" charset="0"/>
              </a:rPr>
              <a:t>CRUD</a:t>
            </a:r>
            <a:endParaRPr lang="en-US" sz="1400" dirty="0">
              <a:solidFill>
                <a:schemeClr val="tx1"/>
              </a:solidFill>
              <a:latin typeface="Calibri Light" panose="020F0302020204030204" pitchFamily="34" charset="0"/>
            </a:endParaRPr>
          </a:p>
        </p:txBody>
      </p:sp>
      <p:sp>
        <p:nvSpPr>
          <p:cNvPr id="81" name="Rettangolo 80"/>
          <p:cNvSpPr/>
          <p:nvPr/>
        </p:nvSpPr>
        <p:spPr>
          <a:xfrm>
            <a:off x="6305817" y="6202718"/>
            <a:ext cx="1211616" cy="538255"/>
          </a:xfrm>
          <a:prstGeom prst="rect">
            <a:avLst/>
          </a:prstGeom>
          <a:solidFill>
            <a:schemeClr val="bg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libri Light" panose="020F0302020204030204" pitchFamily="34" charset="0"/>
              </a:rPr>
              <a:t>ORM</a:t>
            </a:r>
            <a:endParaRPr lang="en-US" sz="1400" dirty="0">
              <a:solidFill>
                <a:schemeClr val="tx1"/>
              </a:solidFill>
              <a:latin typeface="Calibri Light" panose="020F0302020204030204" pitchFamily="34" charset="0"/>
            </a:endParaRPr>
          </a:p>
        </p:txBody>
      </p:sp>
      <p:sp>
        <p:nvSpPr>
          <p:cNvPr id="84" name="CasellaDiTesto 83"/>
          <p:cNvSpPr txBox="1"/>
          <p:nvPr/>
        </p:nvSpPr>
        <p:spPr>
          <a:xfrm>
            <a:off x="1524001" y="6447171"/>
            <a:ext cx="3408305" cy="415498"/>
          </a:xfrm>
          <a:prstGeom prst="rect">
            <a:avLst/>
          </a:prstGeom>
          <a:noFill/>
        </p:spPr>
        <p:txBody>
          <a:bodyPr wrap="none" rtlCol="0">
            <a:spAutoFit/>
          </a:bodyPr>
          <a:lstStyle/>
          <a:p>
            <a:pPr marL="0" lvl="1"/>
            <a:r>
              <a:rPr lang="en-US" sz="700" dirty="0" err="1">
                <a:latin typeface="Calibri Light" panose="020F0302020204030204" pitchFamily="34" charset="0"/>
              </a:rPr>
              <a:t>Tratto</a:t>
            </a:r>
            <a:r>
              <a:rPr lang="en-US" sz="700" dirty="0">
                <a:latin typeface="Calibri Light" panose="020F0302020204030204" pitchFamily="34" charset="0"/>
              </a:rPr>
              <a:t> da: David Patterson, Armando Fox</a:t>
            </a:r>
            <a:br>
              <a:rPr lang="en-US" sz="700" dirty="0">
                <a:latin typeface="Calibri Light" panose="020F0302020204030204" pitchFamily="34" charset="0"/>
              </a:rPr>
            </a:br>
            <a:r>
              <a:rPr lang="en-US" sz="700" dirty="0">
                <a:latin typeface="Calibri Light" panose="020F0302020204030204" pitchFamily="34" charset="0"/>
              </a:rPr>
              <a:t>Engineering Long-Lasting Software: An Agile Approach Using SaaS and Cloud Computing</a:t>
            </a:r>
          </a:p>
          <a:p>
            <a:endParaRPr lang="en-US" sz="700" dirty="0">
              <a:latin typeface="Calibri Light" panose="020F0302020204030204" pitchFamily="34" charset="0"/>
            </a:endParaRPr>
          </a:p>
        </p:txBody>
      </p:sp>
    </p:spTree>
    <p:extLst>
      <p:ext uri="{BB962C8B-B14F-4D97-AF65-F5344CB8AC3E}">
        <p14:creationId xmlns:p14="http://schemas.microsoft.com/office/powerpoint/2010/main" val="292008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FB4AC8-450D-1806-6142-62F8EB431F77}"/>
              </a:ext>
            </a:extLst>
          </p:cNvPr>
          <p:cNvSpPr>
            <a:spLocks noGrp="1"/>
          </p:cNvSpPr>
          <p:nvPr>
            <p:ph type="title"/>
          </p:nvPr>
        </p:nvSpPr>
        <p:spPr/>
        <p:txBody>
          <a:bodyPr/>
          <a:lstStyle/>
          <a:p>
            <a:r>
              <a:rPr lang="en-US" dirty="0" err="1"/>
              <a:t>L'entità</a:t>
            </a:r>
            <a:r>
              <a:rPr lang="en-US" dirty="0"/>
              <a:t> </a:t>
            </a:r>
            <a:r>
              <a:rPr lang="en-US" dirty="0">
                <a:latin typeface="Consolas" panose="020B0609020204030204" pitchFamily="49" charset="0"/>
                <a:cs typeface="Consolas" panose="020B0609020204030204" pitchFamily="49" charset="0"/>
              </a:rPr>
              <a:t>Movie</a:t>
            </a:r>
          </a:p>
        </p:txBody>
      </p:sp>
      <p:sp>
        <p:nvSpPr>
          <p:cNvPr id="3" name="Segnaposto contenuto 2">
            <a:extLst>
              <a:ext uri="{FF2B5EF4-FFF2-40B4-BE49-F238E27FC236}">
                <a16:creationId xmlns:a16="http://schemas.microsoft.com/office/drawing/2014/main" id="{CF8C2B9B-D8A7-876F-5519-40633021510C}"/>
              </a:ext>
            </a:extLst>
          </p:cNvPr>
          <p:cNvSpPr>
            <a:spLocks noGrp="1"/>
          </p:cNvSpPr>
          <p:nvPr>
            <p:ph idx="1"/>
          </p:nvPr>
        </p:nvSpPr>
        <p:spPr/>
        <p:txBody>
          <a:bodyPr>
            <a:normAutofit fontScale="55000" lnSpcReduction="20000"/>
          </a:bodyPr>
          <a:lstStyle/>
          <a:p>
            <a:pPr marL="0" indent="0">
              <a:buNone/>
            </a:pPr>
            <a:r>
              <a:rPr lang="it-IT" dirty="0">
                <a:solidFill>
                  <a:srgbClr val="646464"/>
                </a:solidFill>
                <a:effectLst/>
                <a:latin typeface="Menlo" panose="020B0609030804020204" pitchFamily="49" charset="0"/>
              </a:rPr>
              <a:t>@</a:t>
            </a:r>
            <a:r>
              <a:rPr lang="it-IT" dirty="0" err="1">
                <a:solidFill>
                  <a:srgbClr val="646464"/>
                </a:solidFill>
                <a:effectLst/>
                <a:latin typeface="Menlo" panose="020B0609030804020204" pitchFamily="49" charset="0"/>
              </a:rPr>
              <a:t>Entity</a:t>
            </a:r>
            <a:endParaRPr lang="it-IT" dirty="0">
              <a:solidFill>
                <a:srgbClr val="646464"/>
              </a:solidFill>
              <a:effectLst/>
              <a:latin typeface="Menlo" panose="020B0609030804020204" pitchFamily="49" charset="0"/>
            </a:endParaRPr>
          </a:p>
          <a:p>
            <a:pPr marL="0" indent="0">
              <a:buNone/>
            </a:pPr>
            <a:r>
              <a:rPr lang="it-IT" b="1" dirty="0">
                <a:solidFill>
                  <a:srgbClr val="7F0055"/>
                </a:solidFill>
                <a:effectLst/>
                <a:latin typeface="Menlo" panose="020B0609030804020204" pitchFamily="49" charset="0"/>
              </a:rPr>
              <a:t>public</a:t>
            </a:r>
            <a:r>
              <a:rPr lang="it-IT" dirty="0">
                <a:solidFill>
                  <a:srgbClr val="000000"/>
                </a:solidFill>
                <a:effectLst/>
                <a:latin typeface="Menlo" panose="020B0609030804020204" pitchFamily="49" charset="0"/>
              </a:rPr>
              <a:t> </a:t>
            </a:r>
            <a:r>
              <a:rPr lang="it-IT" b="1" dirty="0">
                <a:solidFill>
                  <a:srgbClr val="7F0055"/>
                </a:solidFill>
                <a:effectLst/>
                <a:latin typeface="Menlo" panose="020B0609030804020204" pitchFamily="49" charset="0"/>
              </a:rPr>
              <a:t>class</a:t>
            </a:r>
            <a:r>
              <a:rPr lang="it-IT" dirty="0">
                <a:solidFill>
                  <a:srgbClr val="000000"/>
                </a:solidFill>
                <a:effectLst/>
                <a:latin typeface="Menlo" panose="020B0609030804020204" pitchFamily="49" charset="0"/>
              </a:rPr>
              <a:t> Movie {</a:t>
            </a:r>
            <a:endParaRPr lang="it-IT" dirty="0">
              <a:solidFill>
                <a:srgbClr val="7F0055"/>
              </a:solidFill>
              <a:effectLst/>
              <a:latin typeface="Menlo" panose="020B0609030804020204" pitchFamily="49" charset="0"/>
            </a:endParaRPr>
          </a:p>
          <a:p>
            <a:pPr marL="0" indent="0">
              <a:buNone/>
            </a:pPr>
            <a:endParaRPr lang="it-IT" dirty="0">
              <a:effectLst/>
              <a:latin typeface="Menlo" panose="020B0609030804020204" pitchFamily="49" charset="0"/>
            </a:endParaRPr>
          </a:p>
          <a:p>
            <a:pPr marL="0" indent="0">
              <a:buNone/>
            </a:pPr>
            <a:r>
              <a:rPr lang="it-IT" dirty="0">
                <a:effectLst/>
                <a:latin typeface="Menlo" panose="020B0609030804020204" pitchFamily="49" charset="0"/>
              </a:rPr>
              <a:t>    </a:t>
            </a:r>
            <a:r>
              <a:rPr lang="it-IT" dirty="0">
                <a:solidFill>
                  <a:srgbClr val="646464"/>
                </a:solidFill>
                <a:effectLst/>
                <a:latin typeface="Menlo" panose="020B0609030804020204" pitchFamily="49" charset="0"/>
              </a:rPr>
              <a:t>@Id</a:t>
            </a:r>
            <a:endParaRPr lang="it-IT" dirty="0">
              <a:effectLst/>
              <a:latin typeface="Menlo" panose="020B0609030804020204" pitchFamily="49" charset="0"/>
            </a:endParaRPr>
          </a:p>
          <a:p>
            <a:pPr marL="0" indent="0">
              <a:buNone/>
            </a:pPr>
            <a:r>
              <a:rPr lang="it-IT" dirty="0">
                <a:effectLst/>
                <a:latin typeface="Menlo" panose="020B0609030804020204" pitchFamily="49" charset="0"/>
              </a:rPr>
              <a:t>    </a:t>
            </a:r>
            <a:r>
              <a:rPr lang="it-IT" dirty="0">
                <a:solidFill>
                  <a:srgbClr val="646464"/>
                </a:solidFill>
                <a:effectLst/>
                <a:latin typeface="Menlo" panose="020B0609030804020204" pitchFamily="49" charset="0"/>
              </a:rPr>
              <a:t>@</a:t>
            </a:r>
            <a:r>
              <a:rPr lang="it-IT" dirty="0" err="1">
                <a:solidFill>
                  <a:srgbClr val="646464"/>
                </a:solidFill>
                <a:effectLst/>
                <a:latin typeface="Menlo" panose="020B0609030804020204" pitchFamily="49" charset="0"/>
              </a:rPr>
              <a:t>GeneratedValue</a:t>
            </a:r>
            <a:r>
              <a:rPr lang="it-IT" dirty="0">
                <a:effectLst/>
                <a:latin typeface="Menlo" panose="020B0609030804020204" pitchFamily="49" charset="0"/>
              </a:rPr>
              <a:t>(strategy = </a:t>
            </a:r>
            <a:r>
              <a:rPr lang="it-IT" dirty="0" err="1">
                <a:effectLst/>
                <a:latin typeface="Menlo" panose="020B0609030804020204" pitchFamily="49" charset="0"/>
              </a:rPr>
              <a:t>GenerationType.</a:t>
            </a:r>
            <a:r>
              <a:rPr lang="it-IT" b="1" i="1" dirty="0" err="1">
                <a:solidFill>
                  <a:srgbClr val="0000C0"/>
                </a:solidFill>
                <a:effectLst/>
                <a:latin typeface="Menlo" panose="020B0609030804020204" pitchFamily="49" charset="0"/>
              </a:rPr>
              <a:t>AUTO</a:t>
            </a:r>
            <a:r>
              <a:rPr lang="it-IT" dirty="0">
                <a:effectLst/>
                <a:latin typeface="Menlo" panose="020B0609030804020204" pitchFamily="49" charset="0"/>
              </a:rPr>
              <a:t>)</a:t>
            </a:r>
          </a:p>
          <a:p>
            <a:pPr marL="0" indent="0">
              <a:buNone/>
            </a:pPr>
            <a:r>
              <a:rPr lang="it-IT" dirty="0">
                <a:effectLst/>
                <a:latin typeface="Menlo" panose="020B0609030804020204" pitchFamily="49" charset="0"/>
              </a:rPr>
              <a:t>    </a:t>
            </a:r>
            <a:r>
              <a:rPr lang="it-IT" b="1" dirty="0">
                <a:solidFill>
                  <a:srgbClr val="7F0055"/>
                </a:solidFill>
                <a:effectLst/>
                <a:latin typeface="Menlo" panose="020B0609030804020204" pitchFamily="49" charset="0"/>
              </a:rPr>
              <a:t>private</a:t>
            </a:r>
            <a:r>
              <a:rPr lang="it-IT" dirty="0">
                <a:effectLst/>
                <a:latin typeface="Menlo" panose="020B0609030804020204" pitchFamily="49" charset="0"/>
              </a:rPr>
              <a:t> Long </a:t>
            </a:r>
            <a:r>
              <a:rPr lang="it-IT" dirty="0">
                <a:solidFill>
                  <a:srgbClr val="0000C0"/>
                </a:solidFill>
                <a:effectLst/>
                <a:latin typeface="Menlo" panose="020B0609030804020204" pitchFamily="49" charset="0"/>
              </a:rPr>
              <a:t>id</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    private</a:t>
            </a:r>
            <a:r>
              <a:rPr lang="it-IT" dirty="0">
                <a:effectLst/>
                <a:latin typeface="Menlo" panose="020B0609030804020204" pitchFamily="49" charset="0"/>
              </a:rPr>
              <a:t> </a:t>
            </a:r>
            <a:r>
              <a:rPr lang="it-IT" dirty="0" err="1">
                <a:effectLst/>
                <a:latin typeface="Menlo" panose="020B0609030804020204" pitchFamily="49" charset="0"/>
              </a:rPr>
              <a:t>String</a:t>
            </a:r>
            <a:r>
              <a:rPr lang="it-IT" dirty="0">
                <a:effectLst/>
                <a:latin typeface="Menlo" panose="020B0609030804020204" pitchFamily="49" charset="0"/>
              </a:rPr>
              <a:t> </a:t>
            </a:r>
            <a:r>
              <a:rPr lang="it-IT" dirty="0" err="1">
                <a:solidFill>
                  <a:srgbClr val="0000C0"/>
                </a:solidFill>
                <a:effectLst/>
                <a:latin typeface="Menlo" panose="020B0609030804020204" pitchFamily="49" charset="0"/>
              </a:rPr>
              <a:t>title</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    private</a:t>
            </a:r>
            <a:r>
              <a:rPr lang="it-IT" dirty="0">
                <a:effectLst/>
                <a:latin typeface="Menlo" panose="020B0609030804020204" pitchFamily="49" charset="0"/>
              </a:rPr>
              <a:t> </a:t>
            </a:r>
            <a:r>
              <a:rPr lang="it-IT" dirty="0" err="1">
                <a:effectLst/>
                <a:latin typeface="Menlo" panose="020B0609030804020204" pitchFamily="49" charset="0"/>
              </a:rPr>
              <a:t>Integer</a:t>
            </a:r>
            <a:r>
              <a:rPr lang="it-IT" dirty="0">
                <a:effectLst/>
                <a:latin typeface="Menlo" panose="020B0609030804020204" pitchFamily="49" charset="0"/>
              </a:rPr>
              <a:t> </a:t>
            </a:r>
            <a:r>
              <a:rPr lang="it-IT" dirty="0" err="1">
                <a:solidFill>
                  <a:srgbClr val="0000C0"/>
                </a:solidFill>
                <a:effectLst/>
                <a:latin typeface="Menlo" panose="020B0609030804020204" pitchFamily="49" charset="0"/>
              </a:rPr>
              <a:t>year</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    private</a:t>
            </a:r>
            <a:r>
              <a:rPr lang="it-IT" dirty="0">
                <a:effectLst/>
                <a:latin typeface="Menlo" panose="020B0609030804020204" pitchFamily="49" charset="0"/>
              </a:rPr>
              <a:t> </a:t>
            </a:r>
            <a:r>
              <a:rPr lang="it-IT" dirty="0" err="1">
                <a:effectLst/>
                <a:latin typeface="Menlo" panose="020B0609030804020204" pitchFamily="49" charset="0"/>
              </a:rPr>
              <a:t>String</a:t>
            </a:r>
            <a:r>
              <a:rPr lang="it-IT" dirty="0">
                <a:effectLst/>
                <a:latin typeface="Menlo" panose="020B0609030804020204" pitchFamily="49" charset="0"/>
              </a:rPr>
              <a:t> </a:t>
            </a:r>
            <a:r>
              <a:rPr lang="it-IT" dirty="0" err="1">
                <a:solidFill>
                  <a:srgbClr val="0000C0"/>
                </a:solidFill>
                <a:effectLst/>
                <a:latin typeface="Menlo" panose="020B0609030804020204" pitchFamily="49" charset="0"/>
              </a:rPr>
              <a:t>urlImage</a:t>
            </a:r>
            <a:r>
              <a:rPr lang="it-IT" dirty="0">
                <a:effectLst/>
                <a:latin typeface="Menlo" panose="020B0609030804020204" pitchFamily="49" charset="0"/>
              </a:rPr>
              <a:t>;</a:t>
            </a:r>
          </a:p>
          <a:p>
            <a:pPr marL="0" indent="0">
              <a:buNone/>
            </a:pPr>
            <a:br>
              <a:rPr lang="it-IT" dirty="0">
                <a:effectLst/>
                <a:latin typeface="Menlo" panose="020B0609030804020204" pitchFamily="49" charset="0"/>
              </a:rPr>
            </a:br>
            <a:r>
              <a:rPr lang="it-IT" sz="3100" dirty="0">
                <a:latin typeface="Menlo" panose="020B0609030804020204" pitchFamily="49" charset="0"/>
              </a:rPr>
              <a:t>    // seguono metodi setter e getter</a:t>
            </a:r>
          </a:p>
          <a:p>
            <a:pPr marL="0" indent="0">
              <a:buNone/>
            </a:pPr>
            <a:r>
              <a:rPr lang="it-IT" sz="3100" dirty="0">
                <a:latin typeface="Menlo" panose="020B0609030804020204" pitchFamily="49" charset="0"/>
              </a:rPr>
              <a:t>    // seguono metodi </a:t>
            </a:r>
            <a:r>
              <a:rPr lang="it-IT" sz="3100" dirty="0" err="1">
                <a:latin typeface="Menlo" panose="020B0609030804020204" pitchFamily="49" charset="0"/>
              </a:rPr>
              <a:t>equals</a:t>
            </a:r>
            <a:r>
              <a:rPr lang="it-IT" sz="3100" dirty="0">
                <a:latin typeface="Menlo" panose="020B0609030804020204" pitchFamily="49" charset="0"/>
              </a:rPr>
              <a:t> e </a:t>
            </a:r>
            <a:r>
              <a:rPr lang="it-IT" sz="3100" dirty="0" err="1">
                <a:latin typeface="Menlo" panose="020B0609030804020204" pitchFamily="49" charset="0"/>
              </a:rPr>
              <a:t>hashCode</a:t>
            </a:r>
            <a:r>
              <a:rPr lang="it-IT" sz="3100" dirty="0">
                <a:latin typeface="Menlo" panose="020B0609030804020204" pitchFamily="49" charset="0"/>
              </a:rPr>
              <a:t>:</a:t>
            </a:r>
          </a:p>
          <a:p>
            <a:pPr marL="0" indent="0">
              <a:buNone/>
            </a:pPr>
            <a:r>
              <a:rPr lang="it-IT" sz="3100" dirty="0">
                <a:latin typeface="Menlo" panose="020B0609030804020204" pitchFamily="49" charset="0"/>
              </a:rPr>
              <a:t>    //         due oggetti Movie sono uguali se hanno </a:t>
            </a:r>
          </a:p>
          <a:p>
            <a:pPr marL="0" indent="0">
              <a:buNone/>
            </a:pPr>
            <a:r>
              <a:rPr lang="it-IT" sz="3100" dirty="0">
                <a:latin typeface="Menlo" panose="020B0609030804020204" pitchFamily="49" charset="0"/>
              </a:rPr>
              <a:t>    //         stesso titolo e stesso anno</a:t>
            </a:r>
          </a:p>
          <a:p>
            <a:pPr marL="0" indent="0">
              <a:buNone/>
            </a:pPr>
            <a:endParaRPr lang="it-IT" dirty="0">
              <a:effectLst/>
              <a:latin typeface="Menlo" panose="020B0609030804020204" pitchFamily="49" charset="0"/>
            </a:endParaRPr>
          </a:p>
          <a:p>
            <a:pPr marL="0" indent="0">
              <a:buNone/>
            </a:pPr>
            <a:r>
              <a:rPr lang="it-IT" dirty="0">
                <a:effectLst/>
                <a:latin typeface="Menlo" panose="020B0609030804020204" pitchFamily="49" charset="0"/>
              </a:rPr>
              <a:t>}</a:t>
            </a:r>
          </a:p>
          <a:p>
            <a:pPr marL="0" indent="0">
              <a:buNone/>
            </a:pPr>
            <a:endParaRPr lang="en-US" dirty="0"/>
          </a:p>
        </p:txBody>
      </p:sp>
    </p:spTree>
    <p:extLst>
      <p:ext uri="{BB962C8B-B14F-4D97-AF65-F5344CB8AC3E}">
        <p14:creationId xmlns:p14="http://schemas.microsoft.com/office/powerpoint/2010/main" val="334667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32CD71-B6DA-3DE2-51B2-600057ED1947}"/>
              </a:ext>
            </a:extLst>
          </p:cNvPr>
          <p:cNvSpPr>
            <a:spLocks noGrp="1"/>
          </p:cNvSpPr>
          <p:nvPr>
            <p:ph type="title"/>
          </p:nvPr>
        </p:nvSpPr>
        <p:spPr/>
        <p:txBody>
          <a:bodyPr/>
          <a:lstStyle/>
          <a:p>
            <a:r>
              <a:rPr lang="en-US" dirty="0" err="1"/>
              <a:t>Lanciamo</a:t>
            </a:r>
            <a:r>
              <a:rPr lang="en-US" dirty="0"/>
              <a:t> </a:t>
            </a:r>
            <a:r>
              <a:rPr lang="en-US" dirty="0" err="1"/>
              <a:t>l'applicazione</a:t>
            </a:r>
            <a:endParaRPr lang="en-US" dirty="0">
              <a:latin typeface="Consolas" panose="020B0609020204030204" pitchFamily="49" charset="0"/>
              <a:cs typeface="Consolas" panose="020B0609020204030204" pitchFamily="49" charset="0"/>
            </a:endParaRPr>
          </a:p>
        </p:txBody>
      </p:sp>
      <p:sp>
        <p:nvSpPr>
          <p:cNvPr id="3" name="Segnaposto contenuto 2">
            <a:extLst>
              <a:ext uri="{FF2B5EF4-FFF2-40B4-BE49-F238E27FC236}">
                <a16:creationId xmlns:a16="http://schemas.microsoft.com/office/drawing/2014/main" id="{BA0AFAB7-7DE6-1551-C26C-5F6AD9AC6EAC}"/>
              </a:ext>
            </a:extLst>
          </p:cNvPr>
          <p:cNvSpPr>
            <a:spLocks noGrp="1"/>
          </p:cNvSpPr>
          <p:nvPr>
            <p:ph idx="1"/>
          </p:nvPr>
        </p:nvSpPr>
        <p:spPr/>
        <p:txBody>
          <a:bodyPr>
            <a:normAutofit/>
          </a:bodyPr>
          <a:lstStyle/>
          <a:p>
            <a:pPr>
              <a:lnSpc>
                <a:spcPct val="120000"/>
              </a:lnSpc>
            </a:pPr>
            <a:r>
              <a:rPr lang="it-IT" dirty="0">
                <a:latin typeface="Calibri Light" panose="020F0302020204030204" pitchFamily="34" charset="0"/>
                <a:cs typeface="Calibri Light" panose="020F0302020204030204" pitchFamily="34" charset="0"/>
              </a:rPr>
              <a:t>Cosa succede dopo aver introdotto queste annotazioni?</a:t>
            </a:r>
          </a:p>
          <a:p>
            <a:pPr>
              <a:lnSpc>
                <a:spcPct val="120000"/>
              </a:lnSpc>
            </a:pPr>
            <a:r>
              <a:rPr lang="it-IT" dirty="0">
                <a:latin typeface="Calibri Light" panose="020F0302020204030204" pitchFamily="34" charset="0"/>
                <a:cs typeface="Calibri Light" panose="020F0302020204030204" pitchFamily="34" charset="0"/>
              </a:rPr>
              <a:t>Proviamo ad eseguire il codice</a:t>
            </a:r>
          </a:p>
          <a:p>
            <a:pPr>
              <a:lnSpc>
                <a:spcPct val="120000"/>
              </a:lnSpc>
            </a:pPr>
            <a:r>
              <a:rPr lang="it-IT" dirty="0">
                <a:latin typeface="Calibri Light" panose="020F0302020204030204" pitchFamily="34" charset="0"/>
                <a:cs typeface="Calibri Light" panose="020F0302020204030204" pitchFamily="34" charset="0"/>
              </a:rPr>
              <a:t>Lanciamo l'applicazione come Spring Boot App</a:t>
            </a:r>
          </a:p>
        </p:txBody>
      </p:sp>
      <p:pic>
        <p:nvPicPr>
          <p:cNvPr id="5" name="Immagine 4">
            <a:extLst>
              <a:ext uri="{FF2B5EF4-FFF2-40B4-BE49-F238E27FC236}">
                <a16:creationId xmlns:a16="http://schemas.microsoft.com/office/drawing/2014/main" id="{AC4C3AB4-0EA6-8C27-3384-C6B5ECE6CEA8}"/>
              </a:ext>
            </a:extLst>
          </p:cNvPr>
          <p:cNvPicPr>
            <a:picLocks noChangeAspect="1"/>
          </p:cNvPicPr>
          <p:nvPr/>
        </p:nvPicPr>
        <p:blipFill>
          <a:blip r:embed="rId2"/>
          <a:stretch>
            <a:fillRect/>
          </a:stretch>
        </p:blipFill>
        <p:spPr>
          <a:xfrm>
            <a:off x="2653748" y="3761708"/>
            <a:ext cx="5290102" cy="2686166"/>
          </a:xfrm>
          <a:prstGeom prst="rect">
            <a:avLst/>
          </a:prstGeom>
        </p:spPr>
      </p:pic>
    </p:spTree>
    <p:extLst>
      <p:ext uri="{BB962C8B-B14F-4D97-AF65-F5344CB8AC3E}">
        <p14:creationId xmlns:p14="http://schemas.microsoft.com/office/powerpoint/2010/main" val="17230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8DDDD5ED-573E-8D0A-846D-849061F4F90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96907CD-D3C6-A06B-512B-B350B5966D41}"/>
              </a:ext>
            </a:extLst>
          </p:cNvPr>
          <p:cNvSpPr>
            <a:spLocks noGrp="1"/>
          </p:cNvSpPr>
          <p:nvPr>
            <p:ph type="title"/>
          </p:nvPr>
        </p:nvSpPr>
        <p:spPr/>
        <p:txBody>
          <a:bodyPr/>
          <a:lstStyle/>
          <a:p>
            <a:r>
              <a:rPr lang="en-US" dirty="0" err="1"/>
              <a:t>L'entità</a:t>
            </a:r>
            <a:r>
              <a:rPr lang="en-US" dirty="0"/>
              <a:t> </a:t>
            </a:r>
            <a:r>
              <a:rPr lang="en-US" dirty="0">
                <a:latin typeface="Consolas" panose="020B0609020204030204" pitchFamily="49" charset="0"/>
                <a:cs typeface="Consolas" panose="020B0609020204030204" pitchFamily="49" charset="0"/>
              </a:rPr>
              <a:t>Movie</a:t>
            </a:r>
          </a:p>
        </p:txBody>
      </p:sp>
      <p:sp>
        <p:nvSpPr>
          <p:cNvPr id="3" name="Segnaposto contenuto 2">
            <a:extLst>
              <a:ext uri="{FF2B5EF4-FFF2-40B4-BE49-F238E27FC236}">
                <a16:creationId xmlns:a16="http://schemas.microsoft.com/office/drawing/2014/main" id="{6AFFD3A8-F52A-D6F9-DBEC-08C5BC0646D1}"/>
              </a:ext>
            </a:extLst>
          </p:cNvPr>
          <p:cNvSpPr>
            <a:spLocks noGrp="1"/>
          </p:cNvSpPr>
          <p:nvPr>
            <p:ph idx="1"/>
          </p:nvPr>
        </p:nvSpPr>
        <p:spPr/>
        <p:txBody>
          <a:bodyPr>
            <a:normAutofit/>
          </a:bodyPr>
          <a:lstStyle/>
          <a:p>
            <a:pPr>
              <a:lnSpc>
                <a:spcPct val="120000"/>
              </a:lnSpc>
            </a:pPr>
            <a:r>
              <a:rPr lang="it-IT" dirty="0">
                <a:latin typeface="Calibri Light" panose="020F0302020204030204" pitchFamily="34" charset="0"/>
                <a:cs typeface="Calibri Light" panose="020F0302020204030204" pitchFamily="34" charset="0"/>
              </a:rPr>
              <a:t>Cosa succede dopo aver introdotto queste annotazioni?</a:t>
            </a:r>
          </a:p>
          <a:p>
            <a:pPr>
              <a:lnSpc>
                <a:spcPct val="120000"/>
              </a:lnSpc>
            </a:pPr>
            <a:r>
              <a:rPr lang="it-IT" dirty="0">
                <a:latin typeface="Calibri Light" panose="020F0302020204030204" pitchFamily="34" charset="0"/>
                <a:cs typeface="Calibri Light" panose="020F0302020204030204" pitchFamily="34" charset="0"/>
              </a:rPr>
              <a:t>Proviamo ad eseguire il codice</a:t>
            </a:r>
          </a:p>
          <a:p>
            <a:pPr>
              <a:lnSpc>
                <a:spcPct val="120000"/>
              </a:lnSpc>
            </a:pPr>
            <a:r>
              <a:rPr lang="it-IT" dirty="0">
                <a:latin typeface="Calibri Light" panose="020F0302020204030204" pitchFamily="34" charset="0"/>
                <a:cs typeface="Calibri Light" panose="020F0302020204030204" pitchFamily="34" charset="0"/>
              </a:rPr>
              <a:t>Lanciamo l'applicazione come Spring Boot App</a:t>
            </a:r>
          </a:p>
        </p:txBody>
      </p:sp>
      <p:pic>
        <p:nvPicPr>
          <p:cNvPr id="4" name="Immagine 3">
            <a:extLst>
              <a:ext uri="{FF2B5EF4-FFF2-40B4-BE49-F238E27FC236}">
                <a16:creationId xmlns:a16="http://schemas.microsoft.com/office/drawing/2014/main" id="{319DAF69-8121-71D5-DF97-4E1CCD297CE3}"/>
              </a:ext>
            </a:extLst>
          </p:cNvPr>
          <p:cNvPicPr>
            <a:picLocks noChangeAspect="1"/>
          </p:cNvPicPr>
          <p:nvPr/>
        </p:nvPicPr>
        <p:blipFill>
          <a:blip r:embed="rId2"/>
          <a:stretch>
            <a:fillRect/>
          </a:stretch>
        </p:blipFill>
        <p:spPr>
          <a:xfrm>
            <a:off x="2450544" y="0"/>
            <a:ext cx="6091700" cy="6858000"/>
          </a:xfrm>
          <a:prstGeom prst="rect">
            <a:avLst/>
          </a:prstGeom>
        </p:spPr>
      </p:pic>
    </p:spTree>
    <p:extLst>
      <p:ext uri="{BB962C8B-B14F-4D97-AF65-F5344CB8AC3E}">
        <p14:creationId xmlns:p14="http://schemas.microsoft.com/office/powerpoint/2010/main" val="52790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32CD71-B6DA-3DE2-51B2-600057ED1947}"/>
              </a:ext>
            </a:extLst>
          </p:cNvPr>
          <p:cNvSpPr>
            <a:spLocks noGrp="1"/>
          </p:cNvSpPr>
          <p:nvPr>
            <p:ph type="title"/>
          </p:nvPr>
        </p:nvSpPr>
        <p:spPr/>
        <p:txBody>
          <a:bodyPr/>
          <a:lstStyle/>
          <a:p>
            <a:r>
              <a:rPr lang="en-US" dirty="0" err="1"/>
              <a:t>L'entità</a:t>
            </a:r>
            <a:r>
              <a:rPr lang="en-US" dirty="0"/>
              <a:t> </a:t>
            </a:r>
            <a:r>
              <a:rPr lang="en-US" dirty="0">
                <a:latin typeface="Consolas" panose="020B0609020204030204" pitchFamily="49" charset="0"/>
                <a:cs typeface="Consolas" panose="020B0609020204030204" pitchFamily="49" charset="0"/>
              </a:rPr>
              <a:t>Movie</a:t>
            </a:r>
          </a:p>
        </p:txBody>
      </p:sp>
      <p:sp>
        <p:nvSpPr>
          <p:cNvPr id="3" name="Segnaposto contenuto 2">
            <a:extLst>
              <a:ext uri="{FF2B5EF4-FFF2-40B4-BE49-F238E27FC236}">
                <a16:creationId xmlns:a16="http://schemas.microsoft.com/office/drawing/2014/main" id="{BA0AFAB7-7DE6-1551-C26C-5F6AD9AC6EAC}"/>
              </a:ext>
            </a:extLst>
          </p:cNvPr>
          <p:cNvSpPr>
            <a:spLocks noGrp="1"/>
          </p:cNvSpPr>
          <p:nvPr>
            <p:ph idx="1"/>
          </p:nvPr>
        </p:nvSpPr>
        <p:spPr/>
        <p:txBody>
          <a:bodyPr>
            <a:normAutofit fontScale="85000" lnSpcReduction="10000"/>
          </a:bodyPr>
          <a:lstStyle/>
          <a:p>
            <a:pPr>
              <a:lnSpc>
                <a:spcPct val="120000"/>
              </a:lnSpc>
            </a:pPr>
            <a:r>
              <a:rPr lang="it-IT" dirty="0">
                <a:latin typeface="Calibri Light" panose="020F0302020204030204" pitchFamily="34" charset="0"/>
                <a:cs typeface="Calibri Light" panose="020F0302020204030204" pitchFamily="34" charset="0"/>
              </a:rPr>
              <a:t>Apparentemente non succede nulla</a:t>
            </a:r>
          </a:p>
          <a:p>
            <a:pPr>
              <a:lnSpc>
                <a:spcPct val="120000"/>
              </a:lnSpc>
            </a:pPr>
            <a:r>
              <a:rPr lang="it-IT" dirty="0">
                <a:latin typeface="Calibri Light" panose="020F0302020204030204" pitchFamily="34" charset="0"/>
                <a:cs typeface="Calibri Light" panose="020F0302020204030204" pitchFamily="34" charset="0"/>
              </a:rPr>
              <a:t>Ma diamo un'occhiata ai messaggi della console e al nostro database </a:t>
            </a:r>
            <a:r>
              <a:rPr lang="it-IT" dirty="0" err="1">
                <a:latin typeface="Calibri Light" panose="020F0302020204030204" pitchFamily="34" charset="0"/>
                <a:cs typeface="Calibri Light" panose="020F0302020204030204" pitchFamily="34" charset="0"/>
              </a:rPr>
              <a:t>siwmovie</a:t>
            </a:r>
            <a:endParaRPr lang="it-IT" dirty="0">
              <a:latin typeface="Calibri Light" panose="020F0302020204030204" pitchFamily="34" charset="0"/>
              <a:cs typeface="Calibri Light" panose="020F0302020204030204" pitchFamily="34" charset="0"/>
            </a:endParaRPr>
          </a:p>
          <a:p>
            <a:pPr>
              <a:lnSpc>
                <a:spcPct val="120000"/>
              </a:lnSpc>
            </a:pPr>
            <a:endParaRPr lang="it-IT" dirty="0">
              <a:latin typeface="Calibri Light" panose="020F0302020204030204" pitchFamily="34" charset="0"/>
              <a:cs typeface="Calibri Light" panose="020F0302020204030204" pitchFamily="34" charset="0"/>
            </a:endParaRPr>
          </a:p>
          <a:p>
            <a:pPr>
              <a:lnSpc>
                <a:spcPct val="120000"/>
              </a:lnSpc>
            </a:pPr>
            <a:endParaRPr lang="it-IT" dirty="0">
              <a:latin typeface="Calibri Light" panose="020F0302020204030204" pitchFamily="34" charset="0"/>
              <a:cs typeface="Calibri Light" panose="020F0302020204030204" pitchFamily="34" charset="0"/>
            </a:endParaRPr>
          </a:p>
          <a:p>
            <a:pPr>
              <a:lnSpc>
                <a:spcPct val="120000"/>
              </a:lnSpc>
            </a:pPr>
            <a:endParaRPr lang="it-IT" dirty="0">
              <a:latin typeface="Calibri Light" panose="020F0302020204030204" pitchFamily="34" charset="0"/>
              <a:cs typeface="Calibri Light" panose="020F0302020204030204" pitchFamily="34" charset="0"/>
            </a:endParaRPr>
          </a:p>
          <a:p>
            <a:pPr>
              <a:lnSpc>
                <a:spcPct val="120000"/>
              </a:lnSpc>
            </a:pPr>
            <a:endParaRPr lang="it-IT" dirty="0">
              <a:latin typeface="Calibri Light" panose="020F0302020204030204" pitchFamily="34" charset="0"/>
              <a:cs typeface="Calibri Light" panose="020F0302020204030204" pitchFamily="34" charset="0"/>
            </a:endParaRPr>
          </a:p>
          <a:p>
            <a:pPr>
              <a:lnSpc>
                <a:spcPct val="120000"/>
              </a:lnSpc>
            </a:pPr>
            <a:r>
              <a:rPr lang="it-IT" dirty="0">
                <a:solidFill>
                  <a:schemeClr val="bg1"/>
                </a:solidFill>
                <a:latin typeface="Calibri Light" panose="020F0302020204030204" pitchFamily="34" charset="0"/>
                <a:cs typeface="Calibri Light" panose="020F0302020204030204" pitchFamily="34" charset="0"/>
              </a:rPr>
              <a:t>E' stata creata la tabella </a:t>
            </a:r>
            <a:r>
              <a:rPr lang="it-IT" dirty="0">
                <a:solidFill>
                  <a:schemeClr val="bg1"/>
                </a:solidFill>
                <a:latin typeface="Consolas" panose="020B0609020204030204" pitchFamily="49" charset="0"/>
                <a:cs typeface="Consolas" panose="020B0609020204030204" pitchFamily="49" charset="0"/>
              </a:rPr>
              <a:t>movie </a:t>
            </a:r>
            <a:r>
              <a:rPr lang="it-IT" dirty="0">
                <a:solidFill>
                  <a:schemeClr val="bg1"/>
                </a:solidFill>
                <a:latin typeface="Calibri Light" panose="020F0302020204030204" pitchFamily="34" charset="0"/>
                <a:cs typeface="Calibri Light" panose="020F0302020204030204" pitchFamily="34" charset="0"/>
              </a:rPr>
              <a:t>ed una sequenza </a:t>
            </a:r>
            <a:r>
              <a:rPr lang="it-IT" dirty="0" err="1">
                <a:solidFill>
                  <a:schemeClr val="bg1"/>
                </a:solidFill>
                <a:latin typeface="Consolas" panose="020B0609020204030204" pitchFamily="49" charset="0"/>
                <a:cs typeface="Consolas" panose="020B0609020204030204" pitchFamily="49" charset="0"/>
              </a:rPr>
              <a:t>hibernate_sequence</a:t>
            </a:r>
            <a:endParaRPr lang="it-IT" dirty="0">
              <a:solidFill>
                <a:schemeClr val="bg1"/>
              </a:solidFill>
              <a:latin typeface="Consolas" panose="020B0609020204030204" pitchFamily="49" charset="0"/>
              <a:cs typeface="Consolas" panose="020B0609020204030204" pitchFamily="49" charset="0"/>
            </a:endParaRPr>
          </a:p>
          <a:p>
            <a:pPr>
              <a:lnSpc>
                <a:spcPct val="120000"/>
              </a:lnSpc>
            </a:pPr>
            <a:endParaRPr lang="it-IT"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812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32CD71-B6DA-3DE2-51B2-600057ED1947}"/>
              </a:ext>
            </a:extLst>
          </p:cNvPr>
          <p:cNvSpPr>
            <a:spLocks noGrp="1"/>
          </p:cNvSpPr>
          <p:nvPr>
            <p:ph type="title"/>
          </p:nvPr>
        </p:nvSpPr>
        <p:spPr/>
        <p:txBody>
          <a:bodyPr/>
          <a:lstStyle/>
          <a:p>
            <a:r>
              <a:rPr lang="en-US" dirty="0" err="1"/>
              <a:t>L'entità</a:t>
            </a:r>
            <a:r>
              <a:rPr lang="en-US" dirty="0"/>
              <a:t> </a:t>
            </a:r>
            <a:r>
              <a:rPr lang="en-US" dirty="0">
                <a:latin typeface="Consolas" panose="020B0609020204030204" pitchFamily="49" charset="0"/>
                <a:cs typeface="Consolas" panose="020B0609020204030204" pitchFamily="49" charset="0"/>
              </a:rPr>
              <a:t>Movie</a:t>
            </a:r>
          </a:p>
        </p:txBody>
      </p:sp>
      <p:sp>
        <p:nvSpPr>
          <p:cNvPr id="3" name="Segnaposto contenuto 2">
            <a:extLst>
              <a:ext uri="{FF2B5EF4-FFF2-40B4-BE49-F238E27FC236}">
                <a16:creationId xmlns:a16="http://schemas.microsoft.com/office/drawing/2014/main" id="{BA0AFAB7-7DE6-1551-C26C-5F6AD9AC6EAC}"/>
              </a:ext>
            </a:extLst>
          </p:cNvPr>
          <p:cNvSpPr>
            <a:spLocks noGrp="1"/>
          </p:cNvSpPr>
          <p:nvPr>
            <p:ph idx="1"/>
          </p:nvPr>
        </p:nvSpPr>
        <p:spPr/>
        <p:txBody>
          <a:bodyPr>
            <a:normAutofit fontScale="85000" lnSpcReduction="10000"/>
          </a:bodyPr>
          <a:lstStyle/>
          <a:p>
            <a:pPr>
              <a:lnSpc>
                <a:spcPct val="120000"/>
              </a:lnSpc>
            </a:pPr>
            <a:r>
              <a:rPr lang="it-IT" dirty="0">
                <a:latin typeface="Calibri Light" panose="020F0302020204030204" pitchFamily="34" charset="0"/>
                <a:cs typeface="Calibri Light" panose="020F0302020204030204" pitchFamily="34" charset="0"/>
              </a:rPr>
              <a:t>Apparentemente non succede nulla</a:t>
            </a:r>
          </a:p>
          <a:p>
            <a:pPr>
              <a:lnSpc>
                <a:spcPct val="120000"/>
              </a:lnSpc>
            </a:pPr>
            <a:r>
              <a:rPr lang="it-IT" dirty="0">
                <a:latin typeface="Calibri Light" panose="020F0302020204030204" pitchFamily="34" charset="0"/>
                <a:cs typeface="Calibri Light" panose="020F0302020204030204" pitchFamily="34" charset="0"/>
              </a:rPr>
              <a:t>Ma diamo un'occhiata ai messaggi della console e al nostro database movie</a:t>
            </a:r>
          </a:p>
          <a:p>
            <a:pPr>
              <a:lnSpc>
                <a:spcPct val="120000"/>
              </a:lnSpc>
            </a:pPr>
            <a:endParaRPr lang="it-IT" dirty="0">
              <a:latin typeface="Calibri Light" panose="020F0302020204030204" pitchFamily="34" charset="0"/>
              <a:cs typeface="Calibri Light" panose="020F0302020204030204" pitchFamily="34" charset="0"/>
            </a:endParaRPr>
          </a:p>
          <a:p>
            <a:pPr>
              <a:lnSpc>
                <a:spcPct val="120000"/>
              </a:lnSpc>
            </a:pPr>
            <a:endParaRPr lang="it-IT" dirty="0">
              <a:latin typeface="Calibri Light" panose="020F0302020204030204" pitchFamily="34" charset="0"/>
              <a:cs typeface="Calibri Light" panose="020F0302020204030204" pitchFamily="34" charset="0"/>
            </a:endParaRPr>
          </a:p>
          <a:p>
            <a:pPr>
              <a:lnSpc>
                <a:spcPct val="120000"/>
              </a:lnSpc>
            </a:pPr>
            <a:endParaRPr lang="it-IT" dirty="0">
              <a:latin typeface="Calibri Light" panose="020F0302020204030204" pitchFamily="34" charset="0"/>
              <a:cs typeface="Calibri Light" panose="020F0302020204030204" pitchFamily="34" charset="0"/>
            </a:endParaRPr>
          </a:p>
          <a:p>
            <a:pPr>
              <a:lnSpc>
                <a:spcPct val="120000"/>
              </a:lnSpc>
            </a:pPr>
            <a:endParaRPr lang="it-IT" dirty="0">
              <a:latin typeface="Calibri Light" panose="020F0302020204030204" pitchFamily="34" charset="0"/>
              <a:cs typeface="Calibri Light" panose="020F0302020204030204" pitchFamily="34" charset="0"/>
            </a:endParaRPr>
          </a:p>
          <a:p>
            <a:pPr>
              <a:lnSpc>
                <a:spcPct val="120000"/>
              </a:lnSpc>
            </a:pPr>
            <a:endParaRPr lang="it-IT" dirty="0">
              <a:latin typeface="Calibri Light" panose="020F0302020204030204" pitchFamily="34" charset="0"/>
              <a:cs typeface="Calibri Light" panose="020F0302020204030204" pitchFamily="34" charset="0"/>
            </a:endParaRPr>
          </a:p>
          <a:p>
            <a:pPr>
              <a:lnSpc>
                <a:spcPct val="120000"/>
              </a:lnSpc>
            </a:pPr>
            <a:r>
              <a:rPr lang="it-IT" dirty="0">
                <a:latin typeface="Calibri Light" panose="020F0302020204030204" pitchFamily="34" charset="0"/>
                <a:cs typeface="Calibri Light" panose="020F0302020204030204" pitchFamily="34" charset="0"/>
              </a:rPr>
              <a:t>E' stata creata la tabella </a:t>
            </a:r>
            <a:r>
              <a:rPr lang="it-IT" dirty="0">
                <a:latin typeface="Consolas" panose="020B0609020204030204" pitchFamily="49" charset="0"/>
                <a:cs typeface="Consolas" panose="020B0609020204030204" pitchFamily="49" charset="0"/>
              </a:rPr>
              <a:t>movie </a:t>
            </a:r>
            <a:r>
              <a:rPr lang="it-IT" dirty="0">
                <a:latin typeface="Calibri Light" panose="020F0302020204030204" pitchFamily="34" charset="0"/>
                <a:cs typeface="Calibri Light" panose="020F0302020204030204" pitchFamily="34" charset="0"/>
              </a:rPr>
              <a:t>ed una sequenza </a:t>
            </a:r>
            <a:r>
              <a:rPr lang="it-IT" dirty="0" err="1">
                <a:latin typeface="Consolas" panose="020B0609020204030204" pitchFamily="49" charset="0"/>
                <a:cs typeface="Consolas" panose="020B0609020204030204" pitchFamily="49" charset="0"/>
              </a:rPr>
              <a:t>hibernate_sequence</a:t>
            </a:r>
            <a:endParaRPr lang="it-IT" dirty="0">
              <a:latin typeface="Consolas" panose="020B0609020204030204" pitchFamily="49" charset="0"/>
              <a:cs typeface="Consolas" panose="020B0609020204030204" pitchFamily="49" charset="0"/>
            </a:endParaRPr>
          </a:p>
          <a:p>
            <a:pPr>
              <a:lnSpc>
                <a:spcPct val="120000"/>
              </a:lnSpc>
            </a:pPr>
            <a:endParaRPr lang="it-IT" dirty="0">
              <a:latin typeface="Calibri Light" panose="020F0302020204030204" pitchFamily="34" charset="0"/>
              <a:cs typeface="Calibri Light" panose="020F0302020204030204" pitchFamily="34" charset="0"/>
            </a:endParaRPr>
          </a:p>
        </p:txBody>
      </p:sp>
      <p:pic>
        <p:nvPicPr>
          <p:cNvPr id="4" name="Immagine 3">
            <a:extLst>
              <a:ext uri="{FF2B5EF4-FFF2-40B4-BE49-F238E27FC236}">
                <a16:creationId xmlns:a16="http://schemas.microsoft.com/office/drawing/2014/main" id="{59E53A07-790E-F8E8-5562-5297AB03D6B4}"/>
              </a:ext>
            </a:extLst>
          </p:cNvPr>
          <p:cNvPicPr>
            <a:picLocks noChangeAspect="1"/>
          </p:cNvPicPr>
          <p:nvPr/>
        </p:nvPicPr>
        <p:blipFill>
          <a:blip r:embed="rId2"/>
          <a:stretch>
            <a:fillRect/>
          </a:stretch>
        </p:blipFill>
        <p:spPr>
          <a:xfrm>
            <a:off x="1335157" y="3174654"/>
            <a:ext cx="7772400" cy="1814377"/>
          </a:xfrm>
          <a:prstGeom prst="rect">
            <a:avLst/>
          </a:prstGeom>
        </p:spPr>
      </p:pic>
    </p:spTree>
    <p:extLst>
      <p:ext uri="{BB962C8B-B14F-4D97-AF65-F5344CB8AC3E}">
        <p14:creationId xmlns:p14="http://schemas.microsoft.com/office/powerpoint/2010/main" val="222916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793C0-3F55-681B-555D-04DB3324A7DD}"/>
              </a:ext>
            </a:extLst>
          </p:cNvPr>
          <p:cNvSpPr>
            <a:spLocks noGrp="1"/>
          </p:cNvSpPr>
          <p:nvPr>
            <p:ph type="title"/>
          </p:nvPr>
        </p:nvSpPr>
        <p:spPr/>
        <p:txBody>
          <a:bodyPr/>
          <a:lstStyle/>
          <a:p>
            <a:r>
              <a:rPr lang="it-IT"/>
              <a:t>L'applicazione Spring Boot</a:t>
            </a:r>
          </a:p>
        </p:txBody>
      </p:sp>
      <p:sp>
        <p:nvSpPr>
          <p:cNvPr id="3" name="Segnaposto contenuto 2">
            <a:extLst>
              <a:ext uri="{FF2B5EF4-FFF2-40B4-BE49-F238E27FC236}">
                <a16:creationId xmlns:a16="http://schemas.microsoft.com/office/drawing/2014/main" id="{7F0186E4-06F7-665C-E1B1-B605F254A367}"/>
              </a:ext>
            </a:extLst>
          </p:cNvPr>
          <p:cNvSpPr>
            <a:spLocks noGrp="1"/>
          </p:cNvSpPr>
          <p:nvPr>
            <p:ph idx="1"/>
          </p:nvPr>
        </p:nvSpPr>
        <p:spPr/>
        <p:txBody>
          <a:bodyPr>
            <a:normAutofit lnSpcReduction="10000"/>
          </a:bodyPr>
          <a:lstStyle/>
          <a:p>
            <a:r>
              <a:rPr lang="it-IT" dirty="0"/>
              <a:t>Quando lanciamo un'applicazione Spring Boot</a:t>
            </a:r>
          </a:p>
          <a:p>
            <a:pPr marL="971550" lvl="1" indent="-514350">
              <a:buFont typeface="+mj-lt"/>
              <a:buAutoNum type="arabicPeriod"/>
            </a:pPr>
            <a:r>
              <a:rPr lang="it-IT" dirty="0"/>
              <a:t>Il framework cerca tutte le classi </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Entity</a:t>
            </a:r>
            <a:r>
              <a:rPr lang="it-IT" dirty="0"/>
              <a:t> e per ciascuna di esse crea un'opportuna tabella nel database</a:t>
            </a:r>
          </a:p>
          <a:p>
            <a:pPr marL="971550" lvl="1" indent="-514350">
              <a:buFont typeface="+mj-lt"/>
              <a:buAutoNum type="arabicPeriod"/>
            </a:pPr>
            <a:r>
              <a:rPr lang="it-IT" dirty="0"/>
              <a:t>Viene avviato </a:t>
            </a:r>
            <a:r>
              <a:rPr lang="it-IT" dirty="0" err="1"/>
              <a:t>l'application</a:t>
            </a:r>
            <a:r>
              <a:rPr lang="it-IT" dirty="0"/>
              <a:t> server, che mette in ascolto l'applicazione sulla porta specificata nel file di configurazione</a:t>
            </a:r>
          </a:p>
          <a:p>
            <a:r>
              <a:rPr lang="it-IT" dirty="0"/>
              <a:t>Proviamo ad accedere attraverso il browser: </a:t>
            </a:r>
            <a:r>
              <a:rPr lang="it-IT" dirty="0">
                <a:hlinkClick r:id="rId2"/>
              </a:rPr>
              <a:t>http://localhost:8080</a:t>
            </a:r>
            <a:r>
              <a:rPr lang="it-IT" dirty="0"/>
              <a:t> </a:t>
            </a:r>
          </a:p>
          <a:p>
            <a:pPr lvl="1"/>
            <a:r>
              <a:rPr lang="it-IT" dirty="0"/>
              <a:t>Il server risponde! Per ora con un messaggio di errore (404 page </a:t>
            </a:r>
            <a:r>
              <a:rPr lang="it-IT" dirty="0" err="1"/>
              <a:t>not</a:t>
            </a:r>
            <a:r>
              <a:rPr lang="it-IT" dirty="0"/>
              <a:t> </a:t>
            </a:r>
            <a:r>
              <a:rPr lang="it-IT" dirty="0" err="1"/>
              <a:t>found</a:t>
            </a:r>
            <a:r>
              <a:rPr lang="it-IT" dirty="0"/>
              <a:t>): non trova la pagina richiesta, ma d'altronde non abbiamo ancora predisposto nessuna pagina</a:t>
            </a:r>
          </a:p>
        </p:txBody>
      </p:sp>
    </p:spTree>
    <p:extLst>
      <p:ext uri="{BB962C8B-B14F-4D97-AF65-F5344CB8AC3E}">
        <p14:creationId xmlns:p14="http://schemas.microsoft.com/office/powerpoint/2010/main" val="20689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5EEFE4-C9AD-2244-B2D0-836924F53803}"/>
              </a:ext>
            </a:extLst>
          </p:cNvPr>
          <p:cNvSpPr>
            <a:spLocks noGrp="1"/>
          </p:cNvSpPr>
          <p:nvPr>
            <p:ph type="title"/>
          </p:nvPr>
        </p:nvSpPr>
        <p:spPr/>
        <p:txBody>
          <a:bodyPr/>
          <a:lstStyle/>
          <a:p>
            <a:r>
              <a:rPr lang="it-IT" dirty="0"/>
              <a:t>Nota pratica</a:t>
            </a:r>
          </a:p>
        </p:txBody>
      </p:sp>
      <p:sp>
        <p:nvSpPr>
          <p:cNvPr id="3" name="Segnaposto contenuto 2">
            <a:extLst>
              <a:ext uri="{FF2B5EF4-FFF2-40B4-BE49-F238E27FC236}">
                <a16:creationId xmlns:a16="http://schemas.microsoft.com/office/drawing/2014/main" id="{E90F91A8-DC59-2F49-8226-621F16E1553E}"/>
              </a:ext>
            </a:extLst>
          </p:cNvPr>
          <p:cNvSpPr>
            <a:spLocks noGrp="1"/>
          </p:cNvSpPr>
          <p:nvPr>
            <p:ph idx="1"/>
          </p:nvPr>
        </p:nvSpPr>
        <p:spPr>
          <a:noFill/>
        </p:spPr>
        <p:txBody>
          <a:bodyPr>
            <a:normAutofit/>
          </a:bodyPr>
          <a:lstStyle/>
          <a:p>
            <a:r>
              <a:rPr lang="it-IT" dirty="0"/>
              <a:t>Se usiamo STS, possiamo lanciare (e stoppare) l'applicazione direttamente dall'IDE </a:t>
            </a:r>
          </a:p>
          <a:p>
            <a:pPr lvl="1"/>
            <a:r>
              <a:rPr lang="it-IT" dirty="0"/>
              <a:t>ovviamente serve solo in fase di sviluppo</a:t>
            </a:r>
          </a:p>
          <a:p>
            <a:pPr lvl="1"/>
            <a:r>
              <a:rPr lang="it-IT" dirty="0"/>
              <a:t>in produzione, viene semplicemente eseguito il </a:t>
            </a:r>
            <a:r>
              <a:rPr lang="it-IT" dirty="0" err="1"/>
              <a:t>jar</a:t>
            </a:r>
            <a:endParaRPr lang="it-IT" dirty="0"/>
          </a:p>
        </p:txBody>
      </p:sp>
      <p:pic>
        <p:nvPicPr>
          <p:cNvPr id="6" name="Immagine 5">
            <a:extLst>
              <a:ext uri="{FF2B5EF4-FFF2-40B4-BE49-F238E27FC236}">
                <a16:creationId xmlns:a16="http://schemas.microsoft.com/office/drawing/2014/main" id="{4F646202-5CDA-5341-8268-B59B9144F390}"/>
              </a:ext>
            </a:extLst>
          </p:cNvPr>
          <p:cNvPicPr>
            <a:picLocks noChangeAspect="1"/>
          </p:cNvPicPr>
          <p:nvPr/>
        </p:nvPicPr>
        <p:blipFill>
          <a:blip r:embed="rId2"/>
          <a:stretch>
            <a:fillRect/>
          </a:stretch>
        </p:blipFill>
        <p:spPr>
          <a:xfrm>
            <a:off x="6613804" y="4097406"/>
            <a:ext cx="901700" cy="571500"/>
          </a:xfrm>
          <a:prstGeom prst="rect">
            <a:avLst/>
          </a:prstGeom>
        </p:spPr>
      </p:pic>
      <p:sp>
        <p:nvSpPr>
          <p:cNvPr id="7" name="Callout 2 6">
            <a:extLst>
              <a:ext uri="{FF2B5EF4-FFF2-40B4-BE49-F238E27FC236}">
                <a16:creationId xmlns:a16="http://schemas.microsoft.com/office/drawing/2014/main" id="{3000E7C9-BC67-2644-B2C9-685319FD0B34}"/>
              </a:ext>
            </a:extLst>
          </p:cNvPr>
          <p:cNvSpPr/>
          <p:nvPr/>
        </p:nvSpPr>
        <p:spPr>
          <a:xfrm>
            <a:off x="6249132" y="4977208"/>
            <a:ext cx="576943" cy="370115"/>
          </a:xfrm>
          <a:prstGeom prst="borderCallout2">
            <a:avLst>
              <a:gd name="adj1" fmla="val 1103"/>
              <a:gd name="adj2" fmla="val 50157"/>
              <a:gd name="adj3" fmla="val -37132"/>
              <a:gd name="adj4" fmla="val 64465"/>
              <a:gd name="adj5" fmla="val -137500"/>
              <a:gd name="adj6" fmla="val 967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a:solidFill>
                  <a:srgbClr val="FF0000"/>
                </a:solidFill>
                <a:latin typeface="Calibri Light" panose="020F0302020204030204" pitchFamily="34" charset="0"/>
              </a:rPr>
              <a:t>Stop</a:t>
            </a:r>
            <a:endParaRPr lang="it-IT" dirty="0">
              <a:solidFill>
                <a:srgbClr val="FF0000"/>
              </a:solidFill>
              <a:latin typeface="Calibri Light" panose="020F0302020204030204" pitchFamily="34" charset="0"/>
            </a:endParaRPr>
          </a:p>
        </p:txBody>
      </p:sp>
      <p:sp>
        <p:nvSpPr>
          <p:cNvPr id="10" name="Callout 2 9">
            <a:extLst>
              <a:ext uri="{FF2B5EF4-FFF2-40B4-BE49-F238E27FC236}">
                <a16:creationId xmlns:a16="http://schemas.microsoft.com/office/drawing/2014/main" id="{E79C1B79-C300-404B-BC71-165CC4D9944C}"/>
              </a:ext>
            </a:extLst>
          </p:cNvPr>
          <p:cNvSpPr/>
          <p:nvPr/>
        </p:nvSpPr>
        <p:spPr>
          <a:xfrm>
            <a:off x="7230610" y="4987656"/>
            <a:ext cx="1667278" cy="446428"/>
          </a:xfrm>
          <a:prstGeom prst="borderCallout2">
            <a:avLst>
              <a:gd name="adj1" fmla="val 1103"/>
              <a:gd name="adj2" fmla="val 50157"/>
              <a:gd name="adj3" fmla="val -40073"/>
              <a:gd name="adj4" fmla="val 5974"/>
              <a:gd name="adj5" fmla="val -122944"/>
              <a:gd name="adj6" fmla="val -487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0000"/>
                </a:solidFill>
                <a:latin typeface="Calibri Light" panose="020F0302020204030204" pitchFamily="34" charset="0"/>
              </a:rPr>
              <a:t>Restart </a:t>
            </a:r>
            <a:br>
              <a:rPr lang="en-US" sz="1600" dirty="0">
                <a:solidFill>
                  <a:srgbClr val="FF0000"/>
                </a:solidFill>
                <a:latin typeface="Calibri Light" panose="020F0302020204030204" pitchFamily="34" charset="0"/>
              </a:rPr>
            </a:br>
            <a:r>
              <a:rPr lang="en-US" sz="1600" dirty="0">
                <a:solidFill>
                  <a:srgbClr val="FF0000"/>
                </a:solidFill>
                <a:latin typeface="Calibri Light" panose="020F0302020204030204" pitchFamily="34" charset="0"/>
              </a:rPr>
              <a:t>(stop and start)</a:t>
            </a:r>
            <a:endParaRPr lang="en-US" dirty="0">
              <a:solidFill>
                <a:srgbClr val="FF0000"/>
              </a:solidFill>
              <a:latin typeface="Calibri Light" panose="020F0302020204030204" pitchFamily="34" charset="0"/>
            </a:endParaRPr>
          </a:p>
        </p:txBody>
      </p:sp>
    </p:spTree>
    <p:extLst>
      <p:ext uri="{BB962C8B-B14F-4D97-AF65-F5344CB8AC3E}">
        <p14:creationId xmlns:p14="http://schemas.microsoft.com/office/powerpoint/2010/main" val="176874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7D5018-6A1F-D687-CA83-D3883A22CB25}"/>
              </a:ext>
            </a:extLst>
          </p:cNvPr>
          <p:cNvSpPr>
            <a:spLocks noGrp="1"/>
          </p:cNvSpPr>
          <p:nvPr>
            <p:ph type="title"/>
          </p:nvPr>
        </p:nvSpPr>
        <p:spPr/>
        <p:txBody>
          <a:bodyPr/>
          <a:lstStyle/>
          <a:p>
            <a:r>
              <a:rPr lang="en-US" dirty="0" err="1"/>
              <a:t>Gestione</a:t>
            </a:r>
            <a:r>
              <a:rPr lang="en-US" dirty="0"/>
              <a:t> </a:t>
            </a:r>
            <a:r>
              <a:rPr lang="en-US" dirty="0" err="1"/>
              <a:t>della</a:t>
            </a:r>
            <a:r>
              <a:rPr lang="en-US" dirty="0"/>
              <a:t> </a:t>
            </a:r>
            <a:r>
              <a:rPr lang="en-US" dirty="0" err="1"/>
              <a:t>persistenza</a:t>
            </a:r>
            <a:endParaRPr lang="en-US" dirty="0"/>
          </a:p>
        </p:txBody>
      </p:sp>
      <p:sp>
        <p:nvSpPr>
          <p:cNvPr id="3" name="Segnaposto contenuto 2">
            <a:extLst>
              <a:ext uri="{FF2B5EF4-FFF2-40B4-BE49-F238E27FC236}">
                <a16:creationId xmlns:a16="http://schemas.microsoft.com/office/drawing/2014/main" id="{4958C99A-D0AB-5B36-EB53-1DC969987A8F}"/>
              </a:ext>
            </a:extLst>
          </p:cNvPr>
          <p:cNvSpPr>
            <a:spLocks noGrp="1"/>
          </p:cNvSpPr>
          <p:nvPr>
            <p:ph idx="1"/>
          </p:nvPr>
        </p:nvSpPr>
        <p:spPr/>
        <p:txBody>
          <a:bodyPr/>
          <a:lstStyle/>
          <a:p>
            <a:r>
              <a:rPr lang="en-US" dirty="0"/>
              <a:t>Per </a:t>
            </a:r>
            <a:r>
              <a:rPr lang="en-US" dirty="0" err="1"/>
              <a:t>ora</a:t>
            </a:r>
            <a:r>
              <a:rPr lang="en-US" dirty="0"/>
              <a:t> </a:t>
            </a:r>
            <a:r>
              <a:rPr lang="en-US" dirty="0" err="1"/>
              <a:t>abbiamo</a:t>
            </a:r>
            <a:r>
              <a:rPr lang="en-US" dirty="0"/>
              <a:t> </a:t>
            </a:r>
            <a:r>
              <a:rPr lang="en-US" dirty="0" err="1"/>
              <a:t>definito</a:t>
            </a:r>
            <a:r>
              <a:rPr lang="en-US" dirty="0"/>
              <a:t> </a:t>
            </a:r>
            <a:r>
              <a:rPr lang="en-US" dirty="0" err="1"/>
              <a:t>una</a:t>
            </a:r>
            <a:r>
              <a:rPr lang="en-US" dirty="0"/>
              <a:t> </a:t>
            </a:r>
            <a:r>
              <a:rPr lang="en-US" dirty="0" err="1"/>
              <a:t>classe</a:t>
            </a:r>
            <a:r>
              <a:rPr lang="en-US" dirty="0"/>
              <a:t> per la quale il framework ha </a:t>
            </a:r>
            <a:r>
              <a:rPr lang="en-US" dirty="0" err="1"/>
              <a:t>predisposto</a:t>
            </a:r>
            <a:r>
              <a:rPr lang="en-US" dirty="0"/>
              <a:t> </a:t>
            </a:r>
            <a:r>
              <a:rPr lang="en-US" dirty="0" err="1"/>
              <a:t>nel</a:t>
            </a:r>
            <a:r>
              <a:rPr lang="en-US" dirty="0"/>
              <a:t> database </a:t>
            </a:r>
            <a:r>
              <a:rPr lang="en-US" dirty="0" err="1"/>
              <a:t>una</a:t>
            </a:r>
            <a:r>
              <a:rPr lang="en-US" dirty="0"/>
              <a:t> </a:t>
            </a:r>
            <a:r>
              <a:rPr lang="en-US" dirty="0" err="1"/>
              <a:t>tabella</a:t>
            </a:r>
            <a:r>
              <a:rPr lang="en-US" dirty="0"/>
              <a:t> per </a:t>
            </a:r>
            <a:r>
              <a:rPr lang="en-US" dirty="0" err="1"/>
              <a:t>memorizzare</a:t>
            </a:r>
            <a:r>
              <a:rPr lang="en-US" dirty="0"/>
              <a:t> in </a:t>
            </a:r>
            <a:r>
              <a:rPr lang="en-US" dirty="0" err="1"/>
              <a:t>maniera</a:t>
            </a:r>
            <a:r>
              <a:rPr lang="en-US" dirty="0"/>
              <a:t> </a:t>
            </a:r>
            <a:r>
              <a:rPr lang="en-US" dirty="0" err="1"/>
              <a:t>persistente</a:t>
            </a:r>
            <a:r>
              <a:rPr lang="en-US" dirty="0"/>
              <a:t> </a:t>
            </a:r>
            <a:r>
              <a:rPr lang="en-US" dirty="0" err="1"/>
              <a:t>gli</a:t>
            </a:r>
            <a:r>
              <a:rPr lang="en-US" dirty="0"/>
              <a:t> </a:t>
            </a:r>
            <a:r>
              <a:rPr lang="en-US" dirty="0" err="1"/>
              <a:t>oggetti</a:t>
            </a:r>
            <a:endParaRPr lang="en-US" dirty="0"/>
          </a:p>
          <a:p>
            <a:r>
              <a:rPr lang="en-US" dirty="0"/>
              <a:t>Come </a:t>
            </a:r>
            <a:r>
              <a:rPr lang="en-US" dirty="0" err="1"/>
              <a:t>gestiamo</a:t>
            </a:r>
            <a:r>
              <a:rPr lang="en-US" dirty="0"/>
              <a:t> </a:t>
            </a:r>
            <a:r>
              <a:rPr lang="en-US" dirty="0" err="1"/>
              <a:t>però</a:t>
            </a:r>
            <a:r>
              <a:rPr lang="en-US" dirty="0"/>
              <a:t> le </a:t>
            </a:r>
            <a:r>
              <a:rPr lang="en-US" dirty="0" err="1"/>
              <a:t>operazioni</a:t>
            </a:r>
            <a:r>
              <a:rPr lang="en-US" dirty="0"/>
              <a:t> </a:t>
            </a:r>
            <a:r>
              <a:rPr lang="en-US" dirty="0" err="1"/>
              <a:t>tipiche</a:t>
            </a:r>
            <a:r>
              <a:rPr lang="en-US" dirty="0"/>
              <a:t> (CRUD) </a:t>
            </a:r>
            <a:r>
              <a:rPr lang="en-US" dirty="0" err="1"/>
              <a:t>della</a:t>
            </a:r>
            <a:r>
              <a:rPr lang="en-US" dirty="0"/>
              <a:t> </a:t>
            </a:r>
            <a:r>
              <a:rPr lang="en-US" dirty="0" err="1"/>
              <a:t>persistenza</a:t>
            </a:r>
            <a:r>
              <a:rPr lang="en-US" dirty="0"/>
              <a:t>?</a:t>
            </a:r>
          </a:p>
          <a:p>
            <a:r>
              <a:rPr lang="en-US" dirty="0"/>
              <a:t>Ci </a:t>
            </a:r>
            <a:r>
              <a:rPr lang="en-US" dirty="0" err="1"/>
              <a:t>affidiamo</a:t>
            </a:r>
            <a:r>
              <a:rPr lang="en-US" dirty="0"/>
              <a:t> al pattern Repository</a:t>
            </a:r>
          </a:p>
        </p:txBody>
      </p:sp>
    </p:spTree>
    <p:extLst>
      <p:ext uri="{BB962C8B-B14F-4D97-AF65-F5344CB8AC3E}">
        <p14:creationId xmlns:p14="http://schemas.microsoft.com/office/powerpoint/2010/main" val="122535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Il pattern Repository</a:t>
            </a:r>
          </a:p>
        </p:txBody>
      </p:sp>
      <p:sp>
        <p:nvSpPr>
          <p:cNvPr id="3" name="Segnaposto contenuto 2"/>
          <p:cNvSpPr>
            <a:spLocks noGrp="1"/>
          </p:cNvSpPr>
          <p:nvPr>
            <p:ph idx="1"/>
          </p:nvPr>
        </p:nvSpPr>
        <p:spPr/>
        <p:txBody>
          <a:bodyPr>
            <a:normAutofit/>
          </a:bodyPr>
          <a:lstStyle/>
          <a:p>
            <a:r>
              <a:rPr lang="it-IT" dirty="0"/>
              <a:t>Il pattern Repository viene usato negli approcci Domain </a:t>
            </a:r>
            <a:r>
              <a:rPr lang="it-IT" dirty="0" err="1"/>
              <a:t>Driven</a:t>
            </a:r>
            <a:r>
              <a:rPr lang="it-IT" dirty="0"/>
              <a:t> Design (DDD)*</a:t>
            </a:r>
          </a:p>
          <a:p>
            <a:r>
              <a:rPr lang="it-IT" dirty="0"/>
              <a:t>I </a:t>
            </a:r>
            <a:r>
              <a:rPr lang="it-IT" dirty="0" err="1"/>
              <a:t>repository</a:t>
            </a:r>
            <a:r>
              <a:rPr lang="it-IT" dirty="0"/>
              <a:t> sono oggetti che incapsulano la logica necessaria per l'accesso al database</a:t>
            </a:r>
          </a:p>
          <a:p>
            <a:r>
              <a:rPr lang="it-IT" dirty="0"/>
              <a:t>Favoriscono la manutenibilità del codice disaccoppiando la tecnologia utilizzata per accedere al database dal modello di dominio </a:t>
            </a:r>
          </a:p>
        </p:txBody>
      </p:sp>
      <p:sp>
        <p:nvSpPr>
          <p:cNvPr id="4" name="CasellaDiTesto 3">
            <a:extLst>
              <a:ext uri="{FF2B5EF4-FFF2-40B4-BE49-F238E27FC236}">
                <a16:creationId xmlns:a16="http://schemas.microsoft.com/office/drawing/2014/main" id="{C591CE0F-FD08-103A-A6F6-D675248D6093}"/>
              </a:ext>
            </a:extLst>
          </p:cNvPr>
          <p:cNvSpPr txBox="1"/>
          <p:nvPr/>
        </p:nvSpPr>
        <p:spPr>
          <a:xfrm>
            <a:off x="1540565" y="6420678"/>
            <a:ext cx="1959447" cy="369332"/>
          </a:xfrm>
          <a:prstGeom prst="rect">
            <a:avLst/>
          </a:prstGeom>
          <a:noFill/>
        </p:spPr>
        <p:txBody>
          <a:bodyPr wrap="none" rtlCol="0">
            <a:spAutoFit/>
          </a:bodyPr>
          <a:lstStyle/>
          <a:p>
            <a:r>
              <a:rPr lang="en-US" dirty="0">
                <a:latin typeface="Calibri Light" panose="020F0302020204030204" pitchFamily="34" charset="0"/>
              </a:rPr>
              <a:t>* </a:t>
            </a:r>
            <a:r>
              <a:rPr lang="en-US" dirty="0" err="1">
                <a:latin typeface="Calibri Light" panose="020F0302020204030204" pitchFamily="34" charset="0"/>
              </a:rPr>
              <a:t>Vedi</a:t>
            </a:r>
            <a:r>
              <a:rPr lang="en-US" dirty="0">
                <a:latin typeface="Calibri Light" panose="020F0302020204030204" pitchFamily="34" charset="0"/>
              </a:rPr>
              <a:t> </a:t>
            </a:r>
            <a:r>
              <a:rPr lang="en-US" dirty="0" err="1">
                <a:latin typeface="Calibri Light" panose="020F0302020204030204" pitchFamily="34" charset="0"/>
              </a:rPr>
              <a:t>corso</a:t>
            </a:r>
            <a:r>
              <a:rPr lang="en-US" dirty="0">
                <a:latin typeface="Calibri Light" panose="020F0302020204030204" pitchFamily="34" charset="0"/>
              </a:rPr>
              <a:t> di APS</a:t>
            </a:r>
          </a:p>
        </p:txBody>
      </p:sp>
    </p:spTree>
    <p:extLst>
      <p:ext uri="{BB962C8B-B14F-4D97-AF65-F5344CB8AC3E}">
        <p14:creationId xmlns:p14="http://schemas.microsoft.com/office/powerpoint/2010/main" val="414650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6DBB2C-6A89-D348-A520-DD58D15CD121}"/>
              </a:ext>
            </a:extLst>
          </p:cNvPr>
          <p:cNvSpPr>
            <a:spLocks noGrp="1"/>
          </p:cNvSpPr>
          <p:nvPr>
            <p:ph type="title"/>
          </p:nvPr>
        </p:nvSpPr>
        <p:spPr/>
        <p:txBody>
          <a:bodyPr/>
          <a:lstStyle/>
          <a:p>
            <a:r>
              <a:rPr lang="en-US" dirty="0"/>
              <a:t>Il pattern Repository</a:t>
            </a:r>
          </a:p>
        </p:txBody>
      </p:sp>
      <p:sp>
        <p:nvSpPr>
          <p:cNvPr id="3" name="Segnaposto contenuto 2">
            <a:extLst>
              <a:ext uri="{FF2B5EF4-FFF2-40B4-BE49-F238E27FC236}">
                <a16:creationId xmlns:a16="http://schemas.microsoft.com/office/drawing/2014/main" id="{EC4F99F7-96A7-9146-8B41-438C52E51A2B}"/>
              </a:ext>
            </a:extLst>
          </p:cNvPr>
          <p:cNvSpPr>
            <a:spLocks noGrp="1"/>
          </p:cNvSpPr>
          <p:nvPr>
            <p:ph idx="1"/>
          </p:nvPr>
        </p:nvSpPr>
        <p:spPr/>
        <p:txBody>
          <a:bodyPr>
            <a:normAutofit lnSpcReduction="10000"/>
          </a:bodyPr>
          <a:lstStyle/>
          <a:p>
            <a:r>
              <a:rPr lang="en-US" dirty="0"/>
              <a:t>Martin Fowler </a:t>
            </a:r>
            <a:r>
              <a:rPr lang="en-US" dirty="0" err="1"/>
              <a:t>descrive</a:t>
            </a:r>
            <a:r>
              <a:rPr lang="en-US" dirty="0"/>
              <a:t> </a:t>
            </a:r>
            <a:r>
              <a:rPr lang="en-US" dirty="0" err="1"/>
              <a:t>il</a:t>
            </a:r>
            <a:r>
              <a:rPr lang="en-US" dirty="0"/>
              <a:t> pattern repository </a:t>
            </a:r>
            <a:r>
              <a:rPr lang="en-US" dirty="0" err="1"/>
              <a:t>così</a:t>
            </a:r>
            <a:r>
              <a:rPr lang="en-US" dirty="0"/>
              <a:t>:</a:t>
            </a:r>
          </a:p>
          <a:p>
            <a:pPr lvl="1"/>
            <a:r>
              <a:rPr lang="it-IT" i="1" dirty="0"/>
              <a:t>A </a:t>
            </a:r>
            <a:r>
              <a:rPr lang="it-IT" i="1" dirty="0" err="1"/>
              <a:t>repository</a:t>
            </a:r>
            <a:r>
              <a:rPr lang="it-IT" i="1" dirty="0"/>
              <a:t> </a:t>
            </a:r>
            <a:r>
              <a:rPr lang="it-IT" i="1" dirty="0" err="1"/>
              <a:t>performs</a:t>
            </a:r>
            <a:r>
              <a:rPr lang="it-IT" i="1" dirty="0"/>
              <a:t> the </a:t>
            </a:r>
            <a:r>
              <a:rPr lang="it-IT" i="1" dirty="0" err="1"/>
              <a:t>tasks</a:t>
            </a:r>
            <a:r>
              <a:rPr lang="it-IT" i="1" dirty="0"/>
              <a:t> of an </a:t>
            </a:r>
            <a:r>
              <a:rPr lang="it-IT" b="1" i="1" dirty="0" err="1"/>
              <a:t>intermediary</a:t>
            </a:r>
            <a:r>
              <a:rPr lang="it-IT" b="1" i="1" dirty="0"/>
              <a:t> </a:t>
            </a:r>
            <a:r>
              <a:rPr lang="it-IT" b="1" i="1" dirty="0" err="1"/>
              <a:t>between</a:t>
            </a:r>
            <a:r>
              <a:rPr lang="it-IT" b="1" i="1" dirty="0"/>
              <a:t> the domain model </a:t>
            </a:r>
            <a:r>
              <a:rPr lang="it-IT" b="1" i="1" dirty="0" err="1"/>
              <a:t>layers</a:t>
            </a:r>
            <a:r>
              <a:rPr lang="it-IT" b="1" i="1" dirty="0"/>
              <a:t> and data </a:t>
            </a:r>
            <a:r>
              <a:rPr lang="it-IT" b="1" i="1" dirty="0" err="1"/>
              <a:t>mapping</a:t>
            </a:r>
            <a:r>
              <a:rPr lang="it-IT" i="1" dirty="0"/>
              <a:t>, </a:t>
            </a:r>
            <a:r>
              <a:rPr lang="it-IT" i="1" dirty="0" err="1"/>
              <a:t>acting</a:t>
            </a:r>
            <a:r>
              <a:rPr lang="it-IT" i="1" dirty="0"/>
              <a:t> in a </a:t>
            </a:r>
            <a:r>
              <a:rPr lang="it-IT" i="1" dirty="0" err="1"/>
              <a:t>similar</a:t>
            </a:r>
            <a:r>
              <a:rPr lang="it-IT" i="1" dirty="0"/>
              <a:t> way to </a:t>
            </a:r>
            <a:r>
              <a:rPr lang="it-IT" b="1" i="1" dirty="0"/>
              <a:t>a set of domain </a:t>
            </a:r>
            <a:r>
              <a:rPr lang="it-IT" b="1" i="1" dirty="0" err="1"/>
              <a:t>objects</a:t>
            </a:r>
            <a:r>
              <a:rPr lang="it-IT" b="1" i="1" dirty="0"/>
              <a:t> in </a:t>
            </a:r>
            <a:r>
              <a:rPr lang="it-IT" b="1" i="1" dirty="0" err="1"/>
              <a:t>memory</a:t>
            </a:r>
            <a:endParaRPr lang="it-IT" b="1" i="1" dirty="0"/>
          </a:p>
          <a:p>
            <a:pPr lvl="1"/>
            <a:r>
              <a:rPr lang="it-IT" i="1" dirty="0" err="1"/>
              <a:t>Conceptually</a:t>
            </a:r>
            <a:r>
              <a:rPr lang="it-IT" i="1" dirty="0"/>
              <a:t>, a </a:t>
            </a:r>
            <a:r>
              <a:rPr lang="it-IT" i="1" dirty="0" err="1"/>
              <a:t>repository</a:t>
            </a:r>
            <a:r>
              <a:rPr lang="it-IT" i="1" dirty="0"/>
              <a:t> </a:t>
            </a:r>
            <a:r>
              <a:rPr lang="it-IT" i="1" dirty="0" err="1"/>
              <a:t>encapsulates</a:t>
            </a:r>
            <a:r>
              <a:rPr lang="it-IT" i="1" dirty="0"/>
              <a:t> a set of </a:t>
            </a:r>
            <a:r>
              <a:rPr lang="it-IT" i="1" dirty="0" err="1"/>
              <a:t>objects</a:t>
            </a:r>
            <a:r>
              <a:rPr lang="it-IT" i="1" dirty="0"/>
              <a:t> </a:t>
            </a:r>
            <a:r>
              <a:rPr lang="it-IT" i="1" dirty="0" err="1"/>
              <a:t>stored</a:t>
            </a:r>
            <a:r>
              <a:rPr lang="it-IT" i="1" dirty="0"/>
              <a:t> in the database and </a:t>
            </a:r>
            <a:r>
              <a:rPr lang="it-IT" i="1" dirty="0" err="1"/>
              <a:t>operations</a:t>
            </a:r>
            <a:r>
              <a:rPr lang="it-IT" i="1" dirty="0"/>
              <a:t> </a:t>
            </a:r>
            <a:r>
              <a:rPr lang="it-IT" i="1" dirty="0" err="1"/>
              <a:t>that</a:t>
            </a:r>
            <a:r>
              <a:rPr lang="it-IT" i="1" dirty="0"/>
              <a:t> can be </a:t>
            </a:r>
            <a:r>
              <a:rPr lang="it-IT" i="1" dirty="0" err="1"/>
              <a:t>performed</a:t>
            </a:r>
            <a:r>
              <a:rPr lang="it-IT" i="1" dirty="0"/>
              <a:t> on </a:t>
            </a:r>
            <a:r>
              <a:rPr lang="it-IT" i="1" dirty="0" err="1"/>
              <a:t>them</a:t>
            </a:r>
            <a:r>
              <a:rPr lang="it-IT" i="1" dirty="0"/>
              <a:t>, </a:t>
            </a:r>
            <a:r>
              <a:rPr lang="it-IT" i="1" dirty="0" err="1"/>
              <a:t>providing</a:t>
            </a:r>
            <a:r>
              <a:rPr lang="it-IT" i="1" dirty="0"/>
              <a:t> a way </a:t>
            </a:r>
            <a:r>
              <a:rPr lang="it-IT" i="1" dirty="0" err="1"/>
              <a:t>that</a:t>
            </a:r>
            <a:r>
              <a:rPr lang="it-IT" i="1" dirty="0"/>
              <a:t> </a:t>
            </a:r>
            <a:r>
              <a:rPr lang="it-IT" i="1" dirty="0" err="1"/>
              <a:t>is</a:t>
            </a:r>
            <a:r>
              <a:rPr lang="it-IT" i="1" dirty="0"/>
              <a:t> </a:t>
            </a:r>
            <a:r>
              <a:rPr lang="it-IT" i="1" dirty="0" err="1"/>
              <a:t>closer</a:t>
            </a:r>
            <a:r>
              <a:rPr lang="it-IT" i="1" dirty="0"/>
              <a:t> to the </a:t>
            </a:r>
            <a:r>
              <a:rPr lang="it-IT" i="1" dirty="0" err="1"/>
              <a:t>persistence</a:t>
            </a:r>
            <a:r>
              <a:rPr lang="it-IT" i="1" dirty="0"/>
              <a:t> </a:t>
            </a:r>
            <a:r>
              <a:rPr lang="it-IT" i="1" dirty="0" err="1"/>
              <a:t>layer</a:t>
            </a:r>
            <a:endParaRPr lang="it-IT" i="1" dirty="0"/>
          </a:p>
          <a:p>
            <a:pPr lvl="1"/>
            <a:r>
              <a:rPr lang="it-IT" i="1" dirty="0" err="1"/>
              <a:t>Repositories</a:t>
            </a:r>
            <a:r>
              <a:rPr lang="it-IT" i="1" dirty="0"/>
              <a:t>, </a:t>
            </a:r>
            <a:r>
              <a:rPr lang="it-IT" i="1" dirty="0" err="1"/>
              <a:t>also</a:t>
            </a:r>
            <a:r>
              <a:rPr lang="it-IT" i="1" dirty="0"/>
              <a:t>, </a:t>
            </a:r>
            <a:r>
              <a:rPr lang="it-IT" i="1" dirty="0" err="1"/>
              <a:t>support</a:t>
            </a:r>
            <a:r>
              <a:rPr lang="it-IT" i="1" dirty="0"/>
              <a:t> the </a:t>
            </a:r>
            <a:r>
              <a:rPr lang="it-IT" i="1" dirty="0" err="1"/>
              <a:t>purpose</a:t>
            </a:r>
            <a:r>
              <a:rPr lang="it-IT" i="1" dirty="0"/>
              <a:t> of </a:t>
            </a:r>
            <a:r>
              <a:rPr lang="it-IT" i="1" dirty="0" err="1"/>
              <a:t>separating</a:t>
            </a:r>
            <a:r>
              <a:rPr lang="it-IT" i="1" dirty="0"/>
              <a:t>, </a:t>
            </a:r>
            <a:r>
              <a:rPr lang="it-IT" i="1" dirty="0" err="1"/>
              <a:t>clearly</a:t>
            </a:r>
            <a:r>
              <a:rPr lang="it-IT" i="1" dirty="0"/>
              <a:t> and in </a:t>
            </a:r>
            <a:r>
              <a:rPr lang="it-IT" i="1" dirty="0" err="1"/>
              <a:t>one</a:t>
            </a:r>
            <a:r>
              <a:rPr lang="it-IT" i="1" dirty="0"/>
              <a:t> </a:t>
            </a:r>
            <a:r>
              <a:rPr lang="it-IT" i="1" dirty="0" err="1"/>
              <a:t>direction</a:t>
            </a:r>
            <a:r>
              <a:rPr lang="it-IT" i="1" dirty="0"/>
              <a:t>, the </a:t>
            </a:r>
            <a:r>
              <a:rPr lang="it-IT" i="1" dirty="0" err="1"/>
              <a:t>dependency</a:t>
            </a:r>
            <a:r>
              <a:rPr lang="it-IT" i="1" dirty="0"/>
              <a:t> </a:t>
            </a:r>
            <a:r>
              <a:rPr lang="it-IT" i="1" dirty="0" err="1"/>
              <a:t>between</a:t>
            </a:r>
            <a:r>
              <a:rPr lang="it-IT" i="1" dirty="0"/>
              <a:t> the work domain and the data </a:t>
            </a:r>
            <a:r>
              <a:rPr lang="it-IT" i="1" dirty="0" err="1"/>
              <a:t>allocation</a:t>
            </a:r>
            <a:r>
              <a:rPr lang="it-IT" i="1" dirty="0"/>
              <a:t> or </a:t>
            </a:r>
            <a:r>
              <a:rPr lang="it-IT" i="1" dirty="0" err="1"/>
              <a:t>mapping</a:t>
            </a:r>
            <a:endParaRPr lang="en-US" i="1" dirty="0"/>
          </a:p>
        </p:txBody>
      </p:sp>
      <p:sp>
        <p:nvSpPr>
          <p:cNvPr id="4" name="CasellaDiTesto 3">
            <a:extLst>
              <a:ext uri="{FF2B5EF4-FFF2-40B4-BE49-F238E27FC236}">
                <a16:creationId xmlns:a16="http://schemas.microsoft.com/office/drawing/2014/main" id="{AB19A0AA-5D03-7444-B725-79474DFC3C39}"/>
              </a:ext>
            </a:extLst>
          </p:cNvPr>
          <p:cNvSpPr txBox="1"/>
          <p:nvPr/>
        </p:nvSpPr>
        <p:spPr>
          <a:xfrm>
            <a:off x="6096001" y="6172992"/>
            <a:ext cx="5411033" cy="379656"/>
          </a:xfrm>
          <a:prstGeom prst="rect">
            <a:avLst/>
          </a:prstGeom>
          <a:noFill/>
        </p:spPr>
        <p:txBody>
          <a:bodyPr wrap="none" rtlCol="0">
            <a:spAutoFit/>
          </a:bodyPr>
          <a:lstStyle/>
          <a:p>
            <a:r>
              <a:rPr lang="en-US" sz="1867" dirty="0">
                <a:latin typeface="Calibri Light" panose="020F0302020204030204" pitchFamily="34" charset="0"/>
                <a:hlinkClick r:id="rId2"/>
              </a:rPr>
              <a:t>https://martinfowler.com/eaaCatalog/repository.html</a:t>
            </a:r>
            <a:endParaRPr lang="en-US" sz="1867" dirty="0">
              <a:latin typeface="Calibri Light" panose="020F0302020204030204" pitchFamily="34" charset="0"/>
            </a:endParaRPr>
          </a:p>
        </p:txBody>
      </p:sp>
    </p:spTree>
    <p:extLst>
      <p:ext uri="{BB962C8B-B14F-4D97-AF65-F5344CB8AC3E}">
        <p14:creationId xmlns:p14="http://schemas.microsoft.com/office/powerpoint/2010/main" val="13664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C0EAC5-A989-5272-BDD9-8250DC8F5605}"/>
              </a:ext>
            </a:extLst>
          </p:cNvPr>
          <p:cNvSpPr>
            <a:spLocks noGrp="1"/>
          </p:cNvSpPr>
          <p:nvPr>
            <p:ph type="title"/>
          </p:nvPr>
        </p:nvSpPr>
        <p:spPr/>
        <p:txBody>
          <a:bodyPr/>
          <a:lstStyle/>
          <a:p>
            <a:r>
              <a:rPr lang="en-US" dirty="0"/>
              <a:t>Web app di </a:t>
            </a:r>
            <a:r>
              <a:rPr lang="en-US" dirty="0" err="1"/>
              <a:t>riferimento</a:t>
            </a:r>
            <a:endParaRPr lang="en-US" dirty="0"/>
          </a:p>
        </p:txBody>
      </p:sp>
      <p:sp>
        <p:nvSpPr>
          <p:cNvPr id="3" name="Segnaposto contenuto 2">
            <a:extLst>
              <a:ext uri="{FF2B5EF4-FFF2-40B4-BE49-F238E27FC236}">
                <a16:creationId xmlns:a16="http://schemas.microsoft.com/office/drawing/2014/main" id="{C5C4A5A7-04A8-D1F3-D001-2D238D468C09}"/>
              </a:ext>
            </a:extLst>
          </p:cNvPr>
          <p:cNvSpPr>
            <a:spLocks noGrp="1"/>
          </p:cNvSpPr>
          <p:nvPr>
            <p:ph idx="1"/>
          </p:nvPr>
        </p:nvSpPr>
        <p:spPr/>
        <p:txBody>
          <a:bodyPr>
            <a:normAutofit lnSpcReduction="10000"/>
          </a:bodyPr>
          <a:lstStyle/>
          <a:p>
            <a:r>
              <a:rPr lang="en-US" dirty="0" err="1"/>
              <a:t>Diamo</a:t>
            </a:r>
            <a:r>
              <a:rPr lang="en-US" dirty="0"/>
              <a:t> un primo </a:t>
            </a:r>
            <a:r>
              <a:rPr lang="en-US" dirty="0" err="1"/>
              <a:t>sguardo</a:t>
            </a:r>
            <a:r>
              <a:rPr lang="en-US" dirty="0"/>
              <a:t> </a:t>
            </a:r>
            <a:r>
              <a:rPr lang="en-US" dirty="0" err="1"/>
              <a:t>all'applicazione</a:t>
            </a:r>
            <a:endParaRPr lang="en-US" dirty="0"/>
          </a:p>
          <a:p>
            <a:pPr marL="0" indent="0">
              <a:buNone/>
            </a:pPr>
            <a:r>
              <a:rPr lang="en-US" dirty="0"/>
              <a:t>	</a:t>
            </a:r>
            <a:r>
              <a:rPr lang="en-US" dirty="0">
                <a:hlinkClick r:id="rId2"/>
              </a:rPr>
              <a:t>http://sinai.inf.uniroma3.it:8080/</a:t>
            </a:r>
            <a:r>
              <a:rPr lang="en-US" dirty="0"/>
              <a:t> (</a:t>
            </a:r>
            <a:r>
              <a:rPr lang="en-US" dirty="0" err="1"/>
              <a:t>attiva</a:t>
            </a:r>
            <a:r>
              <a:rPr lang="en-US" dirty="0"/>
              <a:t> solo </a:t>
            </a:r>
            <a:r>
              <a:rPr lang="en-US" dirty="0" err="1"/>
              <a:t>durante</a:t>
            </a:r>
            <a:r>
              <a:rPr lang="en-US" dirty="0"/>
              <a:t> la </a:t>
            </a:r>
            <a:r>
              <a:rPr lang="en-US" dirty="0" err="1"/>
              <a:t>lezione</a:t>
            </a:r>
            <a:r>
              <a:rPr lang="en-US" dirty="0"/>
              <a:t>)</a:t>
            </a:r>
          </a:p>
          <a:p>
            <a:r>
              <a:rPr lang="en-US" dirty="0" err="1"/>
              <a:t>Proviamo</a:t>
            </a:r>
            <a:r>
              <a:rPr lang="en-US" dirty="0"/>
              <a:t> a </a:t>
            </a:r>
            <a:r>
              <a:rPr lang="en-US" dirty="0" err="1"/>
              <a:t>guardarla</a:t>
            </a:r>
            <a:r>
              <a:rPr lang="en-US" dirty="0"/>
              <a:t> e a </a:t>
            </a:r>
            <a:r>
              <a:rPr lang="en-US" dirty="0" err="1"/>
              <a:t>modellarla</a:t>
            </a:r>
            <a:r>
              <a:rPr lang="en-US" dirty="0"/>
              <a:t> da due </a:t>
            </a:r>
            <a:r>
              <a:rPr lang="en-US" dirty="0" err="1"/>
              <a:t>punti</a:t>
            </a:r>
            <a:r>
              <a:rPr lang="en-US" dirty="0"/>
              <a:t> di vista</a:t>
            </a:r>
          </a:p>
          <a:p>
            <a:pPr lvl="1"/>
            <a:r>
              <a:rPr lang="en-US" dirty="0" err="1"/>
              <a:t>utente</a:t>
            </a:r>
            <a:r>
              <a:rPr lang="en-US" dirty="0"/>
              <a:t>: </a:t>
            </a:r>
            <a:r>
              <a:rPr lang="en-US" dirty="0" err="1"/>
              <a:t>ricostruiamo</a:t>
            </a:r>
            <a:r>
              <a:rPr lang="en-US" dirty="0"/>
              <a:t> </a:t>
            </a:r>
            <a:r>
              <a:rPr lang="en-US" dirty="0" err="1"/>
              <a:t>l'interazione</a:t>
            </a:r>
            <a:r>
              <a:rPr lang="en-US" dirty="0"/>
              <a:t> e </a:t>
            </a:r>
            <a:r>
              <a:rPr lang="en-US" dirty="0" err="1"/>
              <a:t>mettiamo</a:t>
            </a:r>
            <a:r>
              <a:rPr lang="en-US" dirty="0"/>
              <a:t> in </a:t>
            </a:r>
            <a:r>
              <a:rPr lang="en-US" dirty="0" err="1"/>
              <a:t>evidenza</a:t>
            </a:r>
            <a:r>
              <a:rPr lang="en-US" dirty="0"/>
              <a:t> le </a:t>
            </a:r>
            <a:r>
              <a:rPr lang="en-US" dirty="0" err="1"/>
              <a:t>richieste</a:t>
            </a:r>
            <a:r>
              <a:rPr lang="en-US" dirty="0"/>
              <a:t> </a:t>
            </a:r>
            <a:r>
              <a:rPr lang="en-US" dirty="0" err="1"/>
              <a:t>che</a:t>
            </a:r>
            <a:r>
              <a:rPr lang="en-US" dirty="0"/>
              <a:t> </a:t>
            </a:r>
            <a:r>
              <a:rPr lang="en-US" dirty="0" err="1"/>
              <a:t>mandiamo</a:t>
            </a:r>
            <a:r>
              <a:rPr lang="en-US" dirty="0"/>
              <a:t> al server </a:t>
            </a:r>
            <a:r>
              <a:rPr lang="en-US" dirty="0" err="1"/>
              <a:t>quando</a:t>
            </a:r>
            <a:r>
              <a:rPr lang="en-US" dirty="0"/>
              <a:t> </a:t>
            </a:r>
            <a:r>
              <a:rPr lang="en-US" dirty="0" err="1"/>
              <a:t>interagiamo</a:t>
            </a:r>
            <a:r>
              <a:rPr lang="en-US" dirty="0"/>
              <a:t> con il </a:t>
            </a:r>
            <a:r>
              <a:rPr lang="en-US" dirty="0" err="1"/>
              <a:t>sistema</a:t>
            </a:r>
            <a:r>
              <a:rPr lang="en-US" dirty="0"/>
              <a:t> </a:t>
            </a:r>
            <a:r>
              <a:rPr lang="en-US" dirty="0" err="1"/>
              <a:t>attraverso</a:t>
            </a:r>
            <a:r>
              <a:rPr lang="en-US" dirty="0"/>
              <a:t> il client (il browser)</a:t>
            </a:r>
          </a:p>
          <a:p>
            <a:pPr lvl="1"/>
            <a:r>
              <a:rPr lang="en-US" dirty="0" err="1"/>
              <a:t>progettista</a:t>
            </a:r>
            <a:r>
              <a:rPr lang="en-US" dirty="0"/>
              <a:t>: </a:t>
            </a:r>
            <a:r>
              <a:rPr lang="en-US" dirty="0" err="1"/>
              <a:t>ricostruiamo</a:t>
            </a:r>
            <a:r>
              <a:rPr lang="en-US" dirty="0"/>
              <a:t> le </a:t>
            </a:r>
            <a:r>
              <a:rPr lang="en-US" dirty="0" err="1"/>
              <a:t>entità</a:t>
            </a:r>
            <a:r>
              <a:rPr lang="en-US" dirty="0"/>
              <a:t> e le </a:t>
            </a:r>
            <a:r>
              <a:rPr lang="en-US" dirty="0" err="1"/>
              <a:t>operazioni</a:t>
            </a:r>
            <a:r>
              <a:rPr lang="en-US" dirty="0"/>
              <a:t> del </a:t>
            </a:r>
            <a:r>
              <a:rPr lang="en-US" dirty="0" err="1"/>
              <a:t>sistema</a:t>
            </a:r>
            <a:r>
              <a:rPr lang="en-US" dirty="0"/>
              <a:t> </a:t>
            </a:r>
            <a:r>
              <a:rPr lang="en-US" dirty="0" err="1"/>
              <a:t>sul</a:t>
            </a:r>
            <a:r>
              <a:rPr lang="en-US" dirty="0"/>
              <a:t> </a:t>
            </a:r>
            <a:r>
              <a:rPr lang="en-US" dirty="0" err="1"/>
              <a:t>lato</a:t>
            </a:r>
            <a:r>
              <a:rPr lang="en-US" dirty="0"/>
              <a:t> server, le </a:t>
            </a:r>
            <a:r>
              <a:rPr lang="en-US" dirty="0" err="1"/>
              <a:t>pagine</a:t>
            </a:r>
            <a:r>
              <a:rPr lang="en-US" dirty="0"/>
              <a:t> e </a:t>
            </a:r>
            <a:r>
              <a:rPr lang="en-US" dirty="0" err="1"/>
              <a:t>i</a:t>
            </a:r>
            <a:r>
              <a:rPr lang="en-US" dirty="0"/>
              <a:t> </a:t>
            </a:r>
            <a:r>
              <a:rPr lang="en-US" dirty="0" err="1"/>
              <a:t>fogli</a:t>
            </a:r>
            <a:r>
              <a:rPr lang="en-US" dirty="0"/>
              <a:t> di stile </a:t>
            </a:r>
            <a:r>
              <a:rPr lang="en-US" dirty="0" err="1"/>
              <a:t>lato</a:t>
            </a:r>
            <a:r>
              <a:rPr lang="en-US" dirty="0"/>
              <a:t> client</a:t>
            </a:r>
          </a:p>
        </p:txBody>
      </p:sp>
    </p:spTree>
    <p:extLst>
      <p:ext uri="{BB962C8B-B14F-4D97-AF65-F5344CB8AC3E}">
        <p14:creationId xmlns:p14="http://schemas.microsoft.com/office/powerpoint/2010/main" val="5046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0BB1E9-827F-5543-AD1E-413610E91997}"/>
              </a:ext>
            </a:extLst>
          </p:cNvPr>
          <p:cNvSpPr>
            <a:spLocks noGrp="1"/>
          </p:cNvSpPr>
          <p:nvPr>
            <p:ph type="title"/>
          </p:nvPr>
        </p:nvSpPr>
        <p:spPr/>
        <p:txBody>
          <a:bodyPr/>
          <a:lstStyle/>
          <a:p>
            <a:r>
              <a:rPr lang="en-US" dirty="0"/>
              <a:t>Il pattern Repository</a:t>
            </a:r>
          </a:p>
        </p:txBody>
      </p:sp>
      <p:sp>
        <p:nvSpPr>
          <p:cNvPr id="3" name="Segnaposto contenuto 2">
            <a:extLst>
              <a:ext uri="{FF2B5EF4-FFF2-40B4-BE49-F238E27FC236}">
                <a16:creationId xmlns:a16="http://schemas.microsoft.com/office/drawing/2014/main" id="{4CDBE6FA-5F9A-2648-B6A6-FC0BE41C6BE7}"/>
              </a:ext>
            </a:extLst>
          </p:cNvPr>
          <p:cNvSpPr>
            <a:spLocks noGrp="1"/>
          </p:cNvSpPr>
          <p:nvPr>
            <p:ph idx="1"/>
          </p:nvPr>
        </p:nvSpPr>
        <p:spPr/>
        <p:txBody>
          <a:bodyPr>
            <a:normAutofit fontScale="92500"/>
          </a:bodyPr>
          <a:lstStyle/>
          <a:p>
            <a:r>
              <a:rPr lang="en-US" dirty="0" err="1"/>
              <a:t>Possiamo</a:t>
            </a:r>
            <a:r>
              <a:rPr lang="en-US" dirty="0"/>
              <a:t> </a:t>
            </a:r>
            <a:r>
              <a:rPr lang="en-US" dirty="0" err="1"/>
              <a:t>pensare</a:t>
            </a:r>
            <a:r>
              <a:rPr lang="en-US" dirty="0"/>
              <a:t> un repository come ad una </a:t>
            </a:r>
            <a:r>
              <a:rPr lang="en-US" dirty="0" err="1"/>
              <a:t>collezione</a:t>
            </a:r>
            <a:r>
              <a:rPr lang="en-US" dirty="0"/>
              <a:t> </a:t>
            </a:r>
            <a:r>
              <a:rPr lang="en-US" dirty="0" err="1"/>
              <a:t>persistente</a:t>
            </a:r>
            <a:endParaRPr lang="en-US" dirty="0"/>
          </a:p>
          <a:p>
            <a:pPr lvl="1"/>
            <a:r>
              <a:rPr lang="en-US" dirty="0"/>
              <a:t>Il </a:t>
            </a:r>
            <a:r>
              <a:rPr lang="en-US" dirty="0" err="1"/>
              <a:t>programmatore</a:t>
            </a:r>
            <a:r>
              <a:rPr lang="en-US" dirty="0"/>
              <a:t>/</a:t>
            </a:r>
            <a:r>
              <a:rPr lang="en-US" dirty="0" err="1"/>
              <a:t>utilizzatore</a:t>
            </a:r>
            <a:r>
              <a:rPr lang="en-US" dirty="0"/>
              <a:t> </a:t>
            </a:r>
            <a:r>
              <a:rPr lang="en-US" dirty="0" err="1"/>
              <a:t>usa</a:t>
            </a:r>
            <a:r>
              <a:rPr lang="en-US" dirty="0"/>
              <a:t> </a:t>
            </a:r>
            <a:r>
              <a:rPr lang="en-US" dirty="0" err="1"/>
              <a:t>i</a:t>
            </a:r>
            <a:r>
              <a:rPr lang="en-US" dirty="0"/>
              <a:t> repository senza </a:t>
            </a:r>
            <a:r>
              <a:rPr lang="en-US" dirty="0" err="1"/>
              <a:t>che</a:t>
            </a:r>
            <a:r>
              <a:rPr lang="en-US" dirty="0"/>
              <a:t> </a:t>
            </a:r>
            <a:r>
              <a:rPr lang="en-US" dirty="0" err="1"/>
              <a:t>gli</a:t>
            </a:r>
            <a:r>
              <a:rPr lang="en-US" dirty="0"/>
              <a:t> </a:t>
            </a:r>
            <a:r>
              <a:rPr lang="en-US" dirty="0" err="1"/>
              <a:t>sia</a:t>
            </a:r>
            <a:r>
              <a:rPr lang="en-US" dirty="0"/>
              <a:t> </a:t>
            </a:r>
            <a:r>
              <a:rPr lang="en-US" dirty="0" err="1"/>
              <a:t>richiesto</a:t>
            </a:r>
            <a:r>
              <a:rPr lang="en-US" dirty="0"/>
              <a:t> di </a:t>
            </a:r>
            <a:r>
              <a:rPr lang="en-US" dirty="0" err="1"/>
              <a:t>conoscere</a:t>
            </a:r>
            <a:r>
              <a:rPr lang="en-US" dirty="0"/>
              <a:t> </a:t>
            </a:r>
            <a:r>
              <a:rPr lang="en-US" dirty="0" err="1"/>
              <a:t>i</a:t>
            </a:r>
            <a:r>
              <a:rPr lang="en-US" dirty="0"/>
              <a:t> </a:t>
            </a:r>
            <a:r>
              <a:rPr lang="en-US" dirty="0" err="1"/>
              <a:t>dettagli</a:t>
            </a:r>
            <a:r>
              <a:rPr lang="en-US" dirty="0"/>
              <a:t> di come </a:t>
            </a:r>
            <a:r>
              <a:rPr lang="en-US" dirty="0" err="1"/>
              <a:t>internamente</a:t>
            </a:r>
            <a:r>
              <a:rPr lang="en-US" dirty="0"/>
              <a:t> </a:t>
            </a:r>
            <a:r>
              <a:rPr lang="en-US" dirty="0" err="1"/>
              <a:t>viene</a:t>
            </a:r>
            <a:r>
              <a:rPr lang="en-US" dirty="0"/>
              <a:t> </a:t>
            </a:r>
            <a:r>
              <a:rPr lang="en-US" dirty="0" err="1"/>
              <a:t>gestita</a:t>
            </a:r>
            <a:r>
              <a:rPr lang="en-US" dirty="0"/>
              <a:t> la </a:t>
            </a:r>
            <a:r>
              <a:rPr lang="en-US" dirty="0" err="1"/>
              <a:t>persistenza</a:t>
            </a:r>
            <a:endParaRPr lang="en-US" dirty="0"/>
          </a:p>
          <a:p>
            <a:r>
              <a:rPr lang="en-US" dirty="0" err="1"/>
              <a:t>Idealmente</a:t>
            </a:r>
            <a:r>
              <a:rPr lang="en-US" dirty="0"/>
              <a:t> </a:t>
            </a:r>
            <a:r>
              <a:rPr lang="en-US" dirty="0" err="1"/>
              <a:t>definiamo</a:t>
            </a:r>
            <a:r>
              <a:rPr lang="en-US" dirty="0"/>
              <a:t> una </a:t>
            </a:r>
            <a:r>
              <a:rPr lang="en-US" dirty="0" err="1"/>
              <a:t>classe</a:t>
            </a:r>
            <a:r>
              <a:rPr lang="en-US" dirty="0"/>
              <a:t> Repository per </a:t>
            </a:r>
            <a:r>
              <a:rPr lang="en-US" dirty="0" err="1"/>
              <a:t>ogni</a:t>
            </a:r>
            <a:r>
              <a:rPr lang="en-US" dirty="0"/>
              <a:t> </a:t>
            </a:r>
            <a:r>
              <a:rPr lang="en-US" dirty="0" err="1"/>
              <a:t>entità</a:t>
            </a:r>
            <a:r>
              <a:rPr lang="en-US" dirty="0"/>
              <a:t> del </a:t>
            </a:r>
            <a:r>
              <a:rPr lang="en-US" dirty="0" err="1"/>
              <a:t>modello</a:t>
            </a:r>
            <a:r>
              <a:rPr lang="en-US" dirty="0"/>
              <a:t> di </a:t>
            </a:r>
            <a:r>
              <a:rPr lang="en-US" dirty="0" err="1"/>
              <a:t>dominio</a:t>
            </a:r>
            <a:endParaRPr lang="en-US" dirty="0"/>
          </a:p>
          <a:p>
            <a:r>
              <a:rPr lang="en-US" dirty="0"/>
              <a:t>La </a:t>
            </a:r>
            <a:r>
              <a:rPr lang="en-US" dirty="0" err="1"/>
              <a:t>classe</a:t>
            </a:r>
            <a:r>
              <a:rPr lang="en-US" dirty="0"/>
              <a:t> Repository </a:t>
            </a:r>
            <a:r>
              <a:rPr lang="en-US" dirty="0" err="1"/>
              <a:t>dovrà</a:t>
            </a:r>
            <a:r>
              <a:rPr lang="en-US" dirty="0"/>
              <a:t> </a:t>
            </a:r>
            <a:r>
              <a:rPr lang="en-US" dirty="0" err="1"/>
              <a:t>offrire</a:t>
            </a:r>
            <a:r>
              <a:rPr lang="en-US" dirty="0"/>
              <a:t> </a:t>
            </a:r>
            <a:r>
              <a:rPr lang="en-US" dirty="0" err="1"/>
              <a:t>metodi</a:t>
            </a:r>
            <a:r>
              <a:rPr lang="en-US" dirty="0"/>
              <a:t> per le </a:t>
            </a:r>
            <a:r>
              <a:rPr lang="en-US" dirty="0" err="1"/>
              <a:t>operazioni</a:t>
            </a:r>
            <a:r>
              <a:rPr lang="en-US" dirty="0"/>
              <a:t> CRUD (</a:t>
            </a:r>
            <a:r>
              <a:rPr lang="en-US" dirty="0" err="1"/>
              <a:t>salva</a:t>
            </a:r>
            <a:r>
              <a:rPr lang="en-US" dirty="0"/>
              <a:t>, </a:t>
            </a:r>
            <a:r>
              <a:rPr lang="en-US" dirty="0" err="1"/>
              <a:t>recupera</a:t>
            </a:r>
            <a:r>
              <a:rPr lang="en-US" dirty="0"/>
              <a:t>, </a:t>
            </a:r>
            <a:r>
              <a:rPr lang="en-US" dirty="0" err="1"/>
              <a:t>modifica</a:t>
            </a:r>
            <a:r>
              <a:rPr lang="en-US" dirty="0"/>
              <a:t>, </a:t>
            </a:r>
            <a:r>
              <a:rPr lang="en-US" dirty="0" err="1"/>
              <a:t>cancella</a:t>
            </a:r>
            <a:r>
              <a:rPr lang="en-US" dirty="0"/>
              <a:t>) </a:t>
            </a:r>
            <a:r>
              <a:rPr lang="en-US" dirty="0" err="1"/>
              <a:t>sugli</a:t>
            </a:r>
            <a:r>
              <a:rPr lang="en-US" dirty="0"/>
              <a:t> </a:t>
            </a:r>
            <a:r>
              <a:rPr lang="en-US" dirty="0" err="1"/>
              <a:t>oggetti</a:t>
            </a:r>
            <a:r>
              <a:rPr lang="en-US" dirty="0"/>
              <a:t> </a:t>
            </a:r>
            <a:r>
              <a:rPr lang="en-US" dirty="0" err="1"/>
              <a:t>dalla</a:t>
            </a:r>
            <a:r>
              <a:rPr lang="en-US" dirty="0"/>
              <a:t> </a:t>
            </a:r>
            <a:r>
              <a:rPr lang="en-US" dirty="0" err="1"/>
              <a:t>collezione</a:t>
            </a:r>
            <a:r>
              <a:rPr lang="en-US" dirty="0"/>
              <a:t>, </a:t>
            </a:r>
            <a:r>
              <a:rPr lang="en-US" dirty="0" err="1"/>
              <a:t>più</a:t>
            </a:r>
            <a:r>
              <a:rPr lang="en-US" dirty="0"/>
              <a:t> </a:t>
            </a:r>
            <a:r>
              <a:rPr lang="en-US" dirty="0" err="1"/>
              <a:t>altre</a:t>
            </a:r>
            <a:r>
              <a:rPr lang="en-US" dirty="0"/>
              <a:t> </a:t>
            </a:r>
            <a:r>
              <a:rPr lang="en-US" dirty="0" err="1"/>
              <a:t>funzioni</a:t>
            </a:r>
            <a:r>
              <a:rPr lang="en-US" dirty="0"/>
              <a:t> di </a:t>
            </a:r>
            <a:r>
              <a:rPr lang="en-US" dirty="0" err="1"/>
              <a:t>utilità</a:t>
            </a:r>
            <a:r>
              <a:rPr lang="en-US" dirty="0"/>
              <a:t> (ad es., </a:t>
            </a:r>
            <a:r>
              <a:rPr lang="en-US" dirty="0" err="1"/>
              <a:t>conteggio</a:t>
            </a:r>
            <a:r>
              <a:rPr lang="en-US" dirty="0"/>
              <a:t>, </a:t>
            </a:r>
            <a:r>
              <a:rPr lang="en-US" dirty="0" err="1"/>
              <a:t>verifica</a:t>
            </a:r>
            <a:r>
              <a:rPr lang="en-US" dirty="0"/>
              <a:t> di </a:t>
            </a:r>
            <a:r>
              <a:rPr lang="en-US" dirty="0" err="1"/>
              <a:t>esistenza</a:t>
            </a:r>
            <a:r>
              <a:rPr lang="en-US" dirty="0"/>
              <a:t>)</a:t>
            </a:r>
          </a:p>
        </p:txBody>
      </p:sp>
    </p:spTree>
    <p:extLst>
      <p:ext uri="{BB962C8B-B14F-4D97-AF65-F5344CB8AC3E}">
        <p14:creationId xmlns:p14="http://schemas.microsoft.com/office/powerpoint/2010/main" val="182775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59A4E4-7677-D1C3-257A-DDE8FB4AC488}"/>
              </a:ext>
            </a:extLst>
          </p:cNvPr>
          <p:cNvSpPr>
            <a:spLocks noGrp="1"/>
          </p:cNvSpPr>
          <p:nvPr>
            <p:ph type="title"/>
          </p:nvPr>
        </p:nvSpPr>
        <p:spPr/>
        <p:txBody>
          <a:bodyPr/>
          <a:lstStyle/>
          <a:p>
            <a:r>
              <a:rPr lang="en-US" dirty="0"/>
              <a:t>Il pattern Repository</a:t>
            </a:r>
          </a:p>
        </p:txBody>
      </p:sp>
      <p:sp>
        <p:nvSpPr>
          <p:cNvPr id="3" name="Segnaposto contenuto 2">
            <a:extLst>
              <a:ext uri="{FF2B5EF4-FFF2-40B4-BE49-F238E27FC236}">
                <a16:creationId xmlns:a16="http://schemas.microsoft.com/office/drawing/2014/main" id="{DC40981C-783B-AE5B-45FA-83AFBAE85E5B}"/>
              </a:ext>
            </a:extLst>
          </p:cNvPr>
          <p:cNvSpPr>
            <a:spLocks noGrp="1"/>
          </p:cNvSpPr>
          <p:nvPr>
            <p:ph idx="1"/>
          </p:nvPr>
        </p:nvSpPr>
        <p:spPr/>
        <p:txBody>
          <a:bodyPr/>
          <a:lstStyle/>
          <a:p>
            <a:r>
              <a:rPr lang="en-US" dirty="0"/>
              <a:t>Da un punto di vista </a:t>
            </a:r>
            <a:r>
              <a:rPr lang="en-US" dirty="0" err="1"/>
              <a:t>implementativo</a:t>
            </a:r>
            <a:r>
              <a:rPr lang="en-US" dirty="0"/>
              <a:t>, </a:t>
            </a:r>
            <a:r>
              <a:rPr lang="en-US" dirty="0" err="1"/>
              <a:t>dovremmo</a:t>
            </a:r>
            <a:r>
              <a:rPr lang="en-US" dirty="0"/>
              <a:t> </a:t>
            </a:r>
            <a:r>
              <a:rPr lang="en-US" dirty="0" err="1"/>
              <a:t>quindi</a:t>
            </a:r>
            <a:r>
              <a:rPr lang="en-US" dirty="0"/>
              <a:t> </a:t>
            </a:r>
            <a:r>
              <a:rPr lang="en-US" dirty="0" err="1"/>
              <a:t>definire</a:t>
            </a:r>
            <a:r>
              <a:rPr lang="en-US" dirty="0"/>
              <a:t> </a:t>
            </a:r>
            <a:r>
              <a:rPr lang="en-US" dirty="0" err="1"/>
              <a:t>una</a:t>
            </a:r>
            <a:r>
              <a:rPr lang="en-US" dirty="0"/>
              <a:t> </a:t>
            </a:r>
            <a:r>
              <a:rPr lang="en-US" dirty="0" err="1"/>
              <a:t>classe</a:t>
            </a:r>
            <a:r>
              <a:rPr lang="en-US" dirty="0"/>
              <a:t> </a:t>
            </a:r>
            <a:r>
              <a:rPr lang="en-US" dirty="0" err="1"/>
              <a:t>che</a:t>
            </a:r>
            <a:r>
              <a:rPr lang="en-US" dirty="0"/>
              <a:t> </a:t>
            </a:r>
            <a:r>
              <a:rPr lang="en-US" dirty="0" err="1"/>
              <a:t>offre</a:t>
            </a:r>
            <a:r>
              <a:rPr lang="en-US" dirty="0"/>
              <a:t> </a:t>
            </a:r>
            <a:r>
              <a:rPr lang="en-US" dirty="0" err="1"/>
              <a:t>metodi</a:t>
            </a:r>
            <a:r>
              <a:rPr lang="en-US" dirty="0"/>
              <a:t> per le </a:t>
            </a:r>
            <a:r>
              <a:rPr lang="en-US" dirty="0" err="1"/>
              <a:t>operazioni</a:t>
            </a:r>
            <a:r>
              <a:rPr lang="en-US" dirty="0"/>
              <a:t> CRUD</a:t>
            </a:r>
          </a:p>
        </p:txBody>
      </p:sp>
    </p:spTree>
    <p:extLst>
      <p:ext uri="{BB962C8B-B14F-4D97-AF65-F5344CB8AC3E}">
        <p14:creationId xmlns:p14="http://schemas.microsoft.com/office/powerpoint/2010/main" val="402057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72789-38A7-3245-A3F1-2679C702CC41}"/>
              </a:ext>
            </a:extLst>
          </p:cNvPr>
          <p:cNvSpPr>
            <a:spLocks noGrp="1"/>
          </p:cNvSpPr>
          <p:nvPr>
            <p:ph type="title"/>
          </p:nvPr>
        </p:nvSpPr>
        <p:spPr/>
        <p:txBody>
          <a:bodyPr/>
          <a:lstStyle/>
          <a:p>
            <a:r>
              <a:rPr lang="it-IT" dirty="0"/>
              <a:t>Repository con Spring Boot</a:t>
            </a:r>
          </a:p>
        </p:txBody>
      </p:sp>
      <p:sp>
        <p:nvSpPr>
          <p:cNvPr id="3" name="Segnaposto contenuto 2">
            <a:extLst>
              <a:ext uri="{FF2B5EF4-FFF2-40B4-BE49-F238E27FC236}">
                <a16:creationId xmlns:a16="http://schemas.microsoft.com/office/drawing/2014/main" id="{140533EB-932A-C84F-B5D9-CA9418437D65}"/>
              </a:ext>
            </a:extLst>
          </p:cNvPr>
          <p:cNvSpPr>
            <a:spLocks noGrp="1"/>
          </p:cNvSpPr>
          <p:nvPr>
            <p:ph idx="1"/>
          </p:nvPr>
        </p:nvSpPr>
        <p:spPr/>
        <p:txBody>
          <a:bodyPr>
            <a:normAutofit/>
          </a:bodyPr>
          <a:lstStyle/>
          <a:p>
            <a:r>
              <a:rPr lang="it-IT" dirty="0"/>
              <a:t>Il framework Spring Boot offre un sistema di librerie per la definizione dei Repository</a:t>
            </a:r>
          </a:p>
          <a:p>
            <a:r>
              <a:rPr lang="it-IT" dirty="0"/>
              <a:t>Per scrivere una classe Repository è sufficiente definire una Java </a:t>
            </a:r>
            <a:r>
              <a:rPr lang="it-IT" dirty="0" err="1"/>
              <a:t>interface</a:t>
            </a:r>
            <a:r>
              <a:rPr lang="it-IT" dirty="0"/>
              <a:t> che estende </a:t>
            </a:r>
            <a:br>
              <a:rPr lang="it-IT" dirty="0"/>
            </a:br>
            <a:r>
              <a:rPr lang="it-IT" dirty="0"/>
              <a:t> </a:t>
            </a:r>
            <a:r>
              <a:rPr lang="it-IT" sz="2800" dirty="0" err="1">
                <a:latin typeface="Consolas" panose="020B0609020204030204" pitchFamily="49" charset="0"/>
                <a:cs typeface="Consolas" panose="020B0609020204030204" pitchFamily="49" charset="0"/>
              </a:rPr>
              <a:t>org.springframework.data.repository.CrudRepository</a:t>
            </a:r>
            <a:endParaRPr lang="it-IT" sz="1800" dirty="0">
              <a:latin typeface="Consolas" panose="020B0609020204030204" pitchFamily="49" charset="0"/>
              <a:cs typeface="Consolas" panose="020B0609020204030204" pitchFamily="49" charset="0"/>
            </a:endParaRPr>
          </a:p>
          <a:p>
            <a:r>
              <a:rPr lang="it-IT" dirty="0"/>
              <a:t>Automaticamente avremo a disposizione i metodi </a:t>
            </a:r>
            <a:r>
              <a:rPr lang="it-IT" dirty="0" err="1"/>
              <a:t>crud</a:t>
            </a:r>
            <a:r>
              <a:rPr lang="it-IT" dirty="0"/>
              <a:t> per la nostra classe. Vedi: </a:t>
            </a:r>
            <a:br>
              <a:rPr lang="it-IT" dirty="0"/>
            </a:br>
            <a:r>
              <a:rPr lang="it-IT" sz="1600" dirty="0">
                <a:hlinkClick r:id="rId2"/>
              </a:rPr>
              <a:t>https://docs.spring.io/spring-data/commons/docs/current/api/org/springframework/data/repository/CrudRepository.html</a:t>
            </a:r>
            <a:endParaRPr lang="it-IT" sz="1600" dirty="0"/>
          </a:p>
          <a:p>
            <a:endParaRPr lang="it-IT" dirty="0"/>
          </a:p>
        </p:txBody>
      </p:sp>
    </p:spTree>
    <p:extLst>
      <p:ext uri="{BB962C8B-B14F-4D97-AF65-F5344CB8AC3E}">
        <p14:creationId xmlns:p14="http://schemas.microsoft.com/office/powerpoint/2010/main" val="119478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660996-E581-0A4D-A637-C8D254FD005E}"/>
              </a:ext>
            </a:extLst>
          </p:cNvPr>
          <p:cNvSpPr>
            <a:spLocks noGrp="1"/>
          </p:cNvSpPr>
          <p:nvPr>
            <p:ph type="title"/>
          </p:nvPr>
        </p:nvSpPr>
        <p:spPr/>
        <p:txBody>
          <a:bodyPr/>
          <a:lstStyle/>
          <a:p>
            <a:r>
              <a:rPr lang="it-IT" dirty="0" err="1">
                <a:latin typeface="Consolas" panose="020B0609020204030204" pitchFamily="49" charset="0"/>
                <a:cs typeface="Consolas" panose="020B0609020204030204" pitchFamily="49" charset="0"/>
              </a:rPr>
              <a:t>CrudRepository</a:t>
            </a:r>
            <a:r>
              <a:rPr lang="it-IT" dirty="0"/>
              <a:t>: Esempio</a:t>
            </a:r>
          </a:p>
        </p:txBody>
      </p:sp>
      <p:sp>
        <p:nvSpPr>
          <p:cNvPr id="3" name="Segnaposto contenuto 2">
            <a:extLst>
              <a:ext uri="{FF2B5EF4-FFF2-40B4-BE49-F238E27FC236}">
                <a16:creationId xmlns:a16="http://schemas.microsoft.com/office/drawing/2014/main" id="{9CCD639F-DEA1-2148-B921-C94370D52499}"/>
              </a:ext>
            </a:extLst>
          </p:cNvPr>
          <p:cNvSpPr>
            <a:spLocks noGrp="1"/>
          </p:cNvSpPr>
          <p:nvPr>
            <p:ph idx="1"/>
          </p:nvPr>
        </p:nvSpPr>
        <p:spPr>
          <a:xfrm>
            <a:off x="609600" y="1600217"/>
            <a:ext cx="10461171" cy="4525963"/>
          </a:xfrm>
        </p:spPr>
        <p:txBody>
          <a:bodyPr>
            <a:normAutofit/>
          </a:bodyPr>
          <a:lstStyle/>
          <a:p>
            <a:pPr marL="0" indent="0">
              <a:buNone/>
            </a:pPr>
            <a:r>
              <a:rPr lang="it-IT" sz="1800" b="1" dirty="0">
                <a:solidFill>
                  <a:srgbClr val="7F0055"/>
                </a:solidFill>
                <a:effectLst/>
                <a:latin typeface="Menlo" panose="020B0609030804020204" pitchFamily="49" charset="0"/>
              </a:rPr>
              <a:t>package</a:t>
            </a:r>
            <a:r>
              <a:rPr lang="it-IT" sz="1800" dirty="0">
                <a:effectLst/>
                <a:latin typeface="Menlo" panose="020B0609030804020204" pitchFamily="49" charset="0"/>
              </a:rPr>
              <a:t> it.uniroma3.siw.repository;</a:t>
            </a:r>
          </a:p>
          <a:p>
            <a:pPr marL="0" indent="0">
              <a:buNone/>
            </a:pPr>
            <a:endParaRPr lang="it-IT" sz="1800" dirty="0">
              <a:effectLst/>
              <a:latin typeface="Menlo" panose="020B0609030804020204" pitchFamily="49" charset="0"/>
            </a:endParaRPr>
          </a:p>
          <a:p>
            <a:pPr marL="0" indent="0">
              <a:buNone/>
            </a:pPr>
            <a:endParaRPr lang="it-IT" sz="1800" dirty="0">
              <a:effectLst/>
              <a:latin typeface="Menlo" panose="020B0609030804020204" pitchFamily="49" charset="0"/>
            </a:endParaRPr>
          </a:p>
          <a:p>
            <a:pPr marL="0" indent="0">
              <a:buNone/>
            </a:pPr>
            <a:r>
              <a:rPr lang="it-IT" sz="1800" b="1" dirty="0">
                <a:solidFill>
                  <a:srgbClr val="7F0055"/>
                </a:solidFill>
                <a:effectLst/>
                <a:latin typeface="Menlo" panose="020B0609030804020204" pitchFamily="49" charset="0"/>
              </a:rPr>
              <a:t>import</a:t>
            </a:r>
            <a:r>
              <a:rPr lang="it-IT" sz="1800" dirty="0">
                <a:effectLst/>
                <a:latin typeface="Menlo" panose="020B0609030804020204" pitchFamily="49" charset="0"/>
              </a:rPr>
              <a:t> </a:t>
            </a:r>
            <a:r>
              <a:rPr lang="it-IT" sz="1800" dirty="0" err="1">
                <a:effectLst/>
                <a:latin typeface="Menlo" panose="020B0609030804020204" pitchFamily="49" charset="0"/>
              </a:rPr>
              <a:t>org.springframework.data.repository.CrudRepository</a:t>
            </a:r>
            <a:r>
              <a:rPr lang="it-IT" sz="1800" dirty="0">
                <a:effectLst/>
                <a:latin typeface="Menlo" panose="020B0609030804020204" pitchFamily="49" charset="0"/>
              </a:rPr>
              <a:t>;</a:t>
            </a:r>
          </a:p>
          <a:p>
            <a:pPr marL="0" indent="0">
              <a:buNone/>
            </a:pPr>
            <a:r>
              <a:rPr lang="it-IT" sz="1800" b="1" dirty="0">
                <a:solidFill>
                  <a:srgbClr val="7F0055"/>
                </a:solidFill>
                <a:effectLst/>
                <a:latin typeface="Menlo" panose="020B0609030804020204" pitchFamily="49" charset="0"/>
              </a:rPr>
              <a:t>import</a:t>
            </a:r>
            <a:r>
              <a:rPr lang="it-IT" sz="1800" dirty="0">
                <a:effectLst/>
                <a:latin typeface="Menlo" panose="020B0609030804020204" pitchFamily="49" charset="0"/>
              </a:rPr>
              <a:t> it.uniroma3.siw.model.Movie;</a:t>
            </a:r>
          </a:p>
          <a:p>
            <a:pPr marL="0" indent="0">
              <a:buNone/>
            </a:pPr>
            <a:endParaRPr lang="it-IT" sz="1800" dirty="0">
              <a:effectLst/>
              <a:latin typeface="Menlo" panose="020B0609030804020204" pitchFamily="49" charset="0"/>
            </a:endParaRPr>
          </a:p>
          <a:p>
            <a:pPr marL="0" indent="0">
              <a:buNone/>
            </a:pPr>
            <a:r>
              <a:rPr lang="it-IT" sz="1800" b="1" dirty="0">
                <a:solidFill>
                  <a:srgbClr val="7F0055"/>
                </a:solidFill>
                <a:effectLst/>
                <a:latin typeface="Menlo" panose="020B0609030804020204" pitchFamily="49" charset="0"/>
              </a:rPr>
              <a:t>public</a:t>
            </a:r>
            <a:r>
              <a:rPr lang="it-IT" sz="1800" dirty="0">
                <a:effectLst/>
                <a:latin typeface="Menlo" panose="020B0609030804020204" pitchFamily="49" charset="0"/>
              </a:rPr>
              <a:t> </a:t>
            </a:r>
            <a:r>
              <a:rPr lang="it-IT" sz="1800" b="1" dirty="0" err="1">
                <a:solidFill>
                  <a:srgbClr val="7F0055"/>
                </a:solidFill>
                <a:effectLst/>
                <a:latin typeface="Menlo" panose="020B0609030804020204" pitchFamily="49" charset="0"/>
              </a:rPr>
              <a:t>interface</a:t>
            </a:r>
            <a:r>
              <a:rPr lang="it-IT" sz="1800" dirty="0">
                <a:effectLst/>
                <a:latin typeface="Menlo" panose="020B0609030804020204" pitchFamily="49" charset="0"/>
              </a:rPr>
              <a:t> </a:t>
            </a:r>
            <a:r>
              <a:rPr lang="it-IT" sz="1800" dirty="0" err="1">
                <a:effectLst/>
                <a:latin typeface="Menlo" panose="020B0609030804020204" pitchFamily="49" charset="0"/>
              </a:rPr>
              <a:t>MovieRepository</a:t>
            </a:r>
            <a:r>
              <a:rPr lang="it-IT" sz="1800" dirty="0">
                <a:effectLst/>
                <a:latin typeface="Menlo" panose="020B0609030804020204" pitchFamily="49" charset="0"/>
              </a:rPr>
              <a:t> </a:t>
            </a:r>
            <a:r>
              <a:rPr lang="it-IT" sz="1800" b="1" dirty="0" err="1">
                <a:solidFill>
                  <a:srgbClr val="7F0055"/>
                </a:solidFill>
                <a:effectLst/>
                <a:latin typeface="Menlo" panose="020B0609030804020204" pitchFamily="49" charset="0"/>
              </a:rPr>
              <a:t>extends</a:t>
            </a:r>
            <a:r>
              <a:rPr lang="it-IT" sz="1800" dirty="0">
                <a:effectLst/>
                <a:latin typeface="Menlo" panose="020B0609030804020204" pitchFamily="49" charset="0"/>
              </a:rPr>
              <a:t> </a:t>
            </a:r>
            <a:r>
              <a:rPr lang="it-IT" sz="1800" dirty="0" err="1">
                <a:effectLst/>
                <a:latin typeface="Menlo" panose="020B0609030804020204" pitchFamily="49" charset="0"/>
              </a:rPr>
              <a:t>CrudRepository</a:t>
            </a:r>
            <a:r>
              <a:rPr lang="it-IT" sz="1800" dirty="0">
                <a:effectLst/>
                <a:latin typeface="Menlo" panose="020B0609030804020204" pitchFamily="49" charset="0"/>
              </a:rPr>
              <a:t>&lt;Movie, Long&gt; {</a:t>
            </a:r>
          </a:p>
          <a:p>
            <a:pPr marL="0" indent="0">
              <a:buNone/>
            </a:pPr>
            <a:r>
              <a:rPr lang="it-IT" sz="1800" dirty="0">
                <a:effectLst/>
                <a:latin typeface="Menlo" panose="020B0609030804020204" pitchFamily="49" charset="0"/>
              </a:rPr>
              <a:t>}</a:t>
            </a:r>
          </a:p>
          <a:p>
            <a:pPr marL="0" indent="0">
              <a:buNone/>
            </a:pPr>
            <a:endParaRPr lang="it-IT" sz="3600" dirty="0"/>
          </a:p>
        </p:txBody>
      </p:sp>
      <p:sp>
        <p:nvSpPr>
          <p:cNvPr id="4" name="CasellaDiTesto 3">
            <a:extLst>
              <a:ext uri="{FF2B5EF4-FFF2-40B4-BE49-F238E27FC236}">
                <a16:creationId xmlns:a16="http://schemas.microsoft.com/office/drawing/2014/main" id="{51640AF3-9A5C-8F41-845A-B374787D0A27}"/>
              </a:ext>
            </a:extLst>
          </p:cNvPr>
          <p:cNvSpPr txBox="1"/>
          <p:nvPr/>
        </p:nvSpPr>
        <p:spPr>
          <a:xfrm>
            <a:off x="6818187" y="5092086"/>
            <a:ext cx="1933903" cy="369332"/>
          </a:xfrm>
          <a:prstGeom prst="rect">
            <a:avLst/>
          </a:prstGeom>
          <a:noFill/>
        </p:spPr>
        <p:txBody>
          <a:bodyPr wrap="square" rtlCol="0">
            <a:spAutoFit/>
          </a:bodyPr>
          <a:lstStyle/>
          <a:p>
            <a:r>
              <a:rPr lang="en-US" dirty="0" err="1">
                <a:latin typeface="Calibri Light" panose="020F0302020204030204" pitchFamily="34" charset="0"/>
              </a:rPr>
              <a:t>Classe</a:t>
            </a:r>
            <a:r>
              <a:rPr lang="en-US" dirty="0">
                <a:latin typeface="Calibri Light" panose="020F0302020204030204" pitchFamily="34" charset="0"/>
              </a:rPr>
              <a:t> </a:t>
            </a:r>
            <a:r>
              <a:rPr lang="en-US" dirty="0" err="1">
                <a:latin typeface="Calibri Light" panose="020F0302020204030204" pitchFamily="34" charset="0"/>
              </a:rPr>
              <a:t>dell'entità</a:t>
            </a:r>
            <a:r>
              <a:rPr lang="en-US" dirty="0">
                <a:latin typeface="Calibri Light" panose="020F0302020204030204" pitchFamily="34" charset="0"/>
              </a:rPr>
              <a:t>          </a:t>
            </a:r>
          </a:p>
        </p:txBody>
      </p:sp>
      <p:sp>
        <p:nvSpPr>
          <p:cNvPr id="5" name="CasellaDiTesto 4">
            <a:extLst>
              <a:ext uri="{FF2B5EF4-FFF2-40B4-BE49-F238E27FC236}">
                <a16:creationId xmlns:a16="http://schemas.microsoft.com/office/drawing/2014/main" id="{4AC3B32E-1C3C-3B4B-A1B9-156053CBE2D2}"/>
              </a:ext>
            </a:extLst>
          </p:cNvPr>
          <p:cNvSpPr txBox="1"/>
          <p:nvPr/>
        </p:nvSpPr>
        <p:spPr>
          <a:xfrm>
            <a:off x="9080630" y="5081575"/>
            <a:ext cx="1413642" cy="369332"/>
          </a:xfrm>
          <a:prstGeom prst="rect">
            <a:avLst/>
          </a:prstGeom>
          <a:noFill/>
        </p:spPr>
        <p:txBody>
          <a:bodyPr wrap="square" rtlCol="0">
            <a:spAutoFit/>
          </a:bodyPr>
          <a:lstStyle/>
          <a:p>
            <a:r>
              <a:rPr lang="en-US" dirty="0" err="1">
                <a:latin typeface="Calibri Light" panose="020F0302020204030204" pitchFamily="34" charset="0"/>
              </a:rPr>
              <a:t>Classe</a:t>
            </a:r>
            <a:r>
              <a:rPr lang="en-US" dirty="0">
                <a:latin typeface="Calibri Light" panose="020F0302020204030204" pitchFamily="34" charset="0"/>
              </a:rPr>
              <a:t> </a:t>
            </a:r>
            <a:r>
              <a:rPr lang="en-US" dirty="0" err="1">
                <a:latin typeface="Calibri Light" panose="020F0302020204030204" pitchFamily="34" charset="0"/>
              </a:rPr>
              <a:t>dell'id</a:t>
            </a:r>
            <a:r>
              <a:rPr lang="en-US" dirty="0">
                <a:latin typeface="Calibri Light" panose="020F0302020204030204" pitchFamily="34" charset="0"/>
              </a:rPr>
              <a:t>          </a:t>
            </a:r>
          </a:p>
        </p:txBody>
      </p:sp>
      <p:cxnSp>
        <p:nvCxnSpPr>
          <p:cNvPr id="7" name="Connettore 2 6">
            <a:extLst>
              <a:ext uri="{FF2B5EF4-FFF2-40B4-BE49-F238E27FC236}">
                <a16:creationId xmlns:a16="http://schemas.microsoft.com/office/drawing/2014/main" id="{95311FD2-5CA3-C44D-A4AD-D2453887E890}"/>
              </a:ext>
            </a:extLst>
          </p:cNvPr>
          <p:cNvCxnSpPr>
            <a:cxnSpLocks/>
          </p:cNvCxnSpPr>
          <p:nvPr/>
        </p:nvCxnSpPr>
        <p:spPr>
          <a:xfrm flipV="1">
            <a:off x="7785139" y="4246737"/>
            <a:ext cx="798786" cy="8453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ttore 2 7">
            <a:extLst>
              <a:ext uri="{FF2B5EF4-FFF2-40B4-BE49-F238E27FC236}">
                <a16:creationId xmlns:a16="http://schemas.microsoft.com/office/drawing/2014/main" id="{22CF716A-0648-704B-BA97-859ADCC6ABA5}"/>
              </a:ext>
            </a:extLst>
          </p:cNvPr>
          <p:cNvCxnSpPr>
            <a:cxnSpLocks/>
          </p:cNvCxnSpPr>
          <p:nvPr/>
        </p:nvCxnSpPr>
        <p:spPr>
          <a:xfrm flipV="1">
            <a:off x="9774785" y="4246737"/>
            <a:ext cx="0" cy="8348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41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0BAAC0-A67B-194F-8E19-21262539327E}"/>
              </a:ext>
            </a:extLst>
          </p:cNvPr>
          <p:cNvSpPr>
            <a:spLocks noGrp="1"/>
          </p:cNvSpPr>
          <p:nvPr>
            <p:ph type="title"/>
          </p:nvPr>
        </p:nvSpPr>
        <p:spPr/>
        <p:txBody>
          <a:bodyPr/>
          <a:lstStyle/>
          <a:p>
            <a:r>
              <a:rPr lang="it-IT" dirty="0"/>
              <a:t>I metodi di </a:t>
            </a:r>
            <a:r>
              <a:rPr lang="it-IT" dirty="0" err="1">
                <a:latin typeface="Consolas" panose="020B0609020204030204" pitchFamily="49" charset="0"/>
                <a:cs typeface="Consolas" panose="020B0609020204030204" pitchFamily="49" charset="0"/>
              </a:rPr>
              <a:t>CrudRepository</a:t>
            </a:r>
            <a:endParaRPr lang="it-IT" dirty="0">
              <a:latin typeface="Consolas" panose="020B0609020204030204" pitchFamily="49" charset="0"/>
              <a:cs typeface="Consolas" panose="020B0609020204030204" pitchFamily="49" charset="0"/>
            </a:endParaRPr>
          </a:p>
        </p:txBody>
      </p:sp>
      <p:graphicFrame>
        <p:nvGraphicFramePr>
          <p:cNvPr id="4" name="Segnaposto contenuto 3">
            <a:extLst>
              <a:ext uri="{FF2B5EF4-FFF2-40B4-BE49-F238E27FC236}">
                <a16:creationId xmlns:a16="http://schemas.microsoft.com/office/drawing/2014/main" id="{E16CD30D-3A5B-3540-A436-EC13D7D8FAC6}"/>
              </a:ext>
            </a:extLst>
          </p:cNvPr>
          <p:cNvGraphicFramePr>
            <a:graphicFrameLocks noGrp="1"/>
          </p:cNvGraphicFramePr>
          <p:nvPr>
            <p:ph idx="1"/>
          </p:nvPr>
        </p:nvGraphicFramePr>
        <p:xfrm>
          <a:off x="609600" y="1372178"/>
          <a:ext cx="10972800" cy="5284050"/>
        </p:xfrm>
        <a:graphic>
          <a:graphicData uri="http://schemas.openxmlformats.org/drawingml/2006/table">
            <a:tbl>
              <a:tblPr/>
              <a:tblGrid>
                <a:gridCol w="1763486">
                  <a:extLst>
                    <a:ext uri="{9D8B030D-6E8A-4147-A177-3AD203B41FA5}">
                      <a16:colId xmlns:a16="http://schemas.microsoft.com/office/drawing/2014/main" val="1763715494"/>
                    </a:ext>
                  </a:extLst>
                </a:gridCol>
                <a:gridCol w="9209314">
                  <a:extLst>
                    <a:ext uri="{9D8B030D-6E8A-4147-A177-3AD203B41FA5}">
                      <a16:colId xmlns:a16="http://schemas.microsoft.com/office/drawing/2014/main" val="1489846507"/>
                    </a:ext>
                  </a:extLst>
                </a:gridCol>
              </a:tblGrid>
              <a:tr h="350629">
                <a:tc>
                  <a:txBody>
                    <a:bodyPr/>
                    <a:lstStyle/>
                    <a:p>
                      <a:pPr algn="l" fontAlgn="t"/>
                      <a:r>
                        <a:rPr lang="it-IT" sz="2000" b="0" i="0" dirty="0">
                          <a:effectLst/>
                          <a:latin typeface="Calibri Light" panose="020F0302020204030204" pitchFamily="34" charset="0"/>
                        </a:rPr>
                        <a:t>long</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a:noFill/>
                    </a:lnT>
                    <a:lnB w="9525" cap="flat" cmpd="sng" algn="ctr">
                      <a:solidFill>
                        <a:srgbClr val="EEEEEE"/>
                      </a:solidFill>
                      <a:prstDash val="solid"/>
                      <a:round/>
                      <a:headEnd type="none" w="med" len="med"/>
                      <a:tailEnd type="none" w="med" len="med"/>
                    </a:lnB>
                    <a:solidFill>
                      <a:srgbClr val="FFFFF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2"/>
                        </a:rPr>
                        <a:t>count</a:t>
                      </a:r>
                      <a:r>
                        <a:rPr lang="it-IT" sz="2000" dirty="0">
                          <a:effectLst/>
                        </a:rPr>
                        <a:t>()</a:t>
                      </a:r>
                      <a:r>
                        <a:rPr lang="it-IT" sz="2000" dirty="0" err="1">
                          <a:solidFill>
                            <a:srgbClr val="474747"/>
                          </a:solidFill>
                          <a:effectLst/>
                          <a:latin typeface="dejavu serif"/>
                        </a:rPr>
                        <a:t>Returns</a:t>
                      </a:r>
                      <a:r>
                        <a:rPr lang="it-IT" sz="2000" dirty="0">
                          <a:solidFill>
                            <a:srgbClr val="474747"/>
                          </a:solidFill>
                          <a:effectLst/>
                          <a:latin typeface="dejavu serif"/>
                        </a:rPr>
                        <a:t> the </a:t>
                      </a:r>
                      <a:r>
                        <a:rPr lang="it-IT" sz="2000" dirty="0" err="1">
                          <a:solidFill>
                            <a:srgbClr val="474747"/>
                          </a:solidFill>
                          <a:effectLst/>
                          <a:latin typeface="dejavu serif"/>
                        </a:rPr>
                        <a:t>number</a:t>
                      </a:r>
                      <a:r>
                        <a:rPr lang="it-IT" sz="2000" dirty="0">
                          <a:solidFill>
                            <a:srgbClr val="474747"/>
                          </a:solidFill>
                          <a:effectLst/>
                          <a:latin typeface="dejavu serif"/>
                        </a:rPr>
                        <a:t> of </a:t>
                      </a:r>
                      <a:r>
                        <a:rPr lang="it-IT" sz="2000" dirty="0" err="1">
                          <a:solidFill>
                            <a:srgbClr val="474747"/>
                          </a:solidFill>
                          <a:effectLst/>
                          <a:latin typeface="dejavu serif"/>
                        </a:rPr>
                        <a:t>entities</a:t>
                      </a:r>
                      <a:r>
                        <a:rPr lang="it-IT" sz="2000" dirty="0">
                          <a:solidFill>
                            <a:srgbClr val="474747"/>
                          </a:solidFill>
                          <a:effectLst/>
                          <a:latin typeface="dejavu serif"/>
                        </a:rPr>
                        <a:t> </a:t>
                      </a:r>
                      <a:r>
                        <a:rPr lang="it-IT" sz="2000" dirty="0" err="1">
                          <a:solidFill>
                            <a:srgbClr val="474747"/>
                          </a:solidFill>
                          <a:effectLst/>
                          <a:latin typeface="dejavu serif"/>
                        </a:rPr>
                        <a:t>available</a:t>
                      </a:r>
                      <a:r>
                        <a:rPr lang="it-IT" sz="2000" dirty="0">
                          <a:solidFill>
                            <a:srgbClr val="474747"/>
                          </a:solidFill>
                          <a:effectLst/>
                          <a:latin typeface="dejavu serif"/>
                        </a:rPr>
                        <a: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a:noFill/>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435845657"/>
                  </a:ext>
                </a:extLst>
              </a:tr>
              <a:tr h="350629">
                <a:tc>
                  <a:txBody>
                    <a:bodyPr/>
                    <a:lstStyle/>
                    <a:p>
                      <a:pPr algn="l" fontAlgn="t"/>
                      <a:r>
                        <a:rPr lang="it-IT" sz="2000" b="0" i="0" dirty="0" err="1">
                          <a:effectLst/>
                          <a:latin typeface="Calibri Light" panose="020F0302020204030204" pitchFamily="34" charset="0"/>
                        </a:rPr>
                        <a:t>void</a:t>
                      </a:r>
                      <a:endParaRPr lang="it-IT" sz="2000" b="0" i="0" dirty="0">
                        <a:effectLst/>
                        <a:latin typeface="Calibri Light" panose="020F0302020204030204" pitchFamily="34" charset="0"/>
                      </a:endParaRP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3"/>
                        </a:rPr>
                        <a:t>delete</a:t>
                      </a:r>
                      <a:r>
                        <a:rPr lang="it-IT" sz="2000" dirty="0">
                          <a:effectLst/>
                        </a:rPr>
                        <a:t>(</a:t>
                      </a:r>
                      <a:r>
                        <a:rPr lang="it-IT" sz="2000" b="1" u="none" strike="noStrike" dirty="0">
                          <a:solidFill>
                            <a:srgbClr val="4A6782"/>
                          </a:solidFill>
                          <a:effectLst/>
                          <a:hlinkClick r:id="rId4" tooltip="type parameter in CrudRepository"/>
                        </a:rPr>
                        <a:t>T</a:t>
                      </a:r>
                      <a:r>
                        <a:rPr lang="it-IT" sz="2000" dirty="0">
                          <a:effectLst/>
                        </a:rPr>
                        <a:t> </a:t>
                      </a:r>
                      <a:r>
                        <a:rPr lang="it-IT" sz="2000" dirty="0" err="1">
                          <a:effectLst/>
                        </a:rPr>
                        <a:t>entity</a:t>
                      </a:r>
                      <a:r>
                        <a:rPr lang="it-IT" sz="2000" dirty="0">
                          <a:effectLst/>
                        </a:rPr>
                        <a:t>)</a:t>
                      </a:r>
                      <a:r>
                        <a:rPr lang="it-IT" sz="2000" dirty="0" err="1">
                          <a:solidFill>
                            <a:srgbClr val="474747"/>
                          </a:solidFill>
                          <a:effectLst/>
                          <a:latin typeface="dejavu serif"/>
                        </a:rPr>
                        <a:t>Deletes</a:t>
                      </a:r>
                      <a:r>
                        <a:rPr lang="it-IT" sz="2000" dirty="0">
                          <a:solidFill>
                            <a:srgbClr val="474747"/>
                          </a:solidFill>
                          <a:effectLst/>
                          <a:latin typeface="dejavu serif"/>
                        </a:rPr>
                        <a:t> a </a:t>
                      </a:r>
                      <a:r>
                        <a:rPr lang="it-IT" sz="2000" dirty="0" err="1">
                          <a:solidFill>
                            <a:srgbClr val="474747"/>
                          </a:solidFill>
                          <a:effectLst/>
                          <a:latin typeface="dejavu serif"/>
                        </a:rPr>
                        <a:t>given</a:t>
                      </a:r>
                      <a:r>
                        <a:rPr lang="it-IT" sz="2000" dirty="0">
                          <a:solidFill>
                            <a:srgbClr val="474747"/>
                          </a:solidFill>
                          <a:effectLst/>
                          <a:latin typeface="dejavu serif"/>
                        </a:rPr>
                        <a:t> </a:t>
                      </a:r>
                      <a:r>
                        <a:rPr lang="it-IT" sz="2000" dirty="0" err="1">
                          <a:solidFill>
                            <a:srgbClr val="474747"/>
                          </a:solidFill>
                          <a:effectLst/>
                          <a:latin typeface="dejavu serif"/>
                        </a:rPr>
                        <a:t>entity</a:t>
                      </a:r>
                      <a:r>
                        <a:rPr lang="it-IT" sz="2000" dirty="0">
                          <a:solidFill>
                            <a:srgbClr val="474747"/>
                          </a:solidFill>
                          <a:effectLst/>
                          <a:latin typeface="dejavu serif"/>
                        </a:rPr>
                        <a: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91833065"/>
                  </a:ext>
                </a:extLst>
              </a:tr>
              <a:tr h="350629">
                <a:tc>
                  <a:txBody>
                    <a:bodyPr/>
                    <a:lstStyle/>
                    <a:p>
                      <a:pPr algn="l" fontAlgn="t"/>
                      <a:r>
                        <a:rPr lang="it-IT" sz="2000" b="0" i="0" dirty="0" err="1">
                          <a:effectLst/>
                          <a:latin typeface="Calibri Light" panose="020F0302020204030204" pitchFamily="34" charset="0"/>
                        </a:rPr>
                        <a:t>void</a:t>
                      </a:r>
                      <a:endParaRPr lang="it-IT" sz="2000" b="0" i="0" dirty="0">
                        <a:effectLst/>
                        <a:latin typeface="Calibri Light" panose="020F0302020204030204" pitchFamily="34" charset="0"/>
                      </a:endParaRP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5"/>
                        </a:rPr>
                        <a:t>deleteAll</a:t>
                      </a:r>
                      <a:r>
                        <a:rPr lang="it-IT" sz="2000" dirty="0">
                          <a:effectLst/>
                        </a:rPr>
                        <a:t>()</a:t>
                      </a:r>
                      <a:r>
                        <a:rPr lang="it-IT" sz="2000" dirty="0" err="1">
                          <a:solidFill>
                            <a:srgbClr val="474747"/>
                          </a:solidFill>
                          <a:effectLst/>
                          <a:latin typeface="dejavu serif"/>
                        </a:rPr>
                        <a:t>Deletes</a:t>
                      </a:r>
                      <a:r>
                        <a:rPr lang="it-IT" sz="2000" dirty="0">
                          <a:solidFill>
                            <a:srgbClr val="474747"/>
                          </a:solidFill>
                          <a:effectLst/>
                          <a:latin typeface="dejavu serif"/>
                        </a:rPr>
                        <a:t> </a:t>
                      </a:r>
                      <a:r>
                        <a:rPr lang="it-IT" sz="2000" dirty="0" err="1">
                          <a:solidFill>
                            <a:srgbClr val="474747"/>
                          </a:solidFill>
                          <a:effectLst/>
                          <a:latin typeface="dejavu serif"/>
                        </a:rPr>
                        <a:t>all</a:t>
                      </a:r>
                      <a:r>
                        <a:rPr lang="it-IT" sz="2000" dirty="0">
                          <a:solidFill>
                            <a:srgbClr val="474747"/>
                          </a:solidFill>
                          <a:effectLst/>
                          <a:latin typeface="dejavu serif"/>
                        </a:rPr>
                        <a:t> </a:t>
                      </a:r>
                      <a:r>
                        <a:rPr lang="it-IT" sz="2000" dirty="0" err="1">
                          <a:solidFill>
                            <a:srgbClr val="474747"/>
                          </a:solidFill>
                          <a:effectLst/>
                          <a:latin typeface="dejavu serif"/>
                        </a:rPr>
                        <a:t>entities</a:t>
                      </a:r>
                      <a:r>
                        <a:rPr lang="it-IT" sz="2000" dirty="0">
                          <a:solidFill>
                            <a:srgbClr val="474747"/>
                          </a:solidFill>
                          <a:effectLst/>
                          <a:latin typeface="dejavu serif"/>
                        </a:rPr>
                        <a:t> </a:t>
                      </a:r>
                      <a:r>
                        <a:rPr lang="it-IT" sz="2000" dirty="0" err="1">
                          <a:solidFill>
                            <a:srgbClr val="474747"/>
                          </a:solidFill>
                          <a:effectLst/>
                          <a:latin typeface="dejavu serif"/>
                        </a:rPr>
                        <a:t>managed</a:t>
                      </a:r>
                      <a:r>
                        <a:rPr lang="it-IT" sz="2000" dirty="0">
                          <a:solidFill>
                            <a:srgbClr val="474747"/>
                          </a:solidFill>
                          <a:effectLst/>
                          <a:latin typeface="dejavu serif"/>
                        </a:rPr>
                        <a:t> by the repository.</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370447553"/>
                  </a:ext>
                </a:extLst>
              </a:tr>
              <a:tr h="350629">
                <a:tc>
                  <a:txBody>
                    <a:bodyPr/>
                    <a:lstStyle/>
                    <a:p>
                      <a:pPr algn="l" fontAlgn="t"/>
                      <a:r>
                        <a:rPr lang="it-IT" sz="2000" b="0" i="0" dirty="0" err="1">
                          <a:effectLst/>
                          <a:latin typeface="Calibri Light" panose="020F0302020204030204" pitchFamily="34" charset="0"/>
                        </a:rPr>
                        <a:t>void</a:t>
                      </a:r>
                      <a:endParaRPr lang="it-IT" sz="2000" dirty="0">
                        <a:effectLst/>
                      </a:endParaRP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6"/>
                        </a:rPr>
                        <a:t>deleteAll</a:t>
                      </a:r>
                      <a:r>
                        <a:rPr lang="it-IT" sz="2000" dirty="0">
                          <a:effectLst/>
                        </a:rPr>
                        <a:t>(</a:t>
                      </a:r>
                      <a:r>
                        <a:rPr lang="it-IT" sz="2000" b="1" u="none" strike="noStrike" dirty="0">
                          <a:solidFill>
                            <a:srgbClr val="4A6782"/>
                          </a:solidFill>
                          <a:effectLst/>
                          <a:hlinkClick r:id="rId7" tooltip="class or interface in java.lang"/>
                        </a:rPr>
                        <a:t>Iterable</a:t>
                      </a:r>
                      <a:r>
                        <a:rPr lang="it-IT" sz="2000" dirty="0">
                          <a:effectLst/>
                        </a:rPr>
                        <a:t>&lt;? </a:t>
                      </a:r>
                      <a:r>
                        <a:rPr lang="it-IT" sz="2000" dirty="0" err="1">
                          <a:effectLst/>
                        </a:rPr>
                        <a:t>extends</a:t>
                      </a:r>
                      <a:r>
                        <a:rPr lang="it-IT" sz="2000" dirty="0">
                          <a:effectLst/>
                        </a:rPr>
                        <a:t> </a:t>
                      </a:r>
                      <a:r>
                        <a:rPr lang="it-IT" sz="2000" b="1" u="none" strike="noStrike" dirty="0">
                          <a:solidFill>
                            <a:srgbClr val="4A6782"/>
                          </a:solidFill>
                          <a:effectLst/>
                          <a:hlinkClick r:id="rId4" tooltip="type parameter in CrudRepository"/>
                        </a:rPr>
                        <a:t>T</a:t>
                      </a:r>
                      <a:r>
                        <a:rPr lang="it-IT" sz="2000" dirty="0">
                          <a:effectLst/>
                        </a:rPr>
                        <a:t>&gt; </a:t>
                      </a:r>
                      <a:r>
                        <a:rPr lang="it-IT" sz="2000" dirty="0" err="1">
                          <a:effectLst/>
                        </a:rPr>
                        <a:t>entities</a:t>
                      </a:r>
                      <a:r>
                        <a:rPr lang="it-IT" sz="2000" dirty="0">
                          <a:effectLst/>
                        </a:rPr>
                        <a:t>)</a:t>
                      </a:r>
                      <a:r>
                        <a:rPr lang="it-IT" sz="2000" dirty="0" err="1">
                          <a:solidFill>
                            <a:srgbClr val="474747"/>
                          </a:solidFill>
                          <a:effectLst/>
                          <a:latin typeface="dejavu serif"/>
                        </a:rPr>
                        <a:t>Deletes</a:t>
                      </a:r>
                      <a:r>
                        <a:rPr lang="it-IT" sz="2000" dirty="0">
                          <a:solidFill>
                            <a:srgbClr val="474747"/>
                          </a:solidFill>
                          <a:effectLst/>
                          <a:latin typeface="dejavu serif"/>
                        </a:rPr>
                        <a:t> the </a:t>
                      </a:r>
                      <a:r>
                        <a:rPr lang="it-IT" sz="2000" dirty="0" err="1">
                          <a:solidFill>
                            <a:srgbClr val="474747"/>
                          </a:solidFill>
                          <a:effectLst/>
                          <a:latin typeface="dejavu serif"/>
                        </a:rPr>
                        <a:t>given</a:t>
                      </a:r>
                      <a:r>
                        <a:rPr lang="it-IT" sz="2000" dirty="0">
                          <a:solidFill>
                            <a:srgbClr val="474747"/>
                          </a:solidFill>
                          <a:effectLst/>
                          <a:latin typeface="dejavu serif"/>
                        </a:rPr>
                        <a:t> </a:t>
                      </a:r>
                      <a:r>
                        <a:rPr lang="it-IT" sz="2000" dirty="0" err="1">
                          <a:solidFill>
                            <a:srgbClr val="474747"/>
                          </a:solidFill>
                          <a:effectLst/>
                          <a:latin typeface="dejavu serif"/>
                        </a:rPr>
                        <a:t>entities</a:t>
                      </a:r>
                      <a:r>
                        <a:rPr lang="it-IT" sz="2000" dirty="0">
                          <a:solidFill>
                            <a:srgbClr val="474747"/>
                          </a:solidFill>
                          <a:effectLst/>
                          <a:latin typeface="dejavu serif"/>
                        </a:rPr>
                        <a: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3499889941"/>
                  </a:ext>
                </a:extLst>
              </a:tr>
              <a:tr h="375985">
                <a:tc>
                  <a:txBody>
                    <a:bodyPr/>
                    <a:lstStyle/>
                    <a:p>
                      <a:pPr algn="l" fontAlgn="t"/>
                      <a:r>
                        <a:rPr lang="it-IT" sz="2000" b="0" i="0" dirty="0" err="1">
                          <a:effectLst/>
                          <a:latin typeface="Calibri Light" panose="020F0302020204030204" pitchFamily="34" charset="0"/>
                        </a:rPr>
                        <a:t>void</a:t>
                      </a:r>
                      <a:endParaRPr lang="it-IT" sz="2000" b="0" i="0" dirty="0">
                        <a:effectLst/>
                        <a:latin typeface="Calibri Light" panose="020F0302020204030204" pitchFamily="34" charset="0"/>
                      </a:endParaRP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8"/>
                        </a:rPr>
                        <a:t>deleteAllById</a:t>
                      </a:r>
                      <a:r>
                        <a:rPr lang="it-IT" sz="2000" dirty="0">
                          <a:effectLst/>
                        </a:rPr>
                        <a:t>(</a:t>
                      </a:r>
                      <a:r>
                        <a:rPr lang="it-IT" sz="2000" b="1" u="none" strike="noStrike" dirty="0">
                          <a:solidFill>
                            <a:srgbClr val="4A6782"/>
                          </a:solidFill>
                          <a:effectLst/>
                          <a:hlinkClick r:id="rId7" tooltip="class or interface in java.lang"/>
                        </a:rPr>
                        <a:t>Iterable</a:t>
                      </a:r>
                      <a:r>
                        <a:rPr lang="it-IT" sz="2000" dirty="0">
                          <a:effectLst/>
                        </a:rPr>
                        <a:t>&lt;? </a:t>
                      </a:r>
                      <a:r>
                        <a:rPr lang="it-IT" sz="2000" dirty="0" err="1">
                          <a:effectLst/>
                        </a:rPr>
                        <a:t>extends</a:t>
                      </a:r>
                      <a:r>
                        <a:rPr lang="it-IT" sz="2000" dirty="0">
                          <a:effectLst/>
                        </a:rPr>
                        <a:t> </a:t>
                      </a:r>
                      <a:r>
                        <a:rPr lang="it-IT" sz="2000" b="1" u="none" strike="noStrike" dirty="0">
                          <a:solidFill>
                            <a:srgbClr val="4A6782"/>
                          </a:solidFill>
                          <a:effectLst/>
                          <a:hlinkClick r:id="rId4" tooltip="type parameter in CrudRepository"/>
                        </a:rPr>
                        <a:t>ID</a:t>
                      </a:r>
                      <a:r>
                        <a:rPr lang="it-IT" sz="2000" dirty="0">
                          <a:effectLst/>
                        </a:rPr>
                        <a:t>&gt; </a:t>
                      </a:r>
                      <a:r>
                        <a:rPr lang="it-IT" sz="2000" dirty="0" err="1">
                          <a:effectLst/>
                        </a:rPr>
                        <a:t>ids</a:t>
                      </a:r>
                      <a:r>
                        <a:rPr lang="it-IT" sz="2000" dirty="0">
                          <a:effectLst/>
                        </a:rPr>
                        <a:t>)</a:t>
                      </a:r>
                      <a:r>
                        <a:rPr lang="it-IT" sz="2000" dirty="0" err="1">
                          <a:solidFill>
                            <a:srgbClr val="474747"/>
                          </a:solidFill>
                          <a:effectLst/>
                          <a:latin typeface="dejavu serif"/>
                        </a:rPr>
                        <a:t>Deletes</a:t>
                      </a:r>
                      <a:r>
                        <a:rPr lang="it-IT" sz="2000" dirty="0">
                          <a:solidFill>
                            <a:srgbClr val="474747"/>
                          </a:solidFill>
                          <a:effectLst/>
                          <a:latin typeface="dejavu serif"/>
                        </a:rPr>
                        <a:t> </a:t>
                      </a:r>
                      <a:r>
                        <a:rPr lang="it-IT" sz="2000" dirty="0" err="1">
                          <a:solidFill>
                            <a:srgbClr val="474747"/>
                          </a:solidFill>
                          <a:effectLst/>
                          <a:latin typeface="dejavu serif"/>
                        </a:rPr>
                        <a:t>all</a:t>
                      </a:r>
                      <a:r>
                        <a:rPr lang="it-IT" sz="2000" dirty="0">
                          <a:solidFill>
                            <a:srgbClr val="474747"/>
                          </a:solidFill>
                          <a:effectLst/>
                          <a:latin typeface="dejavu serif"/>
                        </a:rPr>
                        <a:t> </a:t>
                      </a:r>
                      <a:r>
                        <a:rPr lang="it-IT" sz="2000" dirty="0" err="1">
                          <a:solidFill>
                            <a:srgbClr val="474747"/>
                          </a:solidFill>
                          <a:effectLst/>
                          <a:latin typeface="dejavu serif"/>
                        </a:rPr>
                        <a:t>instances</a:t>
                      </a:r>
                      <a:r>
                        <a:rPr lang="it-IT" sz="2000" dirty="0">
                          <a:solidFill>
                            <a:srgbClr val="474747"/>
                          </a:solidFill>
                          <a:effectLst/>
                          <a:latin typeface="dejavu serif"/>
                        </a:rPr>
                        <a:t> of the </a:t>
                      </a:r>
                      <a:r>
                        <a:rPr lang="it-IT" sz="2000" dirty="0" err="1">
                          <a:solidFill>
                            <a:srgbClr val="474747"/>
                          </a:solidFill>
                          <a:effectLst/>
                          <a:latin typeface="dejavu serif"/>
                        </a:rPr>
                        <a:t>type</a:t>
                      </a:r>
                      <a:r>
                        <a:rPr lang="it-IT" sz="2000" dirty="0">
                          <a:solidFill>
                            <a:srgbClr val="474747"/>
                          </a:solidFill>
                          <a:effectLst/>
                          <a:latin typeface="dejavu serif"/>
                        </a:rPr>
                        <a:t> T with the </a:t>
                      </a:r>
                      <a:r>
                        <a:rPr lang="it-IT" sz="2000" dirty="0" err="1">
                          <a:solidFill>
                            <a:srgbClr val="474747"/>
                          </a:solidFill>
                          <a:effectLst/>
                          <a:latin typeface="dejavu serif"/>
                        </a:rPr>
                        <a:t>given</a:t>
                      </a:r>
                      <a:r>
                        <a:rPr lang="it-IT" sz="2000" dirty="0">
                          <a:solidFill>
                            <a:srgbClr val="474747"/>
                          </a:solidFill>
                          <a:effectLst/>
                          <a:latin typeface="dejavu serif"/>
                        </a:rPr>
                        <a:t> </a:t>
                      </a:r>
                      <a:r>
                        <a:rPr lang="it-IT" sz="2000" dirty="0" err="1">
                          <a:solidFill>
                            <a:srgbClr val="474747"/>
                          </a:solidFill>
                          <a:effectLst/>
                          <a:latin typeface="dejavu serif"/>
                        </a:rPr>
                        <a:t>IDs</a:t>
                      </a:r>
                      <a:r>
                        <a:rPr lang="it-IT" sz="2000" dirty="0">
                          <a:solidFill>
                            <a:srgbClr val="474747"/>
                          </a:solidFill>
                          <a:effectLst/>
                          <a:latin typeface="dejavu serif"/>
                        </a:rPr>
                        <a: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405162402"/>
                  </a:ext>
                </a:extLst>
              </a:tr>
              <a:tr h="350629">
                <a:tc>
                  <a:txBody>
                    <a:bodyPr/>
                    <a:lstStyle/>
                    <a:p>
                      <a:pPr algn="l" fontAlgn="t"/>
                      <a:r>
                        <a:rPr lang="it-IT" sz="2000" b="0" i="0" dirty="0" err="1">
                          <a:effectLst/>
                          <a:latin typeface="Calibri Light" panose="020F0302020204030204" pitchFamily="34" charset="0"/>
                        </a:rPr>
                        <a:t>void</a:t>
                      </a:r>
                      <a:endParaRPr lang="it-IT" sz="2000" b="0" i="0" dirty="0">
                        <a:effectLst/>
                        <a:latin typeface="Calibri Light" panose="020F0302020204030204" pitchFamily="34" charset="0"/>
                      </a:endParaRP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9"/>
                        </a:rPr>
                        <a:t>deleteById</a:t>
                      </a:r>
                      <a:r>
                        <a:rPr lang="it-IT" sz="2000" dirty="0">
                          <a:effectLst/>
                        </a:rPr>
                        <a:t>(</a:t>
                      </a:r>
                      <a:r>
                        <a:rPr lang="it-IT" sz="2000" b="1" u="none" strike="noStrike" dirty="0">
                          <a:solidFill>
                            <a:srgbClr val="4A6782"/>
                          </a:solidFill>
                          <a:effectLst/>
                          <a:hlinkClick r:id="rId4" tooltip="type parameter in CrudRepository"/>
                        </a:rPr>
                        <a:t>ID</a:t>
                      </a:r>
                      <a:r>
                        <a:rPr lang="it-IT" sz="2000" dirty="0">
                          <a:effectLst/>
                        </a:rPr>
                        <a:t> id)</a:t>
                      </a:r>
                      <a:r>
                        <a:rPr lang="it-IT" sz="2000" dirty="0" err="1">
                          <a:solidFill>
                            <a:srgbClr val="474747"/>
                          </a:solidFill>
                          <a:effectLst/>
                          <a:latin typeface="dejavu serif"/>
                        </a:rPr>
                        <a:t>Deletes</a:t>
                      </a:r>
                      <a:r>
                        <a:rPr lang="it-IT" sz="2000" dirty="0">
                          <a:solidFill>
                            <a:srgbClr val="474747"/>
                          </a:solidFill>
                          <a:effectLst/>
                          <a:latin typeface="dejavu serif"/>
                        </a:rPr>
                        <a:t> the </a:t>
                      </a:r>
                      <a:r>
                        <a:rPr lang="it-IT" sz="2000" dirty="0" err="1">
                          <a:solidFill>
                            <a:srgbClr val="474747"/>
                          </a:solidFill>
                          <a:effectLst/>
                          <a:latin typeface="dejavu serif"/>
                        </a:rPr>
                        <a:t>entity</a:t>
                      </a:r>
                      <a:r>
                        <a:rPr lang="it-IT" sz="2000" dirty="0">
                          <a:solidFill>
                            <a:srgbClr val="474747"/>
                          </a:solidFill>
                          <a:effectLst/>
                          <a:latin typeface="dejavu serif"/>
                        </a:rPr>
                        <a:t> with the </a:t>
                      </a:r>
                      <a:r>
                        <a:rPr lang="it-IT" sz="2000" dirty="0" err="1">
                          <a:solidFill>
                            <a:srgbClr val="474747"/>
                          </a:solidFill>
                          <a:effectLst/>
                          <a:latin typeface="dejavu serif"/>
                        </a:rPr>
                        <a:t>given</a:t>
                      </a:r>
                      <a:r>
                        <a:rPr lang="it-IT" sz="2000" dirty="0">
                          <a:solidFill>
                            <a:srgbClr val="474747"/>
                          </a:solidFill>
                          <a:effectLst/>
                          <a:latin typeface="dejavu serif"/>
                        </a:rPr>
                        <a:t> id.</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2862109372"/>
                  </a:ext>
                </a:extLst>
              </a:tr>
              <a:tr h="350629">
                <a:tc>
                  <a:txBody>
                    <a:bodyPr/>
                    <a:lstStyle/>
                    <a:p>
                      <a:pPr algn="l" fontAlgn="t"/>
                      <a:r>
                        <a:rPr lang="it-IT" sz="2000" b="0" i="0" dirty="0" err="1">
                          <a:effectLst/>
                          <a:latin typeface="Calibri Light" panose="020F0302020204030204" pitchFamily="34" charset="0"/>
                        </a:rPr>
                        <a:t>boolean</a:t>
                      </a:r>
                      <a:endParaRPr lang="it-IT" sz="2000" b="0" i="0" dirty="0">
                        <a:effectLst/>
                        <a:latin typeface="Calibri Light" panose="020F0302020204030204" pitchFamily="34" charset="0"/>
                      </a:endParaRP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10"/>
                        </a:rPr>
                        <a:t>existsById</a:t>
                      </a:r>
                      <a:r>
                        <a:rPr lang="it-IT" sz="2000" dirty="0">
                          <a:effectLst/>
                        </a:rPr>
                        <a:t>(</a:t>
                      </a:r>
                      <a:r>
                        <a:rPr lang="it-IT" sz="2000" b="1" u="none" strike="noStrike" dirty="0">
                          <a:solidFill>
                            <a:srgbClr val="4A6782"/>
                          </a:solidFill>
                          <a:effectLst/>
                          <a:hlinkClick r:id="rId4" tooltip="type parameter in CrudRepository"/>
                        </a:rPr>
                        <a:t>ID</a:t>
                      </a:r>
                      <a:r>
                        <a:rPr lang="it-IT" sz="2000" dirty="0">
                          <a:effectLst/>
                        </a:rPr>
                        <a:t> id)</a:t>
                      </a:r>
                      <a:r>
                        <a:rPr lang="it-IT" sz="2000" dirty="0" err="1">
                          <a:solidFill>
                            <a:srgbClr val="474747"/>
                          </a:solidFill>
                          <a:effectLst/>
                          <a:latin typeface="dejavu serif"/>
                        </a:rPr>
                        <a:t>Returns</a:t>
                      </a:r>
                      <a:r>
                        <a:rPr lang="it-IT" sz="2000" dirty="0">
                          <a:solidFill>
                            <a:srgbClr val="474747"/>
                          </a:solidFill>
                          <a:effectLst/>
                          <a:latin typeface="dejavu serif"/>
                        </a:rPr>
                        <a:t> </a:t>
                      </a:r>
                      <a:r>
                        <a:rPr lang="it-IT" sz="2000" dirty="0" err="1">
                          <a:solidFill>
                            <a:srgbClr val="474747"/>
                          </a:solidFill>
                          <a:effectLst/>
                          <a:latin typeface="dejavu serif"/>
                        </a:rPr>
                        <a:t>whether</a:t>
                      </a:r>
                      <a:r>
                        <a:rPr lang="it-IT" sz="2000" dirty="0">
                          <a:solidFill>
                            <a:srgbClr val="474747"/>
                          </a:solidFill>
                          <a:effectLst/>
                          <a:latin typeface="dejavu serif"/>
                        </a:rPr>
                        <a:t> an </a:t>
                      </a:r>
                      <a:r>
                        <a:rPr lang="it-IT" sz="2000" dirty="0" err="1">
                          <a:solidFill>
                            <a:srgbClr val="474747"/>
                          </a:solidFill>
                          <a:effectLst/>
                          <a:latin typeface="dejavu serif"/>
                        </a:rPr>
                        <a:t>entity</a:t>
                      </a:r>
                      <a:r>
                        <a:rPr lang="it-IT" sz="2000" dirty="0">
                          <a:solidFill>
                            <a:srgbClr val="474747"/>
                          </a:solidFill>
                          <a:effectLst/>
                          <a:latin typeface="dejavu serif"/>
                        </a:rPr>
                        <a:t> with the </a:t>
                      </a:r>
                      <a:r>
                        <a:rPr lang="it-IT" sz="2000" dirty="0" err="1">
                          <a:solidFill>
                            <a:srgbClr val="474747"/>
                          </a:solidFill>
                          <a:effectLst/>
                          <a:latin typeface="dejavu serif"/>
                        </a:rPr>
                        <a:t>given</a:t>
                      </a:r>
                      <a:r>
                        <a:rPr lang="it-IT" sz="2000" dirty="0">
                          <a:solidFill>
                            <a:srgbClr val="474747"/>
                          </a:solidFill>
                          <a:effectLst/>
                          <a:latin typeface="dejavu serif"/>
                        </a:rPr>
                        <a:t> id </a:t>
                      </a:r>
                      <a:r>
                        <a:rPr lang="it-IT" sz="2000" dirty="0" err="1">
                          <a:solidFill>
                            <a:srgbClr val="474747"/>
                          </a:solidFill>
                          <a:effectLst/>
                          <a:latin typeface="dejavu serif"/>
                        </a:rPr>
                        <a:t>exists</a:t>
                      </a:r>
                      <a:r>
                        <a:rPr lang="it-IT" sz="2000" dirty="0">
                          <a:solidFill>
                            <a:srgbClr val="474747"/>
                          </a:solidFill>
                          <a:effectLst/>
                          <a:latin typeface="dejavu serif"/>
                        </a:rPr>
                        <a: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946583131"/>
                  </a:ext>
                </a:extLst>
              </a:tr>
              <a:tr h="350629">
                <a:tc>
                  <a:txBody>
                    <a:bodyPr/>
                    <a:lstStyle/>
                    <a:p>
                      <a:pPr algn="l" fontAlgn="t"/>
                      <a:r>
                        <a:rPr lang="it-IT" sz="2000" b="0" i="0" u="none" strike="noStrike" dirty="0">
                          <a:solidFill>
                            <a:srgbClr val="4A6782"/>
                          </a:solidFill>
                          <a:effectLst/>
                          <a:latin typeface="Calibri Light" panose="020F0302020204030204" pitchFamily="34" charset="0"/>
                          <a:hlinkClick r:id="rId7" tooltip="class or interface in java.lang"/>
                        </a:rPr>
                        <a:t>Iterable</a:t>
                      </a:r>
                      <a:r>
                        <a:rPr lang="it-IT" sz="2000" dirty="0">
                          <a:effectLst/>
                        </a:rPr>
                        <a:t>&lt;</a:t>
                      </a:r>
                      <a:r>
                        <a:rPr lang="it-IT" sz="2000" b="1" u="none" strike="noStrike" dirty="0">
                          <a:solidFill>
                            <a:srgbClr val="4A6782"/>
                          </a:solidFill>
                          <a:effectLst/>
                          <a:hlinkClick r:id="rId4" tooltip="type parameter in CrudRepository"/>
                        </a:rPr>
                        <a:t>T</a:t>
                      </a:r>
                      <a:r>
                        <a:rPr lang="it-IT" sz="2000" dirty="0">
                          <a:effectLst/>
                        </a:rPr>
                        <a:t>&gt;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11"/>
                        </a:rPr>
                        <a:t>findAll</a:t>
                      </a:r>
                      <a:r>
                        <a:rPr lang="it-IT" sz="2000" dirty="0">
                          <a:effectLst/>
                        </a:rPr>
                        <a:t>()</a:t>
                      </a:r>
                      <a:r>
                        <a:rPr lang="it-IT" sz="2000" dirty="0" err="1">
                          <a:solidFill>
                            <a:srgbClr val="474747"/>
                          </a:solidFill>
                          <a:effectLst/>
                          <a:latin typeface="dejavu serif"/>
                        </a:rPr>
                        <a:t>Returns</a:t>
                      </a:r>
                      <a:r>
                        <a:rPr lang="it-IT" sz="2000" dirty="0">
                          <a:solidFill>
                            <a:srgbClr val="474747"/>
                          </a:solidFill>
                          <a:effectLst/>
                          <a:latin typeface="dejavu serif"/>
                        </a:rPr>
                        <a:t> </a:t>
                      </a:r>
                      <a:r>
                        <a:rPr lang="it-IT" sz="2000" dirty="0" err="1">
                          <a:solidFill>
                            <a:srgbClr val="474747"/>
                          </a:solidFill>
                          <a:effectLst/>
                          <a:latin typeface="dejavu serif"/>
                        </a:rPr>
                        <a:t>all</a:t>
                      </a:r>
                      <a:r>
                        <a:rPr lang="it-IT" sz="2000" dirty="0">
                          <a:solidFill>
                            <a:srgbClr val="474747"/>
                          </a:solidFill>
                          <a:effectLst/>
                          <a:latin typeface="dejavu serif"/>
                        </a:rPr>
                        <a:t> </a:t>
                      </a:r>
                      <a:r>
                        <a:rPr lang="it-IT" sz="2000" dirty="0" err="1">
                          <a:solidFill>
                            <a:srgbClr val="474747"/>
                          </a:solidFill>
                          <a:effectLst/>
                          <a:latin typeface="dejavu serif"/>
                        </a:rPr>
                        <a:t>instances</a:t>
                      </a:r>
                      <a:r>
                        <a:rPr lang="it-IT" sz="2000" dirty="0">
                          <a:solidFill>
                            <a:srgbClr val="474747"/>
                          </a:solidFill>
                          <a:effectLst/>
                          <a:latin typeface="dejavu serif"/>
                        </a:rPr>
                        <a:t> of the </a:t>
                      </a:r>
                      <a:r>
                        <a:rPr lang="it-IT" sz="2000" dirty="0" err="1">
                          <a:solidFill>
                            <a:srgbClr val="474747"/>
                          </a:solidFill>
                          <a:effectLst/>
                          <a:latin typeface="dejavu serif"/>
                        </a:rPr>
                        <a:t>type</a:t>
                      </a:r>
                      <a:r>
                        <a:rPr lang="it-IT" sz="2000" dirty="0">
                          <a:solidFill>
                            <a:srgbClr val="474747"/>
                          </a:solidFill>
                          <a:effectLst/>
                          <a:latin typeface="dejavu serif"/>
                        </a:rPr>
                        <a: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2900627998"/>
                  </a:ext>
                </a:extLst>
              </a:tr>
              <a:tr h="350629">
                <a:tc>
                  <a:txBody>
                    <a:bodyPr/>
                    <a:lstStyle/>
                    <a:p>
                      <a:pPr algn="l" fontAlgn="t"/>
                      <a:r>
                        <a:rPr lang="it-IT" sz="2000" b="0" i="0" u="none" strike="noStrike" dirty="0">
                          <a:solidFill>
                            <a:srgbClr val="4A6782"/>
                          </a:solidFill>
                          <a:effectLst/>
                          <a:latin typeface="Calibri Light" panose="020F0302020204030204" pitchFamily="34" charset="0"/>
                          <a:hlinkClick r:id="rId7" tooltip="class or interface in java.lang"/>
                        </a:rPr>
                        <a:t>Iterable</a:t>
                      </a:r>
                      <a:r>
                        <a:rPr lang="it-IT" sz="2000" dirty="0">
                          <a:effectLst/>
                        </a:rPr>
                        <a:t>&lt;</a:t>
                      </a:r>
                      <a:r>
                        <a:rPr lang="it-IT" sz="2000" b="1" u="none" strike="noStrike" dirty="0">
                          <a:solidFill>
                            <a:srgbClr val="4A6782"/>
                          </a:solidFill>
                          <a:effectLst/>
                          <a:hlinkClick r:id="rId4" tooltip="type parameter in CrudRepository"/>
                        </a:rPr>
                        <a:t>T</a:t>
                      </a:r>
                      <a:r>
                        <a:rPr lang="it-IT" sz="2000" dirty="0">
                          <a:effectLst/>
                        </a:rPr>
                        <a:t>&gt;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12"/>
                        </a:rPr>
                        <a:t>findAllById</a:t>
                      </a:r>
                      <a:r>
                        <a:rPr lang="it-IT" sz="2000" dirty="0">
                          <a:effectLst/>
                        </a:rPr>
                        <a:t>(</a:t>
                      </a:r>
                      <a:r>
                        <a:rPr lang="it-IT" sz="2000" b="1" u="none" strike="noStrike" dirty="0">
                          <a:solidFill>
                            <a:srgbClr val="4A6782"/>
                          </a:solidFill>
                          <a:effectLst/>
                          <a:hlinkClick r:id="rId7" tooltip="class or interface in java.lang"/>
                        </a:rPr>
                        <a:t>Iterable</a:t>
                      </a:r>
                      <a:r>
                        <a:rPr lang="it-IT" sz="2000" dirty="0">
                          <a:effectLst/>
                        </a:rPr>
                        <a:t>&lt;</a:t>
                      </a:r>
                      <a:r>
                        <a:rPr lang="it-IT" sz="2000" b="1" u="none" strike="noStrike" dirty="0">
                          <a:solidFill>
                            <a:srgbClr val="4A6782"/>
                          </a:solidFill>
                          <a:effectLst/>
                          <a:hlinkClick r:id="rId4" tooltip="type parameter in CrudRepository"/>
                        </a:rPr>
                        <a:t>ID</a:t>
                      </a:r>
                      <a:r>
                        <a:rPr lang="it-IT" sz="2000" dirty="0">
                          <a:effectLst/>
                        </a:rPr>
                        <a:t>&gt; </a:t>
                      </a:r>
                      <a:r>
                        <a:rPr lang="it-IT" sz="2000" dirty="0" err="1">
                          <a:effectLst/>
                        </a:rPr>
                        <a:t>ids</a:t>
                      </a:r>
                      <a:r>
                        <a:rPr lang="it-IT" sz="2000" dirty="0">
                          <a:effectLst/>
                        </a:rPr>
                        <a:t>)</a:t>
                      </a:r>
                      <a:r>
                        <a:rPr lang="it-IT" sz="2000" dirty="0" err="1">
                          <a:solidFill>
                            <a:srgbClr val="474747"/>
                          </a:solidFill>
                          <a:effectLst/>
                          <a:latin typeface="dejavu serif"/>
                        </a:rPr>
                        <a:t>Returns</a:t>
                      </a:r>
                      <a:r>
                        <a:rPr lang="it-IT" sz="2000" dirty="0">
                          <a:solidFill>
                            <a:srgbClr val="474747"/>
                          </a:solidFill>
                          <a:effectLst/>
                          <a:latin typeface="dejavu serif"/>
                        </a:rPr>
                        <a:t> </a:t>
                      </a:r>
                      <a:r>
                        <a:rPr lang="it-IT" sz="2000" dirty="0" err="1">
                          <a:solidFill>
                            <a:srgbClr val="474747"/>
                          </a:solidFill>
                          <a:effectLst/>
                          <a:latin typeface="dejavu serif"/>
                        </a:rPr>
                        <a:t>all</a:t>
                      </a:r>
                      <a:r>
                        <a:rPr lang="it-IT" sz="2000" dirty="0">
                          <a:solidFill>
                            <a:srgbClr val="474747"/>
                          </a:solidFill>
                          <a:effectLst/>
                          <a:latin typeface="dejavu serif"/>
                        </a:rPr>
                        <a:t> </a:t>
                      </a:r>
                      <a:r>
                        <a:rPr lang="it-IT" sz="2000" dirty="0" err="1">
                          <a:solidFill>
                            <a:srgbClr val="474747"/>
                          </a:solidFill>
                          <a:effectLst/>
                          <a:latin typeface="dejavu serif"/>
                        </a:rPr>
                        <a:t>instances</a:t>
                      </a:r>
                      <a:r>
                        <a:rPr lang="it-IT" sz="2000" dirty="0">
                          <a:solidFill>
                            <a:srgbClr val="474747"/>
                          </a:solidFill>
                          <a:effectLst/>
                          <a:latin typeface="dejavu serif"/>
                        </a:rPr>
                        <a:t> of the </a:t>
                      </a:r>
                      <a:r>
                        <a:rPr lang="it-IT" sz="2000" dirty="0" err="1">
                          <a:solidFill>
                            <a:srgbClr val="474747"/>
                          </a:solidFill>
                          <a:effectLst/>
                          <a:latin typeface="dejavu serif"/>
                        </a:rPr>
                        <a:t>type</a:t>
                      </a:r>
                      <a:r>
                        <a:rPr lang="it-IT" sz="2000" dirty="0">
                          <a:solidFill>
                            <a:srgbClr val="474747"/>
                          </a:solidFill>
                          <a:effectLst/>
                          <a:latin typeface="dejavu serif"/>
                        </a:rPr>
                        <a:t> T with the </a:t>
                      </a:r>
                      <a:r>
                        <a:rPr lang="it-IT" sz="2000" dirty="0" err="1">
                          <a:solidFill>
                            <a:srgbClr val="474747"/>
                          </a:solidFill>
                          <a:effectLst/>
                          <a:latin typeface="dejavu serif"/>
                        </a:rPr>
                        <a:t>given</a:t>
                      </a:r>
                      <a:r>
                        <a:rPr lang="it-IT" sz="2000" dirty="0">
                          <a:solidFill>
                            <a:srgbClr val="474747"/>
                          </a:solidFill>
                          <a:effectLst/>
                          <a:latin typeface="dejavu serif"/>
                        </a:rPr>
                        <a:t> </a:t>
                      </a:r>
                      <a:r>
                        <a:rPr lang="it-IT" sz="2000" dirty="0" err="1">
                          <a:solidFill>
                            <a:srgbClr val="474747"/>
                          </a:solidFill>
                          <a:effectLst/>
                          <a:latin typeface="dejavu serif"/>
                        </a:rPr>
                        <a:t>IDs</a:t>
                      </a:r>
                      <a:r>
                        <a:rPr lang="it-IT" sz="2000" dirty="0">
                          <a:solidFill>
                            <a:srgbClr val="474747"/>
                          </a:solidFill>
                          <a:effectLst/>
                          <a:latin typeface="dejavu serif"/>
                        </a:rPr>
                        <a: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066560712"/>
                  </a:ext>
                </a:extLst>
              </a:tr>
              <a:tr h="350629">
                <a:tc>
                  <a:txBody>
                    <a:bodyPr/>
                    <a:lstStyle/>
                    <a:p>
                      <a:pPr algn="l" fontAlgn="t"/>
                      <a:r>
                        <a:rPr lang="it-IT" sz="2000" b="0" i="0" u="none" strike="noStrike" dirty="0">
                          <a:solidFill>
                            <a:srgbClr val="4A6782"/>
                          </a:solidFill>
                          <a:effectLst/>
                          <a:latin typeface="Calibri Light" panose="020F0302020204030204" pitchFamily="34" charset="0"/>
                          <a:hlinkClick r:id="rId13" tooltip="class or interface in java.util"/>
                        </a:rPr>
                        <a:t>Optional</a:t>
                      </a:r>
                      <a:r>
                        <a:rPr lang="it-IT" sz="2000" dirty="0">
                          <a:effectLst/>
                        </a:rPr>
                        <a:t>&lt;</a:t>
                      </a:r>
                      <a:r>
                        <a:rPr lang="it-IT" sz="2000" b="1" u="none" strike="noStrike" dirty="0">
                          <a:solidFill>
                            <a:srgbClr val="4A6782"/>
                          </a:solidFill>
                          <a:effectLst/>
                          <a:hlinkClick r:id="rId4" tooltip="type parameter in CrudRepository"/>
                        </a:rPr>
                        <a:t>T</a:t>
                      </a:r>
                      <a:r>
                        <a:rPr lang="it-IT" sz="2000" dirty="0">
                          <a:effectLst/>
                        </a:rPr>
                        <a:t>&gt;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14"/>
                        </a:rPr>
                        <a:t>findById</a:t>
                      </a:r>
                      <a:r>
                        <a:rPr lang="it-IT" sz="2000" dirty="0">
                          <a:effectLst/>
                        </a:rPr>
                        <a:t>(</a:t>
                      </a:r>
                      <a:r>
                        <a:rPr lang="it-IT" sz="2000" b="1" u="none" strike="noStrike" dirty="0">
                          <a:solidFill>
                            <a:srgbClr val="4A6782"/>
                          </a:solidFill>
                          <a:effectLst/>
                          <a:hlinkClick r:id="rId4" tooltip="type parameter in CrudRepository"/>
                        </a:rPr>
                        <a:t>ID</a:t>
                      </a:r>
                      <a:r>
                        <a:rPr lang="it-IT" sz="2000" dirty="0">
                          <a:effectLst/>
                        </a:rPr>
                        <a:t> id)</a:t>
                      </a:r>
                      <a:r>
                        <a:rPr lang="it-IT" sz="2000" dirty="0" err="1">
                          <a:solidFill>
                            <a:srgbClr val="474747"/>
                          </a:solidFill>
                          <a:effectLst/>
                          <a:latin typeface="dejavu serif"/>
                        </a:rPr>
                        <a:t>Retrieves</a:t>
                      </a:r>
                      <a:r>
                        <a:rPr lang="it-IT" sz="2000" dirty="0">
                          <a:solidFill>
                            <a:srgbClr val="474747"/>
                          </a:solidFill>
                          <a:effectLst/>
                          <a:latin typeface="dejavu serif"/>
                        </a:rPr>
                        <a:t> an </a:t>
                      </a:r>
                      <a:r>
                        <a:rPr lang="it-IT" sz="2000" dirty="0" err="1">
                          <a:solidFill>
                            <a:srgbClr val="474747"/>
                          </a:solidFill>
                          <a:effectLst/>
                          <a:latin typeface="dejavu serif"/>
                        </a:rPr>
                        <a:t>entity</a:t>
                      </a:r>
                      <a:r>
                        <a:rPr lang="it-IT" sz="2000" dirty="0">
                          <a:solidFill>
                            <a:srgbClr val="474747"/>
                          </a:solidFill>
                          <a:effectLst/>
                          <a:latin typeface="dejavu serif"/>
                        </a:rPr>
                        <a:t> by </a:t>
                      </a:r>
                      <a:r>
                        <a:rPr lang="it-IT" sz="2000" dirty="0" err="1">
                          <a:solidFill>
                            <a:srgbClr val="474747"/>
                          </a:solidFill>
                          <a:effectLst/>
                          <a:latin typeface="dejavu serif"/>
                        </a:rPr>
                        <a:t>its</a:t>
                      </a:r>
                      <a:r>
                        <a:rPr lang="it-IT" sz="2000" dirty="0">
                          <a:solidFill>
                            <a:srgbClr val="474747"/>
                          </a:solidFill>
                          <a:effectLst/>
                          <a:latin typeface="dejavu serif"/>
                        </a:rPr>
                        <a:t> id.</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2335834975"/>
                  </a:ext>
                </a:extLst>
              </a:tr>
              <a:tr h="435325">
                <a:tc>
                  <a:txBody>
                    <a:bodyPr/>
                    <a:lstStyle/>
                    <a:p>
                      <a:pPr algn="l" fontAlgn="t"/>
                      <a:r>
                        <a:rPr lang="it-IT" sz="2000" b="0" i="0" dirty="0">
                          <a:effectLst/>
                          <a:latin typeface="Calibri Light" panose="020F0302020204030204" pitchFamily="34" charset="0"/>
                        </a:rPr>
                        <a:t>&lt;</a:t>
                      </a:r>
                      <a:r>
                        <a:rPr lang="it-IT" sz="2000" dirty="0" err="1">
                          <a:effectLst/>
                        </a:rPr>
                        <a:t>S</a:t>
                      </a:r>
                      <a:r>
                        <a:rPr lang="it-IT" sz="2000" dirty="0">
                          <a:effectLst/>
                        </a:rPr>
                        <a:t> </a:t>
                      </a:r>
                      <a:r>
                        <a:rPr lang="it-IT" sz="2000" dirty="0" err="1">
                          <a:effectLst/>
                        </a:rPr>
                        <a:t>extends</a:t>
                      </a:r>
                      <a:r>
                        <a:rPr lang="it-IT" sz="2000" dirty="0">
                          <a:effectLst/>
                        </a:rPr>
                        <a:t> </a:t>
                      </a:r>
                      <a:r>
                        <a:rPr lang="it-IT" sz="2000" b="1" u="none" strike="noStrike" dirty="0">
                          <a:solidFill>
                            <a:srgbClr val="4A6782"/>
                          </a:solidFill>
                          <a:effectLst/>
                          <a:hlinkClick r:id="rId4" tooltip="type parameter in CrudRepository"/>
                        </a:rPr>
                        <a:t>T</a:t>
                      </a:r>
                      <a:r>
                        <a:rPr lang="it-IT" sz="2000" dirty="0">
                          <a:effectLst/>
                        </a:rPr>
                        <a:t>&gt; </a:t>
                      </a:r>
                      <a:r>
                        <a:rPr lang="it-IT" sz="2000" dirty="0" err="1">
                          <a:effectLst/>
                        </a:rPr>
                        <a:t>S</a:t>
                      </a:r>
                      <a:endParaRPr lang="it-IT" sz="2000" dirty="0">
                        <a:effectLst/>
                      </a:endParaRP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15"/>
                        </a:rPr>
                        <a:t>save</a:t>
                      </a:r>
                      <a:r>
                        <a:rPr lang="it-IT" sz="2000" dirty="0">
                          <a:effectLst/>
                        </a:rPr>
                        <a:t>(</a:t>
                      </a:r>
                      <a:r>
                        <a:rPr lang="it-IT" sz="2000" dirty="0" err="1">
                          <a:effectLst/>
                        </a:rPr>
                        <a:t>S</a:t>
                      </a:r>
                      <a:r>
                        <a:rPr lang="it-IT" sz="2000" dirty="0">
                          <a:effectLst/>
                        </a:rPr>
                        <a:t> </a:t>
                      </a:r>
                      <a:r>
                        <a:rPr lang="it-IT" sz="2000" dirty="0" err="1">
                          <a:effectLst/>
                        </a:rPr>
                        <a:t>entity</a:t>
                      </a:r>
                      <a:r>
                        <a:rPr lang="it-IT" sz="2000" dirty="0">
                          <a:effectLst/>
                        </a:rPr>
                        <a:t>)</a:t>
                      </a:r>
                      <a:r>
                        <a:rPr lang="it-IT" sz="2000" dirty="0" err="1">
                          <a:solidFill>
                            <a:srgbClr val="474747"/>
                          </a:solidFill>
                          <a:effectLst/>
                          <a:latin typeface="dejavu serif"/>
                        </a:rPr>
                        <a:t>Saves</a:t>
                      </a:r>
                      <a:r>
                        <a:rPr lang="it-IT" sz="2000" dirty="0">
                          <a:solidFill>
                            <a:srgbClr val="474747"/>
                          </a:solidFill>
                          <a:effectLst/>
                          <a:latin typeface="dejavu serif"/>
                        </a:rPr>
                        <a:t> a </a:t>
                      </a:r>
                      <a:r>
                        <a:rPr lang="it-IT" sz="2000" dirty="0" err="1">
                          <a:solidFill>
                            <a:srgbClr val="474747"/>
                          </a:solidFill>
                          <a:effectLst/>
                          <a:latin typeface="dejavu serif"/>
                        </a:rPr>
                        <a:t>given</a:t>
                      </a:r>
                      <a:r>
                        <a:rPr lang="it-IT" sz="2000" dirty="0">
                          <a:solidFill>
                            <a:srgbClr val="474747"/>
                          </a:solidFill>
                          <a:effectLst/>
                          <a:latin typeface="dejavu serif"/>
                        </a:rPr>
                        <a:t> </a:t>
                      </a:r>
                      <a:r>
                        <a:rPr lang="it-IT" sz="2000" dirty="0" err="1">
                          <a:solidFill>
                            <a:srgbClr val="474747"/>
                          </a:solidFill>
                          <a:effectLst/>
                          <a:latin typeface="dejavu serif"/>
                        </a:rPr>
                        <a:t>entity</a:t>
                      </a:r>
                      <a:r>
                        <a:rPr lang="it-IT" sz="2000" dirty="0">
                          <a:solidFill>
                            <a:srgbClr val="474747"/>
                          </a:solidFill>
                          <a:effectLst/>
                          <a:latin typeface="dejavu serif"/>
                        </a:rPr>
                        <a: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290805837"/>
                  </a:ext>
                </a:extLst>
              </a:tr>
              <a:tr h="627948">
                <a:tc>
                  <a:txBody>
                    <a:bodyPr/>
                    <a:lstStyle/>
                    <a:p>
                      <a:pPr algn="l" fontAlgn="t"/>
                      <a:r>
                        <a:rPr lang="it-IT" sz="2000" b="0" i="0" dirty="0">
                          <a:effectLst/>
                          <a:latin typeface="Calibri Light" panose="020F0302020204030204" pitchFamily="34" charset="0"/>
                        </a:rPr>
                        <a:t>&lt;</a:t>
                      </a:r>
                      <a:r>
                        <a:rPr lang="it-IT" sz="2000" dirty="0" err="1">
                          <a:effectLst/>
                        </a:rPr>
                        <a:t>S</a:t>
                      </a:r>
                      <a:r>
                        <a:rPr lang="it-IT" sz="2000" dirty="0">
                          <a:effectLst/>
                        </a:rPr>
                        <a:t> </a:t>
                      </a:r>
                      <a:r>
                        <a:rPr lang="it-IT" sz="2000" dirty="0" err="1">
                          <a:effectLst/>
                        </a:rPr>
                        <a:t>extends</a:t>
                      </a:r>
                      <a:r>
                        <a:rPr lang="it-IT" sz="2000" dirty="0">
                          <a:effectLst/>
                        </a:rPr>
                        <a:t> </a:t>
                      </a:r>
                      <a:r>
                        <a:rPr lang="it-IT" sz="2000" b="1" u="none" strike="noStrike" dirty="0">
                          <a:solidFill>
                            <a:srgbClr val="4A6782"/>
                          </a:solidFill>
                          <a:effectLst/>
                          <a:hlinkClick r:id="rId4" tooltip="type parameter in CrudRepository"/>
                        </a:rPr>
                        <a:t>T</a:t>
                      </a:r>
                      <a:r>
                        <a:rPr lang="it-IT" sz="2000" dirty="0">
                          <a:effectLst/>
                        </a:rPr>
                        <a:t>&gt;</a:t>
                      </a:r>
                      <a:br>
                        <a:rPr lang="it-IT" sz="2000" dirty="0">
                          <a:effectLst/>
                        </a:rPr>
                      </a:br>
                      <a:r>
                        <a:rPr lang="it-IT" sz="2000" b="1" u="none" strike="noStrike" dirty="0">
                          <a:solidFill>
                            <a:srgbClr val="4A6782"/>
                          </a:solidFill>
                          <a:effectLst/>
                          <a:hlinkClick r:id="rId7" tooltip="class or interface in java.lang"/>
                        </a:rPr>
                        <a:t>Iterable</a:t>
                      </a:r>
                      <a:r>
                        <a:rPr lang="it-IT" sz="2000" dirty="0">
                          <a:effectLst/>
                        </a:rPr>
                        <a:t>&lt;</a:t>
                      </a:r>
                      <a:r>
                        <a:rPr lang="it-IT" sz="2000" dirty="0" err="1">
                          <a:effectLst/>
                        </a:rPr>
                        <a:t>S</a:t>
                      </a:r>
                      <a:r>
                        <a:rPr lang="it-IT" sz="2000" dirty="0">
                          <a:effectLst/>
                        </a:rPr>
                        <a:t>&gt;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tc>
                  <a:txBody>
                    <a:bodyPr/>
                    <a:lstStyle/>
                    <a:p>
                      <a:pPr algn="l" fontAlgn="t"/>
                      <a:r>
                        <a:rPr lang="it-IT" sz="2000" b="0" i="0" u="none" strike="noStrike" dirty="0">
                          <a:solidFill>
                            <a:srgbClr val="4A6782"/>
                          </a:solidFill>
                          <a:effectLst/>
                          <a:latin typeface="Calibri Light" panose="020F0302020204030204" pitchFamily="34" charset="0"/>
                          <a:hlinkClick r:id="rId16"/>
                        </a:rPr>
                        <a:t>saveAll</a:t>
                      </a:r>
                      <a:r>
                        <a:rPr lang="it-IT" sz="2000" dirty="0">
                          <a:effectLst/>
                        </a:rPr>
                        <a:t>(</a:t>
                      </a:r>
                      <a:r>
                        <a:rPr lang="it-IT" sz="2000" b="1" u="none" strike="noStrike" dirty="0">
                          <a:solidFill>
                            <a:srgbClr val="4A6782"/>
                          </a:solidFill>
                          <a:effectLst/>
                          <a:hlinkClick r:id="rId7" tooltip="class or interface in java.lang"/>
                        </a:rPr>
                        <a:t>Iterable</a:t>
                      </a:r>
                      <a:r>
                        <a:rPr lang="it-IT" sz="2000" dirty="0">
                          <a:effectLst/>
                        </a:rPr>
                        <a:t>&lt;</a:t>
                      </a:r>
                      <a:r>
                        <a:rPr lang="it-IT" sz="2000" dirty="0" err="1">
                          <a:effectLst/>
                        </a:rPr>
                        <a:t>S</a:t>
                      </a:r>
                      <a:r>
                        <a:rPr lang="it-IT" sz="2000" dirty="0">
                          <a:effectLst/>
                        </a:rPr>
                        <a:t>&gt; </a:t>
                      </a:r>
                      <a:r>
                        <a:rPr lang="it-IT" sz="2000" dirty="0" err="1">
                          <a:effectLst/>
                        </a:rPr>
                        <a:t>entities</a:t>
                      </a:r>
                      <a:r>
                        <a:rPr lang="it-IT" sz="2000" dirty="0">
                          <a:effectLst/>
                        </a:rPr>
                        <a:t>)</a:t>
                      </a:r>
                      <a:r>
                        <a:rPr lang="it-IT" sz="2000" dirty="0" err="1">
                          <a:solidFill>
                            <a:srgbClr val="474747"/>
                          </a:solidFill>
                          <a:effectLst/>
                          <a:latin typeface="dejavu serif"/>
                        </a:rPr>
                        <a:t>Saves</a:t>
                      </a:r>
                      <a:r>
                        <a:rPr lang="it-IT" sz="2000" dirty="0">
                          <a:solidFill>
                            <a:srgbClr val="474747"/>
                          </a:solidFill>
                          <a:effectLst/>
                          <a:latin typeface="dejavu serif"/>
                        </a:rPr>
                        <a:t> </a:t>
                      </a:r>
                      <a:r>
                        <a:rPr lang="it-IT" sz="2000" dirty="0" err="1">
                          <a:solidFill>
                            <a:srgbClr val="474747"/>
                          </a:solidFill>
                          <a:effectLst/>
                          <a:latin typeface="dejavu serif"/>
                        </a:rPr>
                        <a:t>all</a:t>
                      </a:r>
                      <a:r>
                        <a:rPr lang="it-IT" sz="2000" dirty="0">
                          <a:solidFill>
                            <a:srgbClr val="474747"/>
                          </a:solidFill>
                          <a:effectLst/>
                          <a:latin typeface="dejavu serif"/>
                        </a:rPr>
                        <a:t> </a:t>
                      </a:r>
                      <a:r>
                        <a:rPr lang="it-IT" sz="2000" dirty="0" err="1">
                          <a:solidFill>
                            <a:srgbClr val="474747"/>
                          </a:solidFill>
                          <a:effectLst/>
                          <a:latin typeface="dejavu serif"/>
                        </a:rPr>
                        <a:t>given</a:t>
                      </a:r>
                      <a:r>
                        <a:rPr lang="it-IT" sz="2000" dirty="0">
                          <a:solidFill>
                            <a:srgbClr val="474747"/>
                          </a:solidFill>
                          <a:effectLst/>
                          <a:latin typeface="dejavu serif"/>
                        </a:rPr>
                        <a:t> </a:t>
                      </a:r>
                      <a:r>
                        <a:rPr lang="it-IT" sz="2000" dirty="0" err="1">
                          <a:solidFill>
                            <a:srgbClr val="474747"/>
                          </a:solidFill>
                          <a:effectLst/>
                          <a:latin typeface="dejavu serif"/>
                        </a:rPr>
                        <a:t>entities</a:t>
                      </a:r>
                      <a:r>
                        <a:rPr lang="it-IT" sz="2000" dirty="0">
                          <a:solidFill>
                            <a:srgbClr val="474747"/>
                          </a:solidFill>
                          <a:effectLst/>
                          <a:latin typeface="dejavu serif"/>
                        </a:rPr>
                        <a:t>.</a:t>
                      </a:r>
                    </a:p>
                  </a:txBody>
                  <a:tcPr marL="73250" marR="21975" marT="58600" marB="219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941936628"/>
                  </a:ext>
                </a:extLst>
              </a:tr>
            </a:tbl>
          </a:graphicData>
        </a:graphic>
      </p:graphicFrame>
    </p:spTree>
    <p:extLst>
      <p:ext uri="{BB962C8B-B14F-4D97-AF65-F5344CB8AC3E}">
        <p14:creationId xmlns:p14="http://schemas.microsoft.com/office/powerpoint/2010/main" val="311870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FB4AC8-450D-1806-6142-62F8EB431F77}"/>
              </a:ext>
            </a:extLst>
          </p:cNvPr>
          <p:cNvSpPr>
            <a:spLocks noGrp="1"/>
          </p:cNvSpPr>
          <p:nvPr>
            <p:ph type="title"/>
          </p:nvPr>
        </p:nvSpPr>
        <p:spPr/>
        <p:txBody>
          <a:bodyPr/>
          <a:lstStyle/>
          <a:p>
            <a:r>
              <a:rPr lang="en-US" dirty="0"/>
              <a:t>Il </a:t>
            </a:r>
            <a:r>
              <a:rPr lang="en-US" dirty="0" err="1"/>
              <a:t>modello</a:t>
            </a:r>
            <a:endParaRPr lang="en-US" dirty="0">
              <a:latin typeface="Consolas" panose="020B0609020204030204" pitchFamily="49" charset="0"/>
              <a:cs typeface="Consolas" panose="020B0609020204030204" pitchFamily="49" charset="0"/>
            </a:endParaRPr>
          </a:p>
        </p:txBody>
      </p:sp>
      <p:sp>
        <p:nvSpPr>
          <p:cNvPr id="5" name="Segnaposto contenuto 4">
            <a:extLst>
              <a:ext uri="{FF2B5EF4-FFF2-40B4-BE49-F238E27FC236}">
                <a16:creationId xmlns:a16="http://schemas.microsoft.com/office/drawing/2014/main" id="{86768472-3A37-6876-C987-4412F9308E1B}"/>
              </a:ext>
            </a:extLst>
          </p:cNvPr>
          <p:cNvSpPr>
            <a:spLocks noGrp="1"/>
          </p:cNvSpPr>
          <p:nvPr>
            <p:ph idx="1"/>
          </p:nvPr>
        </p:nvSpPr>
        <p:spPr/>
        <p:txBody>
          <a:bodyPr/>
          <a:lstStyle/>
          <a:p>
            <a:r>
              <a:rPr lang="en-US" dirty="0"/>
              <a:t>Le </a:t>
            </a:r>
            <a:r>
              <a:rPr lang="en-US" dirty="0" err="1"/>
              <a:t>operazioni</a:t>
            </a:r>
            <a:r>
              <a:rPr lang="en-US" dirty="0"/>
              <a:t> </a:t>
            </a:r>
            <a:r>
              <a:rPr lang="en-US" dirty="0" err="1"/>
              <a:t>che</a:t>
            </a:r>
            <a:r>
              <a:rPr lang="en-US" dirty="0"/>
              <a:t> il </a:t>
            </a:r>
            <a:r>
              <a:rPr lang="en-US" dirty="0" err="1"/>
              <a:t>sistema</a:t>
            </a:r>
            <a:r>
              <a:rPr lang="en-US" dirty="0"/>
              <a:t> </a:t>
            </a:r>
            <a:r>
              <a:rPr lang="en-US" dirty="0" err="1"/>
              <a:t>offre</a:t>
            </a:r>
            <a:r>
              <a:rPr lang="en-US" dirty="0"/>
              <a:t> per </a:t>
            </a:r>
            <a:r>
              <a:rPr lang="en-US" dirty="0" err="1"/>
              <a:t>manipolare</a:t>
            </a:r>
            <a:r>
              <a:rPr lang="en-US" dirty="0"/>
              <a:t> le </a:t>
            </a:r>
            <a:r>
              <a:rPr lang="en-US" dirty="0" err="1"/>
              <a:t>classi</a:t>
            </a:r>
            <a:r>
              <a:rPr lang="en-US" dirty="0"/>
              <a:t> del </a:t>
            </a:r>
            <a:r>
              <a:rPr lang="en-US" dirty="0" err="1"/>
              <a:t>modello</a:t>
            </a:r>
            <a:r>
              <a:rPr lang="en-US" dirty="0"/>
              <a:t> </a:t>
            </a:r>
            <a:r>
              <a:rPr lang="en-US" dirty="0" err="1"/>
              <a:t>sono</a:t>
            </a:r>
            <a:r>
              <a:rPr lang="en-US" dirty="0"/>
              <a:t> </a:t>
            </a:r>
            <a:r>
              <a:rPr lang="en-US" dirty="0" err="1"/>
              <a:t>offerte</a:t>
            </a:r>
            <a:r>
              <a:rPr lang="en-US" dirty="0"/>
              <a:t> da </a:t>
            </a:r>
            <a:r>
              <a:rPr lang="en-US" dirty="0" err="1"/>
              <a:t>una</a:t>
            </a:r>
            <a:r>
              <a:rPr lang="en-US" dirty="0"/>
              <a:t> </a:t>
            </a:r>
            <a:r>
              <a:rPr lang="en-US" dirty="0" err="1"/>
              <a:t>classe</a:t>
            </a:r>
            <a:r>
              <a:rPr lang="en-US" dirty="0"/>
              <a:t> </a:t>
            </a:r>
            <a:r>
              <a:rPr lang="en-US" dirty="0" err="1"/>
              <a:t>apposita</a:t>
            </a:r>
            <a:endParaRPr lang="en-US" dirty="0"/>
          </a:p>
          <a:p>
            <a:r>
              <a:rPr lang="en-US" dirty="0"/>
              <a:t>In </a:t>
            </a:r>
            <a:r>
              <a:rPr lang="en-US" dirty="0" err="1"/>
              <a:t>questa</a:t>
            </a:r>
            <a:r>
              <a:rPr lang="en-US" dirty="0"/>
              <a:t> </a:t>
            </a:r>
            <a:r>
              <a:rPr lang="en-US" dirty="0" err="1"/>
              <a:t>classe</a:t>
            </a:r>
            <a:r>
              <a:rPr lang="en-US" dirty="0"/>
              <a:t> </a:t>
            </a:r>
            <a:r>
              <a:rPr lang="en-US" dirty="0" err="1"/>
              <a:t>abbiamo</a:t>
            </a:r>
            <a:r>
              <a:rPr lang="en-US" dirty="0"/>
              <a:t> un </a:t>
            </a:r>
            <a:r>
              <a:rPr lang="en-US" dirty="0" err="1"/>
              <a:t>metodo</a:t>
            </a:r>
            <a:r>
              <a:rPr lang="en-US" dirty="0"/>
              <a:t> per </a:t>
            </a:r>
            <a:r>
              <a:rPr lang="en-US" dirty="0" err="1"/>
              <a:t>ogni</a:t>
            </a:r>
            <a:r>
              <a:rPr lang="en-US" dirty="0"/>
              <a:t> </a:t>
            </a:r>
            <a:r>
              <a:rPr lang="en-US" dirty="0" err="1"/>
              <a:t>operazione</a:t>
            </a:r>
            <a:endParaRPr lang="en-US" dirty="0"/>
          </a:p>
          <a:p>
            <a:r>
              <a:rPr lang="en-US" dirty="0"/>
              <a:t>Questa </a:t>
            </a:r>
            <a:r>
              <a:rPr lang="en-US" dirty="0" err="1"/>
              <a:t>organizzazione</a:t>
            </a:r>
            <a:r>
              <a:rPr lang="en-US" dirty="0"/>
              <a:t> del </a:t>
            </a:r>
            <a:r>
              <a:rPr lang="en-US" dirty="0" err="1"/>
              <a:t>codice</a:t>
            </a:r>
            <a:r>
              <a:rPr lang="en-US" dirty="0"/>
              <a:t> </a:t>
            </a:r>
            <a:r>
              <a:rPr lang="en-US" dirty="0" err="1"/>
              <a:t>risponde</a:t>
            </a:r>
            <a:r>
              <a:rPr lang="en-US" dirty="0"/>
              <a:t> al pattern </a:t>
            </a:r>
            <a:r>
              <a:rPr lang="en-US" i="1" dirty="0"/>
              <a:t>Façade</a:t>
            </a:r>
            <a:r>
              <a:rPr lang="en-US" dirty="0"/>
              <a:t> </a:t>
            </a:r>
          </a:p>
          <a:p>
            <a:pPr lvl="1"/>
            <a:r>
              <a:rPr lang="en-US" dirty="0" err="1"/>
              <a:t>L'idea</a:t>
            </a:r>
            <a:r>
              <a:rPr lang="en-US" dirty="0"/>
              <a:t> </a:t>
            </a:r>
            <a:r>
              <a:rPr lang="en-US" dirty="0" err="1"/>
              <a:t>è</a:t>
            </a:r>
            <a:r>
              <a:rPr lang="en-US" dirty="0"/>
              <a:t> </a:t>
            </a:r>
            <a:r>
              <a:rPr lang="en-US" dirty="0" err="1"/>
              <a:t>quella</a:t>
            </a:r>
            <a:r>
              <a:rPr lang="en-US" dirty="0"/>
              <a:t> di </a:t>
            </a:r>
            <a:r>
              <a:rPr lang="en-US" dirty="0" err="1"/>
              <a:t>mostrare</a:t>
            </a:r>
            <a:r>
              <a:rPr lang="en-US" dirty="0"/>
              <a:t> </a:t>
            </a:r>
            <a:r>
              <a:rPr lang="en-US" dirty="0" err="1"/>
              <a:t>una</a:t>
            </a:r>
            <a:r>
              <a:rPr lang="en-US" dirty="0"/>
              <a:t> </a:t>
            </a:r>
            <a:r>
              <a:rPr lang="en-US" dirty="0" err="1"/>
              <a:t>facciata</a:t>
            </a:r>
            <a:r>
              <a:rPr lang="en-US" dirty="0"/>
              <a:t>, </a:t>
            </a:r>
            <a:r>
              <a:rPr lang="en-US" dirty="0" err="1"/>
              <a:t>attraverso</a:t>
            </a:r>
            <a:r>
              <a:rPr lang="en-US" dirty="0"/>
              <a:t> la quale </a:t>
            </a:r>
            <a:r>
              <a:rPr lang="en-US" dirty="0" err="1"/>
              <a:t>si</a:t>
            </a:r>
            <a:r>
              <a:rPr lang="en-US" dirty="0"/>
              <a:t> </a:t>
            </a:r>
            <a:r>
              <a:rPr lang="en-US" dirty="0" err="1"/>
              <a:t>può</a:t>
            </a:r>
            <a:r>
              <a:rPr lang="en-US" dirty="0"/>
              <a:t> </a:t>
            </a:r>
            <a:r>
              <a:rPr lang="en-US" dirty="0" err="1"/>
              <a:t>accedere</a:t>
            </a:r>
            <a:r>
              <a:rPr lang="en-US" dirty="0"/>
              <a:t> ai </a:t>
            </a:r>
            <a:r>
              <a:rPr lang="en-US" dirty="0" err="1"/>
              <a:t>serivizi</a:t>
            </a:r>
            <a:r>
              <a:rPr lang="en-US" dirty="0"/>
              <a:t> </a:t>
            </a:r>
            <a:r>
              <a:rPr lang="en-US" dirty="0" err="1"/>
              <a:t>offerti</a:t>
            </a:r>
            <a:r>
              <a:rPr lang="en-US" dirty="0"/>
              <a:t> da un </a:t>
            </a:r>
            <a:r>
              <a:rPr lang="en-US" dirty="0" err="1"/>
              <a:t>sistema</a:t>
            </a:r>
            <a:endParaRPr lang="en-US" dirty="0"/>
          </a:p>
          <a:p>
            <a:endParaRPr lang="en-US" dirty="0"/>
          </a:p>
        </p:txBody>
      </p:sp>
    </p:spTree>
    <p:extLst>
      <p:ext uri="{BB962C8B-B14F-4D97-AF65-F5344CB8AC3E}">
        <p14:creationId xmlns:p14="http://schemas.microsoft.com/office/powerpoint/2010/main" val="369201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A7CF0D-0CAE-4A15-A684-E027764C17F3}"/>
              </a:ext>
            </a:extLst>
          </p:cNvPr>
          <p:cNvSpPr>
            <a:spLocks noGrp="1"/>
          </p:cNvSpPr>
          <p:nvPr>
            <p:ph type="title"/>
          </p:nvPr>
        </p:nvSpPr>
        <p:spPr/>
        <p:txBody>
          <a:bodyPr/>
          <a:lstStyle/>
          <a:p>
            <a:r>
              <a:rPr lang="en-US" dirty="0"/>
              <a:t>Il </a:t>
            </a:r>
            <a:r>
              <a:rPr lang="en-US" dirty="0" err="1"/>
              <a:t>modello</a:t>
            </a:r>
            <a:endParaRPr lang="en-US" dirty="0"/>
          </a:p>
        </p:txBody>
      </p:sp>
      <p:sp>
        <p:nvSpPr>
          <p:cNvPr id="3" name="Segnaposto contenuto 2">
            <a:extLst>
              <a:ext uri="{FF2B5EF4-FFF2-40B4-BE49-F238E27FC236}">
                <a16:creationId xmlns:a16="http://schemas.microsoft.com/office/drawing/2014/main" id="{EC730562-CE2D-3C14-4868-2EAD01CD677A}"/>
              </a:ext>
            </a:extLst>
          </p:cNvPr>
          <p:cNvSpPr>
            <a:spLocks noGrp="1"/>
          </p:cNvSpPr>
          <p:nvPr>
            <p:ph idx="1"/>
          </p:nvPr>
        </p:nvSpPr>
        <p:spPr/>
        <p:txBody>
          <a:bodyPr/>
          <a:lstStyle/>
          <a:p>
            <a:r>
              <a:rPr lang="en-US" dirty="0" err="1"/>
              <a:t>Mettiamo</a:t>
            </a:r>
            <a:r>
              <a:rPr lang="en-US" dirty="0"/>
              <a:t> in </a:t>
            </a:r>
            <a:r>
              <a:rPr lang="en-US" dirty="0" err="1"/>
              <a:t>una</a:t>
            </a:r>
            <a:r>
              <a:rPr lang="en-US" dirty="0"/>
              <a:t> </a:t>
            </a:r>
            <a:r>
              <a:rPr lang="en-US" dirty="0" err="1"/>
              <a:t>classe</a:t>
            </a:r>
            <a:r>
              <a:rPr lang="en-US" dirty="0"/>
              <a:t> del package service </a:t>
            </a:r>
            <a:r>
              <a:rPr lang="en-US" dirty="0" err="1"/>
              <a:t>i</a:t>
            </a:r>
            <a:r>
              <a:rPr lang="en-US" dirty="0"/>
              <a:t> </a:t>
            </a:r>
            <a:r>
              <a:rPr lang="en-US" dirty="0" err="1"/>
              <a:t>metodi</a:t>
            </a:r>
            <a:r>
              <a:rPr lang="en-US" dirty="0"/>
              <a:t> alle </a:t>
            </a:r>
            <a:r>
              <a:rPr lang="en-US" dirty="0" err="1"/>
              <a:t>operazioni</a:t>
            </a:r>
            <a:r>
              <a:rPr lang="en-US" dirty="0"/>
              <a:t> </a:t>
            </a:r>
            <a:r>
              <a:rPr lang="en-US" dirty="0" err="1"/>
              <a:t>offerte</a:t>
            </a:r>
            <a:r>
              <a:rPr lang="en-US" dirty="0"/>
              <a:t> dal </a:t>
            </a:r>
            <a:r>
              <a:rPr lang="en-US" dirty="0" err="1"/>
              <a:t>sistema</a:t>
            </a:r>
            <a:endParaRPr lang="en-US" dirty="0"/>
          </a:p>
          <a:p>
            <a:r>
              <a:rPr lang="en-US" dirty="0"/>
              <a:t>Diverse </a:t>
            </a:r>
            <a:r>
              <a:rPr lang="en-US" dirty="0" err="1"/>
              <a:t>soluzioni</a:t>
            </a:r>
            <a:r>
              <a:rPr lang="en-US" dirty="0"/>
              <a:t>: </a:t>
            </a:r>
          </a:p>
          <a:p>
            <a:pPr lvl="1"/>
            <a:r>
              <a:rPr lang="en-US" dirty="0" err="1"/>
              <a:t>una</a:t>
            </a:r>
            <a:r>
              <a:rPr lang="en-US" dirty="0"/>
              <a:t> </a:t>
            </a:r>
            <a:r>
              <a:rPr lang="en-US" dirty="0" err="1"/>
              <a:t>classe</a:t>
            </a:r>
            <a:r>
              <a:rPr lang="en-US" dirty="0"/>
              <a:t> per </a:t>
            </a:r>
            <a:r>
              <a:rPr lang="en-US" dirty="0" err="1"/>
              <a:t>ogni</a:t>
            </a:r>
            <a:r>
              <a:rPr lang="en-US" dirty="0"/>
              <a:t> </a:t>
            </a:r>
            <a:r>
              <a:rPr lang="en-US" dirty="0" err="1"/>
              <a:t>entità</a:t>
            </a:r>
            <a:endParaRPr lang="en-US" dirty="0"/>
          </a:p>
          <a:p>
            <a:pPr lvl="1"/>
            <a:r>
              <a:rPr lang="en-US" dirty="0" err="1"/>
              <a:t>un'unica</a:t>
            </a:r>
            <a:r>
              <a:rPr lang="en-US" dirty="0"/>
              <a:t> </a:t>
            </a:r>
            <a:r>
              <a:rPr lang="en-US" dirty="0" err="1"/>
              <a:t>classe</a:t>
            </a:r>
            <a:r>
              <a:rPr lang="en-US" dirty="0"/>
              <a:t> con le </a:t>
            </a:r>
            <a:r>
              <a:rPr lang="en-US" dirty="0" err="1"/>
              <a:t>tutte</a:t>
            </a:r>
            <a:r>
              <a:rPr lang="en-US" dirty="0"/>
              <a:t> le </a:t>
            </a:r>
            <a:r>
              <a:rPr lang="en-US" dirty="0" err="1"/>
              <a:t>operazioni</a:t>
            </a:r>
            <a:r>
              <a:rPr lang="en-US" dirty="0"/>
              <a:t> </a:t>
            </a:r>
            <a:r>
              <a:rPr lang="en-US" dirty="0" err="1"/>
              <a:t>offerte</a:t>
            </a:r>
            <a:r>
              <a:rPr lang="en-US" dirty="0"/>
              <a:t> dal </a:t>
            </a:r>
            <a:r>
              <a:rPr lang="en-US" dirty="0" err="1"/>
              <a:t>sistema</a:t>
            </a:r>
            <a:endParaRPr lang="en-US" dirty="0"/>
          </a:p>
          <a:p>
            <a:pPr lvl="1"/>
            <a:r>
              <a:rPr lang="en-US" dirty="0" err="1"/>
              <a:t>una</a:t>
            </a:r>
            <a:r>
              <a:rPr lang="en-US" dirty="0"/>
              <a:t> </a:t>
            </a:r>
            <a:r>
              <a:rPr lang="en-US" dirty="0" err="1"/>
              <a:t>classe</a:t>
            </a:r>
            <a:r>
              <a:rPr lang="en-US" dirty="0"/>
              <a:t> per </a:t>
            </a:r>
            <a:r>
              <a:rPr lang="en-US" dirty="0" err="1"/>
              <a:t>ruolo</a:t>
            </a:r>
            <a:r>
              <a:rPr lang="en-US" dirty="0"/>
              <a:t> </a:t>
            </a:r>
            <a:r>
              <a:rPr lang="en-US" dirty="0" err="1"/>
              <a:t>degli</a:t>
            </a:r>
            <a:r>
              <a:rPr lang="en-US" dirty="0"/>
              <a:t> </a:t>
            </a:r>
            <a:r>
              <a:rPr lang="en-US" dirty="0" err="1"/>
              <a:t>utenti</a:t>
            </a:r>
            <a:r>
              <a:rPr lang="en-US" dirty="0"/>
              <a:t> (ad es. </a:t>
            </a:r>
            <a:r>
              <a:rPr lang="en-US" dirty="0" err="1"/>
              <a:t>professori</a:t>
            </a:r>
            <a:r>
              <a:rPr lang="en-US" dirty="0"/>
              <a:t>, </a:t>
            </a:r>
            <a:r>
              <a:rPr lang="en-US" dirty="0" err="1"/>
              <a:t>studenti</a:t>
            </a:r>
            <a:r>
              <a:rPr lang="en-US" dirty="0"/>
              <a:t>, </a:t>
            </a:r>
            <a:r>
              <a:rPr lang="en-US" dirty="0" err="1"/>
              <a:t>amministrazione</a:t>
            </a:r>
            <a:r>
              <a:rPr lang="en-US" dirty="0"/>
              <a:t>)</a:t>
            </a:r>
          </a:p>
          <a:p>
            <a:r>
              <a:rPr lang="en-US" dirty="0"/>
              <a:t>Per </a:t>
            </a:r>
            <a:r>
              <a:rPr lang="en-US" dirty="0" err="1"/>
              <a:t>semplicità</a:t>
            </a:r>
            <a:r>
              <a:rPr lang="en-US" dirty="0"/>
              <a:t>, </a:t>
            </a:r>
            <a:r>
              <a:rPr lang="en-US" dirty="0" err="1"/>
              <a:t>seguiamo</a:t>
            </a:r>
            <a:r>
              <a:rPr lang="en-US" dirty="0"/>
              <a:t> la prima </a:t>
            </a:r>
            <a:r>
              <a:rPr lang="en-US" dirty="0" err="1"/>
              <a:t>soluzione</a:t>
            </a:r>
            <a:endParaRPr lang="en-US" dirty="0"/>
          </a:p>
        </p:txBody>
      </p:sp>
    </p:spTree>
    <p:extLst>
      <p:ext uri="{BB962C8B-B14F-4D97-AF65-F5344CB8AC3E}">
        <p14:creationId xmlns:p14="http://schemas.microsoft.com/office/powerpoint/2010/main" val="85318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A7CF0D-0CAE-4A15-A684-E027764C17F3}"/>
              </a:ext>
            </a:extLst>
          </p:cNvPr>
          <p:cNvSpPr>
            <a:spLocks noGrp="1"/>
          </p:cNvSpPr>
          <p:nvPr>
            <p:ph type="title"/>
          </p:nvPr>
        </p:nvSpPr>
        <p:spPr/>
        <p:txBody>
          <a:bodyPr/>
          <a:lstStyle/>
          <a:p>
            <a:r>
              <a:rPr lang="en-US" dirty="0"/>
              <a:t>Il </a:t>
            </a:r>
            <a:r>
              <a:rPr lang="en-US" dirty="0" err="1"/>
              <a:t>modello</a:t>
            </a:r>
            <a:endParaRPr lang="en-US" dirty="0"/>
          </a:p>
        </p:txBody>
      </p:sp>
      <p:sp>
        <p:nvSpPr>
          <p:cNvPr id="3" name="Segnaposto contenuto 2">
            <a:extLst>
              <a:ext uri="{FF2B5EF4-FFF2-40B4-BE49-F238E27FC236}">
                <a16:creationId xmlns:a16="http://schemas.microsoft.com/office/drawing/2014/main" id="{EC730562-CE2D-3C14-4868-2EAD01CD677A}"/>
              </a:ext>
            </a:extLst>
          </p:cNvPr>
          <p:cNvSpPr>
            <a:spLocks noGrp="1"/>
          </p:cNvSpPr>
          <p:nvPr>
            <p:ph idx="1"/>
          </p:nvPr>
        </p:nvSpPr>
        <p:spPr/>
        <p:txBody>
          <a:bodyPr/>
          <a:lstStyle/>
          <a:p>
            <a:r>
              <a:rPr lang="en-US" dirty="0"/>
              <a:t>Le </a:t>
            </a:r>
            <a:r>
              <a:rPr lang="en-US" dirty="0" err="1"/>
              <a:t>nostre</a:t>
            </a:r>
            <a:r>
              <a:rPr lang="en-US" dirty="0"/>
              <a:t> </a:t>
            </a:r>
            <a:r>
              <a:rPr lang="en-US" dirty="0" err="1"/>
              <a:t>applicazioni</a:t>
            </a:r>
            <a:r>
              <a:rPr lang="en-US" dirty="0"/>
              <a:t> per </a:t>
            </a:r>
            <a:r>
              <a:rPr lang="en-US" dirty="0" err="1"/>
              <a:t>ora</a:t>
            </a:r>
            <a:r>
              <a:rPr lang="en-US" dirty="0"/>
              <a:t> </a:t>
            </a:r>
            <a:r>
              <a:rPr lang="en-US" dirty="0" err="1"/>
              <a:t>sono</a:t>
            </a:r>
            <a:r>
              <a:rPr lang="en-US" dirty="0"/>
              <a:t> molto </a:t>
            </a:r>
            <a:r>
              <a:rPr lang="en-US" dirty="0" err="1"/>
              <a:t>semplici</a:t>
            </a:r>
            <a:r>
              <a:rPr lang="en-US" dirty="0"/>
              <a:t>: I </a:t>
            </a:r>
            <a:r>
              <a:rPr lang="en-US" dirty="0" err="1"/>
              <a:t>servizi</a:t>
            </a:r>
            <a:r>
              <a:rPr lang="en-US" dirty="0"/>
              <a:t> </a:t>
            </a:r>
            <a:r>
              <a:rPr lang="en-US" dirty="0" err="1"/>
              <a:t>offerti</a:t>
            </a:r>
            <a:r>
              <a:rPr lang="en-US" dirty="0"/>
              <a:t> </a:t>
            </a:r>
            <a:r>
              <a:rPr lang="en-US" dirty="0" err="1"/>
              <a:t>coincidono</a:t>
            </a:r>
            <a:r>
              <a:rPr lang="en-US" dirty="0"/>
              <a:t> con </a:t>
            </a:r>
            <a:r>
              <a:rPr lang="en-US" dirty="0" err="1"/>
              <a:t>operazioni</a:t>
            </a:r>
            <a:r>
              <a:rPr lang="en-US" dirty="0"/>
              <a:t> CRUD</a:t>
            </a:r>
          </a:p>
          <a:p>
            <a:r>
              <a:rPr lang="en-US" dirty="0"/>
              <a:t>Di </a:t>
            </a:r>
            <a:r>
              <a:rPr lang="en-US" dirty="0" err="1"/>
              <a:t>conseguenza</a:t>
            </a:r>
            <a:r>
              <a:rPr lang="en-US" dirty="0"/>
              <a:t> </a:t>
            </a:r>
            <a:r>
              <a:rPr lang="en-US" dirty="0" err="1"/>
              <a:t>l'implementazione</a:t>
            </a:r>
            <a:r>
              <a:rPr lang="en-US" dirty="0"/>
              <a:t> </a:t>
            </a:r>
            <a:r>
              <a:rPr lang="en-US" dirty="0" err="1"/>
              <a:t>dei</a:t>
            </a:r>
            <a:r>
              <a:rPr lang="en-US" dirty="0"/>
              <a:t> </a:t>
            </a:r>
            <a:r>
              <a:rPr lang="en-US" dirty="0" err="1"/>
              <a:t>metodi</a:t>
            </a:r>
            <a:r>
              <a:rPr lang="en-US" dirty="0"/>
              <a:t> </a:t>
            </a:r>
            <a:r>
              <a:rPr lang="en-US" dirty="0" err="1"/>
              <a:t>delle</a:t>
            </a:r>
            <a:r>
              <a:rPr lang="en-US" dirty="0"/>
              <a:t> </a:t>
            </a:r>
            <a:r>
              <a:rPr lang="en-US" dirty="0" err="1"/>
              <a:t>classi</a:t>
            </a:r>
            <a:r>
              <a:rPr lang="en-US" dirty="0"/>
              <a:t> service </a:t>
            </a:r>
            <a:r>
              <a:rPr lang="en-US" dirty="0" err="1"/>
              <a:t>è</a:t>
            </a:r>
            <a:r>
              <a:rPr lang="en-US" dirty="0"/>
              <a:t> quasi sempre </a:t>
            </a:r>
            <a:r>
              <a:rPr lang="en-US" dirty="0" err="1"/>
              <a:t>una</a:t>
            </a:r>
            <a:r>
              <a:rPr lang="en-US" dirty="0"/>
              <a:t> </a:t>
            </a:r>
            <a:r>
              <a:rPr lang="en-US" dirty="0" err="1"/>
              <a:t>banale</a:t>
            </a:r>
            <a:r>
              <a:rPr lang="en-US" dirty="0"/>
              <a:t> </a:t>
            </a:r>
            <a:r>
              <a:rPr lang="en-US" dirty="0" err="1"/>
              <a:t>invocazione</a:t>
            </a:r>
            <a:r>
              <a:rPr lang="en-US" dirty="0"/>
              <a:t> di un </a:t>
            </a:r>
            <a:r>
              <a:rPr lang="en-US" dirty="0" err="1"/>
              <a:t>metodo</a:t>
            </a:r>
            <a:r>
              <a:rPr lang="en-US" dirty="0"/>
              <a:t> del repository</a:t>
            </a:r>
          </a:p>
        </p:txBody>
      </p:sp>
    </p:spTree>
    <p:extLst>
      <p:ext uri="{BB962C8B-B14F-4D97-AF65-F5344CB8AC3E}">
        <p14:creationId xmlns:p14="http://schemas.microsoft.com/office/powerpoint/2010/main" val="47610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FB4AC8-450D-1806-6142-62F8EB431F77}"/>
              </a:ext>
            </a:extLst>
          </p:cNvPr>
          <p:cNvSpPr>
            <a:spLocks noGrp="1"/>
          </p:cNvSpPr>
          <p:nvPr>
            <p:ph type="title"/>
          </p:nvPr>
        </p:nvSpPr>
        <p:spPr/>
        <p:txBody>
          <a:bodyPr/>
          <a:lstStyle/>
          <a:p>
            <a:r>
              <a:rPr lang="en-US" dirty="0"/>
              <a:t>La </a:t>
            </a:r>
            <a:r>
              <a:rPr lang="en-US" dirty="0" err="1"/>
              <a:t>classe</a:t>
            </a:r>
            <a:r>
              <a:rPr lang="en-US" dirty="0"/>
              <a:t> </a:t>
            </a:r>
            <a:r>
              <a:rPr lang="en-US" dirty="0" err="1">
                <a:latin typeface="Consolas" panose="020B0609020204030204" pitchFamily="49" charset="0"/>
                <a:cs typeface="Consolas" panose="020B0609020204030204" pitchFamily="49" charset="0"/>
              </a:rPr>
              <a:t>MovieService</a:t>
            </a:r>
            <a:endParaRPr lang="en-US" dirty="0">
              <a:latin typeface="Consolas" panose="020B0609020204030204" pitchFamily="49" charset="0"/>
              <a:cs typeface="Consolas" panose="020B0609020204030204" pitchFamily="49" charset="0"/>
            </a:endParaRPr>
          </a:p>
        </p:txBody>
      </p:sp>
      <p:sp>
        <p:nvSpPr>
          <p:cNvPr id="3" name="Segnaposto contenuto 2">
            <a:extLst>
              <a:ext uri="{FF2B5EF4-FFF2-40B4-BE49-F238E27FC236}">
                <a16:creationId xmlns:a16="http://schemas.microsoft.com/office/drawing/2014/main" id="{CF8C2B9B-D8A7-876F-5519-40633021510C}"/>
              </a:ext>
            </a:extLst>
          </p:cNvPr>
          <p:cNvSpPr>
            <a:spLocks noGrp="1"/>
          </p:cNvSpPr>
          <p:nvPr>
            <p:ph idx="1"/>
          </p:nvPr>
        </p:nvSpPr>
        <p:spPr>
          <a:xfrm>
            <a:off x="609600" y="1600201"/>
            <a:ext cx="10972800" cy="5123328"/>
          </a:xfrm>
        </p:spPr>
        <p:txBody>
          <a:bodyPr>
            <a:normAutofit/>
          </a:bodyPr>
          <a:lstStyle/>
          <a:p>
            <a:pPr marL="0" marR="0" indent="0">
              <a:spcBef>
                <a:spcPts val="0"/>
              </a:spcBef>
              <a:spcAft>
                <a:spcPts val="0"/>
              </a:spcAft>
              <a:buNone/>
            </a:pPr>
            <a:r>
              <a:rPr lang="it-IT" sz="1800" dirty="0">
                <a:solidFill>
                  <a:srgbClr val="646464"/>
                </a:solidFill>
                <a:effectLst/>
                <a:latin typeface="Menlo" panose="020B0609030804020204" pitchFamily="49" charset="0"/>
              </a:rPr>
              <a:t>@Service</a:t>
            </a:r>
            <a:endParaRPr lang="it-IT" sz="1800" dirty="0">
              <a:solidFill>
                <a:srgbClr val="000000"/>
              </a:solidFill>
              <a:effectLst/>
              <a:latin typeface="Menlo" panose="020B0609030804020204" pitchFamily="49" charset="0"/>
            </a:endParaRPr>
          </a:p>
          <a:p>
            <a:pPr marL="0" marR="0" indent="0">
              <a:spcBef>
                <a:spcPts val="0"/>
              </a:spcBef>
              <a:spcAft>
                <a:spcPts val="0"/>
              </a:spcAft>
              <a:buNone/>
            </a:pPr>
            <a:r>
              <a:rPr lang="it-IT" sz="1800" b="1" dirty="0">
                <a:solidFill>
                  <a:srgbClr val="7F0055"/>
                </a:solidFill>
                <a:effectLst/>
                <a:latin typeface="Menlo" panose="020B0609030804020204" pitchFamily="49" charset="0"/>
              </a:rPr>
              <a:t>public</a:t>
            </a:r>
            <a:r>
              <a:rPr lang="it-IT" sz="1800" dirty="0">
                <a:solidFill>
                  <a:srgbClr val="000000"/>
                </a:solidFill>
                <a:effectLst/>
                <a:latin typeface="Menlo" panose="020B0609030804020204" pitchFamily="49" charset="0"/>
              </a:rPr>
              <a:t> </a:t>
            </a:r>
            <a:r>
              <a:rPr lang="it-IT" sz="1800" b="1" dirty="0">
                <a:solidFill>
                  <a:srgbClr val="7F0055"/>
                </a:solidFill>
                <a:effectLst/>
                <a:latin typeface="Menlo" panose="020B0609030804020204" pitchFamily="49" charset="0"/>
              </a:rPr>
              <a:t>class</a:t>
            </a:r>
            <a:r>
              <a:rPr lang="it-IT" sz="1800" dirty="0">
                <a:solidFill>
                  <a:srgbClr val="000000"/>
                </a:solidFill>
                <a:effectLst/>
                <a:latin typeface="Menlo" panose="020B0609030804020204" pitchFamily="49" charset="0"/>
              </a:rPr>
              <a:t> </a:t>
            </a:r>
            <a:r>
              <a:rPr lang="it-IT" sz="1800" dirty="0" err="1">
                <a:solidFill>
                  <a:srgbClr val="000000"/>
                </a:solidFill>
                <a:effectLst/>
                <a:latin typeface="Menlo" panose="020B0609030804020204" pitchFamily="49" charset="0"/>
              </a:rPr>
              <a:t>MovieService</a:t>
            </a:r>
            <a:r>
              <a:rPr lang="it-IT" sz="1800" dirty="0">
                <a:solidFill>
                  <a:srgbClr val="000000"/>
                </a:solidFill>
                <a:effectLst/>
                <a:latin typeface="Menlo" panose="020B0609030804020204" pitchFamily="49" charset="0"/>
              </a:rPr>
              <a:t> {</a:t>
            </a:r>
          </a:p>
          <a:p>
            <a:pPr marL="0" marR="0" indent="0">
              <a:spcBef>
                <a:spcPts val="0"/>
              </a:spcBef>
              <a:spcAft>
                <a:spcPts val="0"/>
              </a:spcAft>
              <a:buNone/>
            </a:pPr>
            <a:br>
              <a:rPr lang="it-IT" sz="1800" dirty="0">
                <a:solidFill>
                  <a:srgbClr val="000000"/>
                </a:solidFill>
                <a:effectLst/>
                <a:latin typeface="Menlo" panose="020B0609030804020204" pitchFamily="49" charset="0"/>
              </a:rPr>
            </a:br>
            <a:endParaRPr lang="it-IT" sz="1800" dirty="0">
              <a:solidFill>
                <a:srgbClr val="000000"/>
              </a:solidFill>
              <a:effectLst/>
              <a:latin typeface="Menlo" panose="020B0609030804020204" pitchFamily="49" charset="0"/>
            </a:endParaRPr>
          </a:p>
          <a:p>
            <a:pPr marL="0" marR="0" indent="0">
              <a:spcBef>
                <a:spcPts val="0"/>
              </a:spcBef>
              <a:spcAft>
                <a:spcPts val="0"/>
              </a:spcAft>
              <a:buNone/>
            </a:pPr>
            <a:r>
              <a:rPr lang="it-IT" sz="1800" dirty="0">
                <a:solidFill>
                  <a:srgbClr val="646464"/>
                </a:solidFill>
                <a:effectLst/>
                <a:latin typeface="Menlo" panose="020B0609030804020204" pitchFamily="49" charset="0"/>
              </a:rPr>
              <a:t>	@</a:t>
            </a:r>
            <a:r>
              <a:rPr lang="it-IT" sz="1800" dirty="0" err="1">
                <a:solidFill>
                  <a:srgbClr val="646464"/>
                </a:solidFill>
                <a:effectLst/>
                <a:latin typeface="Menlo" panose="020B0609030804020204" pitchFamily="49" charset="0"/>
              </a:rPr>
              <a:t>Autowired</a:t>
            </a:r>
            <a:endParaRPr lang="it-IT" sz="1800" dirty="0">
              <a:solidFill>
                <a:srgbClr val="000000"/>
              </a:solidFill>
              <a:effectLst/>
              <a:latin typeface="Menlo" panose="020B0609030804020204" pitchFamily="49" charset="0"/>
            </a:endParaRPr>
          </a:p>
          <a:p>
            <a:pPr marL="0" marR="0" indent="0">
              <a:spcBef>
                <a:spcPts val="0"/>
              </a:spcBef>
              <a:spcAft>
                <a:spcPts val="0"/>
              </a:spcAft>
              <a:buNone/>
            </a:pPr>
            <a:r>
              <a:rPr lang="it-IT" sz="1800" b="1" dirty="0">
                <a:solidFill>
                  <a:srgbClr val="7F0055"/>
                </a:solidFill>
                <a:effectLst/>
                <a:latin typeface="Menlo" panose="020B0609030804020204" pitchFamily="49" charset="0"/>
              </a:rPr>
              <a:t>	private</a:t>
            </a:r>
            <a:r>
              <a:rPr lang="it-IT" sz="1800" dirty="0">
                <a:solidFill>
                  <a:srgbClr val="000000"/>
                </a:solidFill>
                <a:effectLst/>
                <a:latin typeface="Menlo" panose="020B0609030804020204" pitchFamily="49" charset="0"/>
              </a:rPr>
              <a:t> </a:t>
            </a:r>
            <a:r>
              <a:rPr lang="it-IT" sz="1800" dirty="0" err="1">
                <a:solidFill>
                  <a:srgbClr val="000000"/>
                </a:solidFill>
                <a:effectLst/>
                <a:latin typeface="Menlo" panose="020B0609030804020204" pitchFamily="49" charset="0"/>
              </a:rPr>
              <a:t>MovieRepository</a:t>
            </a:r>
            <a:r>
              <a:rPr lang="it-IT" sz="1800" dirty="0">
                <a:solidFill>
                  <a:srgbClr val="000000"/>
                </a:solidFill>
                <a:effectLst/>
                <a:latin typeface="Menlo" panose="020B0609030804020204" pitchFamily="49" charset="0"/>
              </a:rPr>
              <a:t> </a:t>
            </a:r>
            <a:r>
              <a:rPr lang="it-IT" sz="1800" dirty="0" err="1">
                <a:solidFill>
                  <a:srgbClr val="0000C0"/>
                </a:solidFill>
                <a:effectLst/>
                <a:latin typeface="Menlo" panose="020B0609030804020204" pitchFamily="49" charset="0"/>
              </a:rPr>
              <a:t>movieRepository</a:t>
            </a:r>
            <a:r>
              <a:rPr lang="it-IT" sz="1800" dirty="0">
                <a:solidFill>
                  <a:srgbClr val="000000"/>
                </a:solidFill>
                <a:effectLst/>
                <a:latin typeface="Menlo" panose="020B0609030804020204" pitchFamily="49" charset="0"/>
              </a:rPr>
              <a:t>;</a:t>
            </a:r>
          </a:p>
          <a:p>
            <a:pPr marL="0" marR="0" indent="0">
              <a:spcBef>
                <a:spcPts val="0"/>
              </a:spcBef>
              <a:spcAft>
                <a:spcPts val="0"/>
              </a:spcAft>
              <a:buNone/>
            </a:pPr>
            <a:endParaRPr lang="it-IT" sz="1800" dirty="0">
              <a:solidFill>
                <a:srgbClr val="000000"/>
              </a:solidFill>
              <a:effectLst/>
              <a:latin typeface="Menlo" panose="020B0609030804020204" pitchFamily="49" charset="0"/>
            </a:endParaRPr>
          </a:p>
          <a:p>
            <a:pPr marL="0" marR="0" indent="0">
              <a:spcBef>
                <a:spcPts val="0"/>
              </a:spcBef>
              <a:spcAft>
                <a:spcPts val="0"/>
              </a:spcAft>
              <a:buNone/>
            </a:pPr>
            <a:r>
              <a:rPr lang="it-IT" sz="1800" b="1" dirty="0">
                <a:solidFill>
                  <a:srgbClr val="7F0055"/>
                </a:solidFill>
                <a:effectLst/>
                <a:latin typeface="Menlo" panose="020B0609030804020204" pitchFamily="49" charset="0"/>
              </a:rPr>
              <a:t>	public</a:t>
            </a:r>
            <a:r>
              <a:rPr lang="it-IT" sz="1800" dirty="0">
                <a:solidFill>
                  <a:srgbClr val="000000"/>
                </a:solidFill>
                <a:effectLst/>
                <a:latin typeface="Menlo" panose="020B0609030804020204" pitchFamily="49" charset="0"/>
              </a:rPr>
              <a:t> Movie </a:t>
            </a:r>
            <a:r>
              <a:rPr lang="it-IT" sz="1800" dirty="0" err="1">
                <a:solidFill>
                  <a:srgbClr val="000000"/>
                </a:solidFill>
                <a:latin typeface="Menlo" panose="020B0609030804020204" pitchFamily="49" charset="0"/>
              </a:rPr>
              <a:t>getMovie</a:t>
            </a:r>
            <a:r>
              <a:rPr lang="it-IT" sz="1800" dirty="0" err="1">
                <a:solidFill>
                  <a:srgbClr val="000000"/>
                </a:solidFill>
                <a:effectLst/>
                <a:latin typeface="Menlo" panose="020B0609030804020204" pitchFamily="49" charset="0"/>
              </a:rPr>
              <a:t>ById</a:t>
            </a:r>
            <a:r>
              <a:rPr lang="it-IT" sz="1800" dirty="0">
                <a:solidFill>
                  <a:srgbClr val="000000"/>
                </a:solidFill>
                <a:effectLst/>
                <a:latin typeface="Menlo" panose="020B0609030804020204" pitchFamily="49" charset="0"/>
              </a:rPr>
              <a:t>(Long </a:t>
            </a:r>
            <a:r>
              <a:rPr lang="it-IT" sz="1800" dirty="0">
                <a:solidFill>
                  <a:srgbClr val="6A3E3E"/>
                </a:solidFill>
                <a:effectLst/>
                <a:latin typeface="Menlo" panose="020B0609030804020204" pitchFamily="49" charset="0"/>
              </a:rPr>
              <a:t>id</a:t>
            </a:r>
            <a:r>
              <a:rPr lang="it-IT" sz="1800" dirty="0">
                <a:solidFill>
                  <a:srgbClr val="000000"/>
                </a:solidFill>
                <a:effectLst/>
                <a:latin typeface="Menlo" panose="020B0609030804020204" pitchFamily="49" charset="0"/>
              </a:rPr>
              <a:t>) {</a:t>
            </a:r>
          </a:p>
          <a:p>
            <a:pPr marL="0" marR="0" indent="0">
              <a:spcBef>
                <a:spcPts val="0"/>
              </a:spcBef>
              <a:spcAft>
                <a:spcPts val="0"/>
              </a:spcAft>
              <a:buNone/>
            </a:pPr>
            <a:r>
              <a:rPr lang="it-IT" sz="1800" b="1" dirty="0">
                <a:solidFill>
                  <a:srgbClr val="7F0055"/>
                </a:solidFill>
                <a:effectLst/>
                <a:latin typeface="Menlo" panose="020B0609030804020204" pitchFamily="49" charset="0"/>
              </a:rPr>
              <a:t>		</a:t>
            </a:r>
            <a:r>
              <a:rPr lang="it-IT" sz="1800" b="1" dirty="0" err="1">
                <a:solidFill>
                  <a:srgbClr val="7F0055"/>
                </a:solidFill>
                <a:effectLst/>
                <a:latin typeface="Menlo" panose="020B0609030804020204" pitchFamily="49" charset="0"/>
              </a:rPr>
              <a:t>return</a:t>
            </a:r>
            <a:r>
              <a:rPr lang="it-IT" sz="1800" dirty="0">
                <a:solidFill>
                  <a:srgbClr val="000000"/>
                </a:solidFill>
                <a:effectLst/>
                <a:latin typeface="Menlo" panose="020B0609030804020204" pitchFamily="49" charset="0"/>
              </a:rPr>
              <a:t> </a:t>
            </a:r>
            <a:r>
              <a:rPr lang="it-IT" sz="1800" dirty="0" err="1">
                <a:solidFill>
                  <a:srgbClr val="0000C0"/>
                </a:solidFill>
                <a:effectLst/>
                <a:latin typeface="Menlo" panose="020B0609030804020204" pitchFamily="49" charset="0"/>
              </a:rPr>
              <a:t>movieRepository</a:t>
            </a:r>
            <a:r>
              <a:rPr lang="it-IT" sz="1800" dirty="0" err="1">
                <a:solidFill>
                  <a:srgbClr val="000000"/>
                </a:solidFill>
                <a:effectLst/>
                <a:latin typeface="Menlo" panose="020B0609030804020204" pitchFamily="49" charset="0"/>
              </a:rPr>
              <a:t>.findById</a:t>
            </a:r>
            <a:r>
              <a:rPr lang="it-IT" sz="1800" dirty="0">
                <a:solidFill>
                  <a:srgbClr val="000000"/>
                </a:solidFill>
                <a:effectLst/>
                <a:latin typeface="Menlo" panose="020B0609030804020204" pitchFamily="49" charset="0"/>
              </a:rPr>
              <a:t>(</a:t>
            </a:r>
            <a:r>
              <a:rPr lang="it-IT" sz="1800" dirty="0">
                <a:solidFill>
                  <a:srgbClr val="6A3E3E"/>
                </a:solidFill>
                <a:effectLst/>
                <a:latin typeface="Menlo" panose="020B0609030804020204" pitchFamily="49" charset="0"/>
              </a:rPr>
              <a:t>id</a:t>
            </a:r>
            <a:r>
              <a:rPr lang="it-IT" sz="1800" dirty="0">
                <a:solidFill>
                  <a:srgbClr val="000000"/>
                </a:solidFill>
                <a:effectLst/>
                <a:latin typeface="Menlo" panose="020B0609030804020204" pitchFamily="49" charset="0"/>
              </a:rPr>
              <a:t>).</a:t>
            </a:r>
            <a:r>
              <a:rPr lang="it-IT" sz="1800" dirty="0" err="1">
                <a:solidFill>
                  <a:srgbClr val="000000"/>
                </a:solidFill>
                <a:effectLst/>
                <a:latin typeface="Menlo" panose="020B0609030804020204" pitchFamily="49" charset="0"/>
              </a:rPr>
              <a:t>get</a:t>
            </a:r>
            <a:r>
              <a:rPr lang="it-IT" sz="1800" dirty="0">
                <a:solidFill>
                  <a:srgbClr val="000000"/>
                </a:solidFill>
                <a:effectLst/>
                <a:latin typeface="Menlo" panose="020B0609030804020204" pitchFamily="49" charset="0"/>
              </a:rPr>
              <a:t>();</a:t>
            </a:r>
          </a:p>
          <a:p>
            <a:pPr marL="0" marR="0" indent="0">
              <a:spcBef>
                <a:spcPts val="0"/>
              </a:spcBef>
              <a:spcAft>
                <a:spcPts val="0"/>
              </a:spcAft>
              <a:buNone/>
            </a:pPr>
            <a:r>
              <a:rPr lang="it-IT" sz="1800" dirty="0">
                <a:solidFill>
                  <a:srgbClr val="000000"/>
                </a:solidFill>
                <a:effectLst/>
                <a:latin typeface="Menlo" panose="020B0609030804020204" pitchFamily="49" charset="0"/>
              </a:rPr>
              <a:t>	}</a:t>
            </a:r>
          </a:p>
          <a:p>
            <a:pPr marL="0" marR="0" indent="0">
              <a:spcBef>
                <a:spcPts val="0"/>
              </a:spcBef>
              <a:spcAft>
                <a:spcPts val="0"/>
              </a:spcAft>
              <a:buNone/>
            </a:pPr>
            <a:endParaRPr lang="it-IT" sz="1800" dirty="0">
              <a:solidFill>
                <a:srgbClr val="000000"/>
              </a:solidFill>
              <a:effectLst/>
              <a:latin typeface="Menlo" panose="020B0609030804020204" pitchFamily="49" charset="0"/>
            </a:endParaRPr>
          </a:p>
          <a:p>
            <a:pPr marL="0" marR="0" indent="0">
              <a:spcBef>
                <a:spcPts val="0"/>
              </a:spcBef>
              <a:spcAft>
                <a:spcPts val="0"/>
              </a:spcAft>
              <a:buNone/>
            </a:pPr>
            <a:r>
              <a:rPr lang="it-IT" sz="1800" b="1" dirty="0">
                <a:solidFill>
                  <a:srgbClr val="7F0055"/>
                </a:solidFill>
                <a:effectLst/>
                <a:latin typeface="Menlo" panose="020B0609030804020204" pitchFamily="49" charset="0"/>
              </a:rPr>
              <a:t>	public</a:t>
            </a:r>
            <a:r>
              <a:rPr lang="it-IT" sz="1800" dirty="0">
                <a:solidFill>
                  <a:srgbClr val="000000"/>
                </a:solidFill>
                <a:effectLst/>
                <a:latin typeface="Menlo" panose="020B0609030804020204" pitchFamily="49" charset="0"/>
              </a:rPr>
              <a:t> </a:t>
            </a:r>
            <a:r>
              <a:rPr lang="it-IT" sz="1800" dirty="0" err="1">
                <a:solidFill>
                  <a:srgbClr val="000000"/>
                </a:solidFill>
                <a:effectLst/>
                <a:latin typeface="Menlo" panose="020B0609030804020204" pitchFamily="49" charset="0"/>
              </a:rPr>
              <a:t>Iterable</a:t>
            </a:r>
            <a:r>
              <a:rPr lang="it-IT" sz="1800" dirty="0">
                <a:solidFill>
                  <a:srgbClr val="000000"/>
                </a:solidFill>
                <a:effectLst/>
                <a:latin typeface="Menlo" panose="020B0609030804020204" pitchFamily="49" charset="0"/>
              </a:rPr>
              <a:t>&lt;Movie&gt; </a:t>
            </a:r>
            <a:r>
              <a:rPr lang="it-IT" sz="1800" dirty="0" err="1">
                <a:solidFill>
                  <a:srgbClr val="000000"/>
                </a:solidFill>
                <a:latin typeface="Menlo" panose="020B0609030804020204" pitchFamily="49" charset="0"/>
              </a:rPr>
              <a:t>get</a:t>
            </a:r>
            <a:r>
              <a:rPr lang="it-IT" sz="1800" dirty="0" err="1">
                <a:solidFill>
                  <a:srgbClr val="000000"/>
                </a:solidFill>
                <a:effectLst/>
                <a:latin typeface="Menlo" panose="020B0609030804020204" pitchFamily="49" charset="0"/>
              </a:rPr>
              <a:t>AllMovies</a:t>
            </a:r>
            <a:r>
              <a:rPr lang="it-IT" sz="1800" dirty="0">
                <a:solidFill>
                  <a:srgbClr val="000000"/>
                </a:solidFill>
                <a:effectLst/>
                <a:latin typeface="Menlo" panose="020B0609030804020204" pitchFamily="49" charset="0"/>
              </a:rPr>
              <a:t>() {</a:t>
            </a:r>
          </a:p>
          <a:p>
            <a:pPr marL="0" marR="0" indent="0">
              <a:spcBef>
                <a:spcPts val="0"/>
              </a:spcBef>
              <a:spcAft>
                <a:spcPts val="0"/>
              </a:spcAft>
              <a:buNone/>
            </a:pPr>
            <a:r>
              <a:rPr lang="it-IT" sz="1800" b="1" dirty="0">
                <a:solidFill>
                  <a:srgbClr val="7F0055"/>
                </a:solidFill>
                <a:effectLst/>
                <a:latin typeface="Menlo" panose="020B0609030804020204" pitchFamily="49" charset="0"/>
              </a:rPr>
              <a:t>		</a:t>
            </a:r>
            <a:r>
              <a:rPr lang="it-IT" sz="1800" b="1" dirty="0" err="1">
                <a:solidFill>
                  <a:srgbClr val="7F0055"/>
                </a:solidFill>
                <a:effectLst/>
                <a:latin typeface="Menlo" panose="020B0609030804020204" pitchFamily="49" charset="0"/>
              </a:rPr>
              <a:t>return</a:t>
            </a:r>
            <a:r>
              <a:rPr lang="it-IT" sz="1800" dirty="0">
                <a:solidFill>
                  <a:srgbClr val="000000"/>
                </a:solidFill>
                <a:effectLst/>
                <a:latin typeface="Menlo" panose="020B0609030804020204" pitchFamily="49" charset="0"/>
              </a:rPr>
              <a:t> </a:t>
            </a:r>
            <a:r>
              <a:rPr lang="it-IT" sz="1800" dirty="0" err="1">
                <a:solidFill>
                  <a:srgbClr val="0000C0"/>
                </a:solidFill>
                <a:effectLst/>
                <a:latin typeface="Menlo" panose="020B0609030804020204" pitchFamily="49" charset="0"/>
              </a:rPr>
              <a:t>movieRepository</a:t>
            </a:r>
            <a:r>
              <a:rPr lang="it-IT" sz="1800" dirty="0" err="1">
                <a:solidFill>
                  <a:srgbClr val="000000"/>
                </a:solidFill>
                <a:effectLst/>
                <a:latin typeface="Menlo" panose="020B0609030804020204" pitchFamily="49" charset="0"/>
              </a:rPr>
              <a:t>.findAll</a:t>
            </a:r>
            <a:r>
              <a:rPr lang="it-IT" sz="1800" dirty="0">
                <a:solidFill>
                  <a:srgbClr val="000000"/>
                </a:solidFill>
                <a:effectLst/>
                <a:latin typeface="Menlo" panose="020B0609030804020204" pitchFamily="49" charset="0"/>
              </a:rPr>
              <a:t>();</a:t>
            </a:r>
          </a:p>
          <a:p>
            <a:pPr marL="0" marR="0" indent="0">
              <a:spcBef>
                <a:spcPts val="0"/>
              </a:spcBef>
              <a:spcAft>
                <a:spcPts val="0"/>
              </a:spcAft>
              <a:buNone/>
            </a:pPr>
            <a:r>
              <a:rPr lang="it-IT" sz="1800" dirty="0">
                <a:solidFill>
                  <a:srgbClr val="000000"/>
                </a:solidFill>
                <a:effectLst/>
                <a:latin typeface="Menlo" panose="020B0609030804020204" pitchFamily="49" charset="0"/>
              </a:rPr>
              <a:t>	}</a:t>
            </a:r>
          </a:p>
          <a:p>
            <a:pPr marL="0" marR="0" indent="0">
              <a:spcBef>
                <a:spcPts val="0"/>
              </a:spcBef>
              <a:spcAft>
                <a:spcPts val="0"/>
              </a:spcAft>
              <a:buNone/>
            </a:pPr>
            <a:r>
              <a:rPr lang="it-IT" sz="180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390454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12FF6-8AED-499F-BED5-95042DD5D80F}"/>
              </a:ext>
            </a:extLst>
          </p:cNvPr>
          <p:cNvSpPr>
            <a:spLocks noGrp="1"/>
          </p:cNvSpPr>
          <p:nvPr>
            <p:ph type="title"/>
          </p:nvPr>
        </p:nvSpPr>
        <p:spPr/>
        <p:txBody>
          <a:bodyPr>
            <a:normAutofit/>
          </a:bodyPr>
          <a:lstStyle/>
          <a:p>
            <a:r>
              <a:rPr lang="en-US" dirty="0">
                <a:latin typeface="Consolas" panose="020B0609020204030204" pitchFamily="49" charset="0"/>
                <a:ea typeface="+mn-ea"/>
                <a:cs typeface="Consolas" panose="020B0609020204030204" pitchFamily="49" charset="0"/>
              </a:rPr>
              <a:t>@</a:t>
            </a:r>
            <a:r>
              <a:rPr lang="en-US" dirty="0" err="1">
                <a:latin typeface="Consolas" panose="020B0609020204030204" pitchFamily="49" charset="0"/>
                <a:ea typeface="+mn-ea"/>
                <a:cs typeface="Consolas" panose="020B0609020204030204" pitchFamily="49" charset="0"/>
              </a:rPr>
              <a:t>Autowired</a:t>
            </a:r>
            <a:r>
              <a:rPr lang="en-US" dirty="0">
                <a:latin typeface="Consolas" panose="020B0609020204030204" pitchFamily="49" charset="0"/>
                <a:ea typeface="+mn-ea"/>
                <a:cs typeface="Consolas" panose="020B0609020204030204" pitchFamily="49" charset="0"/>
              </a:rPr>
              <a:t> </a:t>
            </a:r>
          </a:p>
        </p:txBody>
      </p:sp>
      <p:sp>
        <p:nvSpPr>
          <p:cNvPr id="3" name="Segnaposto contenuto 2">
            <a:extLst>
              <a:ext uri="{FF2B5EF4-FFF2-40B4-BE49-F238E27FC236}">
                <a16:creationId xmlns:a16="http://schemas.microsoft.com/office/drawing/2014/main" id="{1EA16353-31A1-D49F-B6CC-AB87206156AD}"/>
              </a:ext>
            </a:extLst>
          </p:cNvPr>
          <p:cNvSpPr>
            <a:spLocks noGrp="1"/>
          </p:cNvSpPr>
          <p:nvPr>
            <p:ph idx="1"/>
          </p:nvPr>
        </p:nvSpPr>
        <p:spPr/>
        <p:txBody>
          <a:bodyPr/>
          <a:lstStyle/>
          <a:p>
            <a:r>
              <a:rPr lang="en-US" dirty="0"/>
              <a:t>Spring </a:t>
            </a:r>
            <a:r>
              <a:rPr lang="en-US" dirty="0" err="1"/>
              <a:t>utilizza</a:t>
            </a:r>
            <a:r>
              <a:rPr lang="en-US" dirty="0"/>
              <a:t> il pattern </a:t>
            </a:r>
            <a:r>
              <a:rPr lang="en-US" i="1" dirty="0"/>
              <a:t>Dependency Injection</a:t>
            </a:r>
            <a:r>
              <a:rPr lang="en-US" dirty="0"/>
              <a:t> per </a:t>
            </a:r>
            <a:r>
              <a:rPr lang="en-US" dirty="0" err="1"/>
              <a:t>iniettare</a:t>
            </a:r>
            <a:r>
              <a:rPr lang="en-US" dirty="0"/>
              <a:t> </a:t>
            </a:r>
            <a:r>
              <a:rPr lang="en-US" dirty="0" err="1"/>
              <a:t>automaticamente</a:t>
            </a:r>
            <a:r>
              <a:rPr lang="en-US" dirty="0"/>
              <a:t> le </a:t>
            </a:r>
            <a:r>
              <a:rPr lang="en-US" dirty="0" err="1"/>
              <a:t>variabili</a:t>
            </a:r>
            <a:r>
              <a:rPr lang="en-US" dirty="0"/>
              <a:t> da cui </a:t>
            </a:r>
            <a:r>
              <a:rPr lang="en-US" dirty="0" err="1"/>
              <a:t>una</a:t>
            </a:r>
            <a:r>
              <a:rPr lang="en-US" dirty="0"/>
              <a:t> </a:t>
            </a:r>
            <a:r>
              <a:rPr lang="en-US" dirty="0" err="1"/>
              <a:t>classe</a:t>
            </a:r>
            <a:r>
              <a:rPr lang="en-US" dirty="0"/>
              <a:t> </a:t>
            </a:r>
            <a:r>
              <a:rPr lang="en-US" dirty="0" err="1"/>
              <a:t>dipende</a:t>
            </a:r>
            <a:endParaRPr lang="en-US" dirty="0"/>
          </a:p>
          <a:p>
            <a:r>
              <a:rPr lang="en-US" dirty="0"/>
              <a:t>Nel nostro </a:t>
            </a:r>
            <a:r>
              <a:rPr lang="en-US" dirty="0" err="1"/>
              <a:t>caso</a:t>
            </a:r>
            <a:r>
              <a:rPr lang="en-US" dirty="0"/>
              <a:t>, la </a:t>
            </a:r>
            <a:r>
              <a:rPr lang="en-US" dirty="0" err="1"/>
              <a:t>classe</a:t>
            </a:r>
            <a:r>
              <a:rPr lang="en-US" dirty="0"/>
              <a:t> </a:t>
            </a:r>
            <a:r>
              <a:rPr lang="en-US" dirty="0" err="1">
                <a:latin typeface="Consolas" panose="020B0609020204030204" pitchFamily="49" charset="0"/>
                <a:cs typeface="Consolas" panose="020B0609020204030204" pitchFamily="49" charset="0"/>
              </a:rPr>
              <a:t>MovieService</a:t>
            </a:r>
            <a:r>
              <a:rPr lang="en-US" dirty="0"/>
              <a:t> </a:t>
            </a:r>
            <a:r>
              <a:rPr lang="en-US" dirty="0" err="1"/>
              <a:t>dipende</a:t>
            </a:r>
            <a:r>
              <a:rPr lang="en-US" dirty="0"/>
              <a:t> </a:t>
            </a:r>
            <a:r>
              <a:rPr lang="en-US" dirty="0" err="1"/>
              <a:t>dalla</a:t>
            </a:r>
            <a:r>
              <a:rPr lang="en-US" dirty="0"/>
              <a:t> </a:t>
            </a:r>
            <a:r>
              <a:rPr lang="en-US" dirty="0" err="1"/>
              <a:t>classe</a:t>
            </a:r>
            <a:r>
              <a:rPr lang="en-US" dirty="0"/>
              <a:t> (</a:t>
            </a:r>
            <a:r>
              <a:rPr lang="en-US" dirty="0" err="1"/>
              <a:t>che</a:t>
            </a:r>
            <a:r>
              <a:rPr lang="en-US" dirty="0"/>
              <a:t> </a:t>
            </a:r>
            <a:r>
              <a:rPr lang="en-US" dirty="0" err="1"/>
              <a:t>implementa</a:t>
            </a:r>
            <a:r>
              <a:rPr lang="en-US" dirty="0"/>
              <a:t>) </a:t>
            </a:r>
            <a:r>
              <a:rPr lang="en-US" dirty="0" err="1">
                <a:latin typeface="Consolas" panose="020B0609020204030204" pitchFamily="49" charset="0"/>
                <a:cs typeface="Consolas" panose="020B0609020204030204" pitchFamily="49" charset="0"/>
              </a:rPr>
              <a:t>MovieRepository</a:t>
            </a:r>
            <a:endParaRPr lang="en-US" dirty="0">
              <a:latin typeface="Consolas" panose="020B0609020204030204" pitchFamily="49" charset="0"/>
              <a:cs typeface="Consolas" panose="020B0609020204030204" pitchFamily="49" charset="0"/>
            </a:endParaRPr>
          </a:p>
          <a:p>
            <a:r>
              <a:rPr lang="en-US" dirty="0"/>
              <a:t>Ci </a:t>
            </a:r>
            <a:r>
              <a:rPr lang="en-US" dirty="0" err="1"/>
              <a:t>pensa</a:t>
            </a:r>
            <a:r>
              <a:rPr lang="en-US" dirty="0"/>
              <a:t> Spring a </a:t>
            </a:r>
            <a:r>
              <a:rPr lang="en-US" dirty="0" err="1"/>
              <a:t>creare</a:t>
            </a:r>
            <a:r>
              <a:rPr lang="en-US" dirty="0"/>
              <a:t> un </a:t>
            </a:r>
            <a:r>
              <a:rPr lang="en-US" dirty="0" err="1"/>
              <a:t>oggetto</a:t>
            </a:r>
            <a:r>
              <a:rPr lang="en-US" dirty="0"/>
              <a:t> </a:t>
            </a:r>
            <a:r>
              <a:rPr lang="en-US" dirty="0" err="1">
                <a:latin typeface="Consolas" panose="020B0609020204030204" pitchFamily="49" charset="0"/>
                <a:cs typeface="Consolas" panose="020B0609020204030204" pitchFamily="49" charset="0"/>
              </a:rPr>
              <a:t>MovieRepository</a:t>
            </a:r>
            <a:r>
              <a:rPr lang="en-US" dirty="0"/>
              <a:t> e ad </a:t>
            </a:r>
            <a:r>
              <a:rPr lang="en-US" dirty="0" err="1"/>
              <a:t>assegnarlo</a:t>
            </a:r>
            <a:r>
              <a:rPr lang="en-US" dirty="0"/>
              <a:t> </a:t>
            </a:r>
            <a:r>
              <a:rPr lang="en-US" dirty="0" err="1"/>
              <a:t>alla</a:t>
            </a:r>
            <a:r>
              <a:rPr lang="en-US" dirty="0"/>
              <a:t> </a:t>
            </a:r>
            <a:r>
              <a:rPr lang="en-US" dirty="0" err="1"/>
              <a:t>variabile</a:t>
            </a:r>
            <a:r>
              <a:rPr lang="en-US" dirty="0"/>
              <a:t> </a:t>
            </a:r>
            <a:r>
              <a:rPr lang="en-US" dirty="0" err="1">
                <a:latin typeface="Consolas" panose="020B0609020204030204" pitchFamily="49" charset="0"/>
                <a:cs typeface="Consolas" panose="020B0609020204030204" pitchFamily="49" charset="0"/>
              </a:rPr>
              <a:t>movieRepository</a:t>
            </a:r>
            <a:r>
              <a:rPr lang="en-US" dirty="0"/>
              <a:t> </a:t>
            </a:r>
          </a:p>
        </p:txBody>
      </p:sp>
    </p:spTree>
    <p:extLst>
      <p:ext uri="{BB962C8B-B14F-4D97-AF65-F5344CB8AC3E}">
        <p14:creationId xmlns:p14="http://schemas.microsoft.com/office/powerpoint/2010/main" val="272694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AD7AD9-961B-9DA1-B740-DAC5F45DA993}"/>
              </a:ext>
            </a:extLst>
          </p:cNvPr>
          <p:cNvSpPr>
            <a:spLocks noGrp="1"/>
          </p:cNvSpPr>
          <p:nvPr>
            <p:ph type="title"/>
          </p:nvPr>
        </p:nvSpPr>
        <p:spPr/>
        <p:txBody>
          <a:bodyPr/>
          <a:lstStyle/>
          <a:p>
            <a:r>
              <a:rPr lang="en-US" dirty="0" err="1"/>
              <a:t>Diamo</a:t>
            </a:r>
            <a:r>
              <a:rPr lang="en-US" dirty="0"/>
              <a:t> </a:t>
            </a:r>
            <a:r>
              <a:rPr lang="en-US" dirty="0" err="1"/>
              <a:t>un'occhiata</a:t>
            </a:r>
            <a:r>
              <a:rPr lang="en-US" dirty="0"/>
              <a:t> </a:t>
            </a:r>
            <a:r>
              <a:rPr lang="en-US" dirty="0" err="1"/>
              <a:t>all'applicazione</a:t>
            </a:r>
            <a:endParaRPr lang="en-US" dirty="0"/>
          </a:p>
        </p:txBody>
      </p:sp>
      <p:sp>
        <p:nvSpPr>
          <p:cNvPr id="3" name="Segnaposto contenuto 2">
            <a:extLst>
              <a:ext uri="{FF2B5EF4-FFF2-40B4-BE49-F238E27FC236}">
                <a16:creationId xmlns:a16="http://schemas.microsoft.com/office/drawing/2014/main" id="{BD128BD3-BDF3-9CDD-AF5F-72E6E41176A5}"/>
              </a:ext>
            </a:extLst>
          </p:cNvPr>
          <p:cNvSpPr>
            <a:spLocks noGrp="1"/>
          </p:cNvSpPr>
          <p:nvPr>
            <p:ph idx="1"/>
          </p:nvPr>
        </p:nvSpPr>
        <p:spPr/>
        <p:txBody>
          <a:bodyPr>
            <a:normAutofit lnSpcReduction="10000"/>
          </a:bodyPr>
          <a:lstStyle/>
          <a:p>
            <a:r>
              <a:rPr lang="en-US" dirty="0" err="1"/>
              <a:t>L'homepage</a:t>
            </a:r>
            <a:r>
              <a:rPr lang="en-US" dirty="0"/>
              <a:t> </a:t>
            </a:r>
            <a:r>
              <a:rPr lang="en-US" dirty="0" err="1"/>
              <a:t>corrisponde</a:t>
            </a:r>
            <a:r>
              <a:rPr lang="en-US" dirty="0"/>
              <a:t> </a:t>
            </a:r>
            <a:r>
              <a:rPr lang="en-US" dirty="0" err="1"/>
              <a:t>alla</a:t>
            </a:r>
            <a:r>
              <a:rPr lang="en-US" dirty="0"/>
              <a:t> </a:t>
            </a:r>
            <a:r>
              <a:rPr lang="en-US" dirty="0" err="1"/>
              <a:t>richiesta</a:t>
            </a:r>
            <a:r>
              <a:rPr lang="en-US" dirty="0"/>
              <a:t> </a:t>
            </a:r>
            <a:r>
              <a:rPr lang="en-US" dirty="0" err="1"/>
              <a:t>index.html</a:t>
            </a:r>
            <a:endParaRPr lang="en-US" dirty="0"/>
          </a:p>
          <a:p>
            <a:r>
              <a:rPr lang="en-US" dirty="0" err="1"/>
              <a:t>Nell'home</a:t>
            </a:r>
            <a:r>
              <a:rPr lang="en-US" dirty="0"/>
              <a:t> page </a:t>
            </a:r>
            <a:r>
              <a:rPr lang="en-US" dirty="0" err="1"/>
              <a:t>abbiamo</a:t>
            </a:r>
            <a:r>
              <a:rPr lang="en-US" dirty="0"/>
              <a:t> un </a:t>
            </a:r>
            <a:r>
              <a:rPr lang="en-US" dirty="0" err="1"/>
              <a:t>collegamento</a:t>
            </a:r>
            <a:r>
              <a:rPr lang="en-US" dirty="0"/>
              <a:t> </a:t>
            </a:r>
            <a:r>
              <a:rPr lang="en-US" dirty="0" err="1"/>
              <a:t>ipertestuale</a:t>
            </a:r>
            <a:r>
              <a:rPr lang="en-US" dirty="0"/>
              <a:t> </a:t>
            </a:r>
            <a:r>
              <a:rPr lang="en-US" dirty="0" err="1"/>
              <a:t>che</a:t>
            </a:r>
            <a:r>
              <a:rPr lang="en-US" dirty="0"/>
              <a:t> ci </a:t>
            </a:r>
            <a:r>
              <a:rPr lang="en-US" dirty="0" err="1"/>
              <a:t>offre</a:t>
            </a:r>
            <a:r>
              <a:rPr lang="en-US" dirty="0"/>
              <a:t> la </a:t>
            </a:r>
            <a:r>
              <a:rPr lang="en-US" dirty="0" err="1"/>
              <a:t>possibilità</a:t>
            </a:r>
            <a:r>
              <a:rPr lang="en-US" dirty="0"/>
              <a:t> di </a:t>
            </a:r>
            <a:r>
              <a:rPr lang="en-US" dirty="0" err="1"/>
              <a:t>inviare</a:t>
            </a:r>
            <a:r>
              <a:rPr lang="en-US" dirty="0"/>
              <a:t> al server la </a:t>
            </a:r>
            <a:r>
              <a:rPr lang="en-US" dirty="0" err="1"/>
              <a:t>richiesta</a:t>
            </a:r>
            <a:r>
              <a:rPr lang="en-US" dirty="0"/>
              <a:t> </a:t>
            </a:r>
            <a:r>
              <a:rPr lang="en-US" b="1" dirty="0">
                <a:latin typeface="Courier New" panose="02070309020205020404" pitchFamily="49" charset="0"/>
                <a:cs typeface="Courier New" panose="02070309020205020404" pitchFamily="49" charset="0"/>
              </a:rPr>
              <a:t>/movie</a:t>
            </a:r>
            <a:r>
              <a:rPr lang="en-US" dirty="0"/>
              <a:t>, </a:t>
            </a:r>
            <a:r>
              <a:rPr lang="en-US" dirty="0" err="1"/>
              <a:t>alla</a:t>
            </a:r>
            <a:r>
              <a:rPr lang="en-US" dirty="0"/>
              <a:t> quale il server </a:t>
            </a:r>
            <a:r>
              <a:rPr lang="en-US" dirty="0" err="1"/>
              <a:t>risponde</a:t>
            </a:r>
            <a:r>
              <a:rPr lang="en-US" dirty="0"/>
              <a:t> con </a:t>
            </a:r>
            <a:r>
              <a:rPr lang="en-US" dirty="0" err="1"/>
              <a:t>una</a:t>
            </a:r>
            <a:r>
              <a:rPr lang="en-US" dirty="0"/>
              <a:t> </a:t>
            </a:r>
            <a:r>
              <a:rPr lang="en-US" dirty="0" err="1"/>
              <a:t>pagina</a:t>
            </a:r>
            <a:r>
              <a:rPr lang="en-US" dirty="0"/>
              <a:t> </a:t>
            </a:r>
            <a:r>
              <a:rPr lang="en-US" dirty="0" err="1"/>
              <a:t>che</a:t>
            </a:r>
            <a:r>
              <a:rPr lang="en-US" dirty="0"/>
              <a:t> </a:t>
            </a:r>
            <a:r>
              <a:rPr lang="en-US" dirty="0" err="1"/>
              <a:t>mostra</a:t>
            </a:r>
            <a:r>
              <a:rPr lang="en-US" dirty="0"/>
              <a:t> </a:t>
            </a:r>
            <a:r>
              <a:rPr lang="en-US" dirty="0" err="1"/>
              <a:t>l'elenco</a:t>
            </a:r>
            <a:r>
              <a:rPr lang="en-US" dirty="0"/>
              <a:t> di tutti </a:t>
            </a:r>
            <a:r>
              <a:rPr lang="en-US" dirty="0" err="1"/>
              <a:t>i</a:t>
            </a:r>
            <a:r>
              <a:rPr lang="en-US" dirty="0"/>
              <a:t> film </a:t>
            </a:r>
            <a:r>
              <a:rPr lang="en-US" dirty="0" err="1"/>
              <a:t>presenti</a:t>
            </a:r>
            <a:r>
              <a:rPr lang="en-US" dirty="0"/>
              <a:t> </a:t>
            </a:r>
            <a:r>
              <a:rPr lang="en-US" dirty="0" err="1"/>
              <a:t>nel</a:t>
            </a:r>
            <a:r>
              <a:rPr lang="en-US" dirty="0"/>
              <a:t> </a:t>
            </a:r>
            <a:r>
              <a:rPr lang="en-US" dirty="0" err="1"/>
              <a:t>sistema</a:t>
            </a:r>
            <a:endParaRPr lang="en-US" dirty="0"/>
          </a:p>
          <a:p>
            <a:r>
              <a:rPr lang="en-US" dirty="0"/>
              <a:t>Il </a:t>
            </a:r>
            <a:r>
              <a:rPr lang="en-US" dirty="0" err="1"/>
              <a:t>titolo</a:t>
            </a:r>
            <a:r>
              <a:rPr lang="en-US" dirty="0"/>
              <a:t> di </a:t>
            </a:r>
            <a:r>
              <a:rPr lang="en-US" dirty="0" err="1"/>
              <a:t>ciascum</a:t>
            </a:r>
            <a:r>
              <a:rPr lang="en-US" dirty="0"/>
              <a:t> film </a:t>
            </a:r>
            <a:r>
              <a:rPr lang="en-US" dirty="0" err="1"/>
              <a:t>dell'elenco</a:t>
            </a:r>
            <a:r>
              <a:rPr lang="en-US" dirty="0"/>
              <a:t> </a:t>
            </a:r>
            <a:r>
              <a:rPr lang="en-US" dirty="0" err="1"/>
              <a:t>è</a:t>
            </a:r>
            <a:r>
              <a:rPr lang="en-US" dirty="0"/>
              <a:t> un </a:t>
            </a:r>
            <a:r>
              <a:rPr lang="en-US" dirty="0" err="1"/>
              <a:t>collegamento</a:t>
            </a:r>
            <a:r>
              <a:rPr lang="en-US" dirty="0"/>
              <a:t> </a:t>
            </a:r>
            <a:r>
              <a:rPr lang="en-US" dirty="0" err="1"/>
              <a:t>ipertestuale</a:t>
            </a:r>
            <a:r>
              <a:rPr lang="en-US" dirty="0"/>
              <a:t>, </a:t>
            </a:r>
            <a:r>
              <a:rPr lang="en-US" dirty="0" err="1"/>
              <a:t>che</a:t>
            </a:r>
            <a:r>
              <a:rPr lang="en-US" dirty="0"/>
              <a:t> ci </a:t>
            </a:r>
            <a:r>
              <a:rPr lang="en-US" dirty="0" err="1"/>
              <a:t>offre</a:t>
            </a:r>
            <a:r>
              <a:rPr lang="en-US" dirty="0"/>
              <a:t> la </a:t>
            </a:r>
            <a:r>
              <a:rPr lang="en-US" dirty="0" err="1"/>
              <a:t>possibilità</a:t>
            </a:r>
            <a:r>
              <a:rPr lang="en-US" dirty="0"/>
              <a:t> di </a:t>
            </a:r>
            <a:r>
              <a:rPr lang="en-US" dirty="0" err="1"/>
              <a:t>inviare</a:t>
            </a:r>
            <a:r>
              <a:rPr lang="en-US" dirty="0"/>
              <a:t> al server la </a:t>
            </a:r>
            <a:r>
              <a:rPr lang="en-US" dirty="0" err="1"/>
              <a:t>richiesta</a:t>
            </a:r>
            <a:r>
              <a:rPr lang="en-US" dirty="0"/>
              <a:t> </a:t>
            </a:r>
            <a:r>
              <a:rPr lang="en-US" b="1" dirty="0">
                <a:latin typeface="Courier New" panose="02070309020205020404" pitchFamily="49" charset="0"/>
                <a:cs typeface="Courier New" panose="02070309020205020404" pitchFamily="49" charset="0"/>
              </a:rPr>
              <a:t>/movie/</a:t>
            </a:r>
            <a:r>
              <a:rPr lang="en-US" i="1" dirty="0">
                <a:latin typeface="Courier New" panose="02070309020205020404" pitchFamily="49" charset="0"/>
                <a:cs typeface="Courier New" panose="02070309020205020404" pitchFamily="49" charset="0"/>
              </a:rPr>
              <a:t>id</a:t>
            </a:r>
            <a:r>
              <a:rPr lang="en-US" b="1" i="1" dirty="0">
                <a:latin typeface="Courier New" panose="02070309020205020404" pitchFamily="49" charset="0"/>
                <a:cs typeface="Courier New" panose="02070309020205020404" pitchFamily="49" charset="0"/>
              </a:rPr>
              <a:t> </a:t>
            </a:r>
            <a:r>
              <a:rPr lang="en-US" dirty="0"/>
              <a:t>(dove </a:t>
            </a:r>
            <a:r>
              <a:rPr lang="en-US" i="1" dirty="0">
                <a:latin typeface="Courier New" panose="02070309020205020404" pitchFamily="49" charset="0"/>
                <a:cs typeface="Courier New" panose="02070309020205020404" pitchFamily="49" charset="0"/>
              </a:rPr>
              <a:t>id</a:t>
            </a:r>
            <a:r>
              <a:rPr lang="en-US" b="1" i="1" dirty="0">
                <a:latin typeface="Courier New" panose="02070309020205020404" pitchFamily="49" charset="0"/>
                <a:cs typeface="Courier New" panose="02070309020205020404" pitchFamily="49" charset="0"/>
              </a:rPr>
              <a:t> </a:t>
            </a:r>
            <a:r>
              <a:rPr lang="en-US" dirty="0" err="1"/>
              <a:t>è</a:t>
            </a:r>
            <a:r>
              <a:rPr lang="en-US" dirty="0"/>
              <a:t> un </a:t>
            </a:r>
            <a:r>
              <a:rPr lang="en-US" dirty="0" err="1"/>
              <a:t>intero</a:t>
            </a:r>
            <a:r>
              <a:rPr lang="en-US" dirty="0"/>
              <a:t>), </a:t>
            </a:r>
            <a:r>
              <a:rPr lang="en-US" dirty="0" err="1"/>
              <a:t>alla</a:t>
            </a:r>
            <a:r>
              <a:rPr lang="en-US" dirty="0"/>
              <a:t> quale il server </a:t>
            </a:r>
            <a:r>
              <a:rPr lang="en-US" dirty="0" err="1"/>
              <a:t>risponde</a:t>
            </a:r>
            <a:r>
              <a:rPr lang="en-US" dirty="0"/>
              <a:t> con </a:t>
            </a:r>
            <a:r>
              <a:rPr lang="en-US" dirty="0" err="1"/>
              <a:t>una</a:t>
            </a:r>
            <a:r>
              <a:rPr lang="en-US" dirty="0"/>
              <a:t> </a:t>
            </a:r>
            <a:r>
              <a:rPr lang="en-US" dirty="0" err="1"/>
              <a:t>pagina</a:t>
            </a:r>
            <a:r>
              <a:rPr lang="en-US" dirty="0"/>
              <a:t> </a:t>
            </a:r>
            <a:r>
              <a:rPr lang="en-US" dirty="0" err="1"/>
              <a:t>che</a:t>
            </a:r>
            <a:r>
              <a:rPr lang="en-US" dirty="0"/>
              <a:t> </a:t>
            </a:r>
            <a:r>
              <a:rPr lang="en-US" dirty="0" err="1"/>
              <a:t>mostra</a:t>
            </a:r>
            <a:r>
              <a:rPr lang="en-US" dirty="0"/>
              <a:t> </a:t>
            </a:r>
            <a:r>
              <a:rPr lang="en-US" dirty="0" err="1"/>
              <a:t>i</a:t>
            </a:r>
            <a:r>
              <a:rPr lang="en-US" dirty="0"/>
              <a:t> </a:t>
            </a:r>
            <a:r>
              <a:rPr lang="en-US" dirty="0" err="1"/>
              <a:t>dettagli</a:t>
            </a:r>
            <a:r>
              <a:rPr lang="en-US" dirty="0"/>
              <a:t> del film</a:t>
            </a:r>
          </a:p>
        </p:txBody>
      </p:sp>
    </p:spTree>
    <p:extLst>
      <p:ext uri="{BB962C8B-B14F-4D97-AF65-F5344CB8AC3E}">
        <p14:creationId xmlns:p14="http://schemas.microsoft.com/office/powerpoint/2010/main" val="289824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3ED3AA-2097-6D85-C67B-F97E079719CF}"/>
              </a:ext>
            </a:extLst>
          </p:cNvPr>
          <p:cNvSpPr>
            <a:spLocks noGrp="1"/>
          </p:cNvSpPr>
          <p:nvPr>
            <p:ph type="title"/>
          </p:nvPr>
        </p:nvSpPr>
        <p:spPr/>
        <p:txBody>
          <a:bodyPr/>
          <a:lstStyle/>
          <a:p>
            <a:r>
              <a:rPr lang="en-US" dirty="0" err="1"/>
              <a:t>Riassumiamo</a:t>
            </a:r>
            <a:endParaRPr lang="en-US" dirty="0"/>
          </a:p>
        </p:txBody>
      </p:sp>
      <p:sp>
        <p:nvSpPr>
          <p:cNvPr id="3" name="Segnaposto contenuto 2">
            <a:extLst>
              <a:ext uri="{FF2B5EF4-FFF2-40B4-BE49-F238E27FC236}">
                <a16:creationId xmlns:a16="http://schemas.microsoft.com/office/drawing/2014/main" id="{2D3B5C15-4AB6-CD05-79CB-EA3D5F9B2A9F}"/>
              </a:ext>
            </a:extLst>
          </p:cNvPr>
          <p:cNvSpPr>
            <a:spLocks noGrp="1"/>
          </p:cNvSpPr>
          <p:nvPr>
            <p:ph idx="1"/>
          </p:nvPr>
        </p:nvSpPr>
        <p:spPr/>
        <p:txBody>
          <a:bodyPr/>
          <a:lstStyle/>
          <a:p>
            <a:r>
              <a:rPr lang="en-US" dirty="0" err="1"/>
              <a:t>Abbiamo</a:t>
            </a:r>
            <a:r>
              <a:rPr lang="en-US" dirty="0"/>
              <a:t> </a:t>
            </a:r>
            <a:r>
              <a:rPr lang="en-US" dirty="0" err="1"/>
              <a:t>definito</a:t>
            </a:r>
            <a:r>
              <a:rPr lang="en-US" dirty="0"/>
              <a:t> il </a:t>
            </a:r>
            <a:r>
              <a:rPr lang="en-US" dirty="0" err="1"/>
              <a:t>modello</a:t>
            </a:r>
            <a:r>
              <a:rPr lang="en-US" dirty="0"/>
              <a:t>: </a:t>
            </a:r>
            <a:r>
              <a:rPr lang="en-US" dirty="0" err="1"/>
              <a:t>l'entità</a:t>
            </a:r>
            <a:r>
              <a:rPr lang="en-US" dirty="0"/>
              <a:t> movie</a:t>
            </a:r>
          </a:p>
          <a:p>
            <a:r>
              <a:rPr lang="en-US" dirty="0" err="1"/>
              <a:t>Grazie</a:t>
            </a:r>
            <a:r>
              <a:rPr lang="en-US" dirty="0"/>
              <a:t> </a:t>
            </a:r>
            <a:r>
              <a:rPr lang="en-US" dirty="0" err="1"/>
              <a:t>all'ORM</a:t>
            </a:r>
            <a:r>
              <a:rPr lang="en-US" dirty="0"/>
              <a:t> </a:t>
            </a:r>
            <a:r>
              <a:rPr lang="en-US" dirty="0" err="1"/>
              <a:t>incluso</a:t>
            </a:r>
            <a:r>
              <a:rPr lang="en-US" dirty="0"/>
              <a:t> </a:t>
            </a:r>
            <a:r>
              <a:rPr lang="en-US" dirty="0" err="1"/>
              <a:t>nel</a:t>
            </a:r>
            <a:r>
              <a:rPr lang="en-US" dirty="0"/>
              <a:t> framework, </a:t>
            </a:r>
            <a:r>
              <a:rPr lang="en-US" dirty="0" err="1"/>
              <a:t>l'abbiamo</a:t>
            </a:r>
            <a:r>
              <a:rPr lang="en-US" dirty="0"/>
              <a:t> </a:t>
            </a:r>
            <a:r>
              <a:rPr lang="en-US" dirty="0" err="1"/>
              <a:t>associata</a:t>
            </a:r>
            <a:r>
              <a:rPr lang="en-US" dirty="0"/>
              <a:t> ad </a:t>
            </a:r>
            <a:r>
              <a:rPr lang="en-US" dirty="0" err="1"/>
              <a:t>una</a:t>
            </a:r>
            <a:r>
              <a:rPr lang="en-US" dirty="0"/>
              <a:t> </a:t>
            </a:r>
            <a:r>
              <a:rPr lang="en-US" dirty="0" err="1"/>
              <a:t>tabella</a:t>
            </a:r>
            <a:r>
              <a:rPr lang="en-US" dirty="0"/>
              <a:t> per </a:t>
            </a:r>
            <a:r>
              <a:rPr lang="en-US" dirty="0" err="1"/>
              <a:t>gestire</a:t>
            </a:r>
            <a:r>
              <a:rPr lang="en-US" dirty="0"/>
              <a:t> la </a:t>
            </a:r>
            <a:r>
              <a:rPr lang="en-US" dirty="0" err="1"/>
              <a:t>persistenza</a:t>
            </a:r>
            <a:r>
              <a:rPr lang="en-US" dirty="0"/>
              <a:t> </a:t>
            </a:r>
            <a:r>
              <a:rPr lang="en-US" dirty="0" err="1"/>
              <a:t>dei</a:t>
            </a:r>
            <a:r>
              <a:rPr lang="en-US" dirty="0"/>
              <a:t> </a:t>
            </a:r>
            <a:r>
              <a:rPr lang="en-US" dirty="0" err="1"/>
              <a:t>dati</a:t>
            </a:r>
            <a:endParaRPr lang="en-US" dirty="0"/>
          </a:p>
          <a:p>
            <a:r>
              <a:rPr lang="en-US" dirty="0" err="1"/>
              <a:t>Abbiamo</a:t>
            </a:r>
            <a:r>
              <a:rPr lang="en-US" dirty="0"/>
              <a:t> </a:t>
            </a:r>
            <a:r>
              <a:rPr lang="en-US" dirty="0" err="1"/>
              <a:t>creato</a:t>
            </a:r>
            <a:r>
              <a:rPr lang="en-US" dirty="0"/>
              <a:t> </a:t>
            </a:r>
            <a:r>
              <a:rPr lang="en-US" dirty="0" err="1"/>
              <a:t>una</a:t>
            </a:r>
            <a:r>
              <a:rPr lang="en-US" dirty="0"/>
              <a:t> </a:t>
            </a:r>
            <a:r>
              <a:rPr lang="en-US" dirty="0" err="1"/>
              <a:t>classe</a:t>
            </a:r>
            <a:r>
              <a:rPr lang="en-US" dirty="0"/>
              <a:t> Repository, </a:t>
            </a:r>
            <a:r>
              <a:rPr lang="en-US" dirty="0" err="1"/>
              <a:t>che</a:t>
            </a:r>
            <a:r>
              <a:rPr lang="en-US" dirty="0"/>
              <a:t> ci </a:t>
            </a:r>
            <a:r>
              <a:rPr lang="en-US" dirty="0" err="1"/>
              <a:t>permette</a:t>
            </a:r>
            <a:r>
              <a:rPr lang="en-US" dirty="0"/>
              <a:t> di </a:t>
            </a:r>
            <a:r>
              <a:rPr lang="en-US" dirty="0" err="1"/>
              <a:t>astrarre</a:t>
            </a:r>
            <a:r>
              <a:rPr lang="en-US" dirty="0"/>
              <a:t> </a:t>
            </a:r>
            <a:r>
              <a:rPr lang="en-US" dirty="0" err="1"/>
              <a:t>l'accesso</a:t>
            </a:r>
            <a:r>
              <a:rPr lang="en-US" dirty="0"/>
              <a:t> ai </a:t>
            </a:r>
            <a:r>
              <a:rPr lang="en-US" dirty="0" err="1"/>
              <a:t>dati</a:t>
            </a:r>
            <a:r>
              <a:rPr lang="en-US" dirty="0"/>
              <a:t> </a:t>
            </a:r>
            <a:r>
              <a:rPr lang="en-US" dirty="0" err="1"/>
              <a:t>memorizzati</a:t>
            </a:r>
            <a:r>
              <a:rPr lang="en-US" dirty="0"/>
              <a:t> </a:t>
            </a:r>
            <a:r>
              <a:rPr lang="en-US" dirty="0" err="1"/>
              <a:t>nel</a:t>
            </a:r>
            <a:r>
              <a:rPr lang="en-US" dirty="0"/>
              <a:t> database </a:t>
            </a:r>
            <a:r>
              <a:rPr lang="en-US" dirty="0" err="1"/>
              <a:t>associati</a:t>
            </a:r>
            <a:r>
              <a:rPr lang="en-US" dirty="0"/>
              <a:t> alle </a:t>
            </a:r>
            <a:r>
              <a:rPr lang="en-US" dirty="0" err="1"/>
              <a:t>istanze</a:t>
            </a:r>
            <a:r>
              <a:rPr lang="en-US" dirty="0"/>
              <a:t> </a:t>
            </a:r>
            <a:r>
              <a:rPr lang="en-US" dirty="0" err="1"/>
              <a:t>delle</a:t>
            </a:r>
            <a:r>
              <a:rPr lang="en-US" dirty="0"/>
              <a:t> </a:t>
            </a:r>
            <a:r>
              <a:rPr lang="en-US" dirty="0" err="1"/>
              <a:t>entità</a:t>
            </a:r>
            <a:endParaRPr lang="en-US" dirty="0"/>
          </a:p>
          <a:p>
            <a:r>
              <a:rPr lang="en-US" dirty="0" err="1"/>
              <a:t>Abbiamo</a:t>
            </a:r>
            <a:r>
              <a:rPr lang="en-US" dirty="0"/>
              <a:t> </a:t>
            </a:r>
            <a:r>
              <a:rPr lang="en-US" dirty="0" err="1"/>
              <a:t>definito</a:t>
            </a:r>
            <a:r>
              <a:rPr lang="en-US" dirty="0"/>
              <a:t> </a:t>
            </a:r>
            <a:r>
              <a:rPr lang="en-US" dirty="0" err="1"/>
              <a:t>una</a:t>
            </a:r>
            <a:r>
              <a:rPr lang="en-US" dirty="0"/>
              <a:t> </a:t>
            </a:r>
            <a:r>
              <a:rPr lang="en-US" dirty="0" err="1"/>
              <a:t>classe</a:t>
            </a:r>
            <a:r>
              <a:rPr lang="en-US" dirty="0"/>
              <a:t> Service </a:t>
            </a:r>
            <a:r>
              <a:rPr lang="en-US" dirty="0" err="1"/>
              <a:t>che</a:t>
            </a:r>
            <a:r>
              <a:rPr lang="en-US" dirty="0"/>
              <a:t> </a:t>
            </a:r>
            <a:r>
              <a:rPr lang="en-US" dirty="0" err="1"/>
              <a:t>espone</a:t>
            </a:r>
            <a:r>
              <a:rPr lang="en-US" dirty="0"/>
              <a:t> le </a:t>
            </a:r>
            <a:r>
              <a:rPr lang="en-US" dirty="0" err="1"/>
              <a:t>operazioni</a:t>
            </a:r>
            <a:r>
              <a:rPr lang="en-US" dirty="0"/>
              <a:t> </a:t>
            </a:r>
            <a:r>
              <a:rPr lang="en-US" dirty="0" err="1"/>
              <a:t>offerte</a:t>
            </a:r>
            <a:r>
              <a:rPr lang="en-US" dirty="0"/>
              <a:t> dal </a:t>
            </a:r>
            <a:r>
              <a:rPr lang="en-US" dirty="0" err="1"/>
              <a:t>sistema</a:t>
            </a:r>
            <a:endParaRPr lang="en-US" dirty="0"/>
          </a:p>
          <a:p>
            <a:endParaRPr lang="en-US" dirty="0"/>
          </a:p>
        </p:txBody>
      </p:sp>
    </p:spTree>
    <p:extLst>
      <p:ext uri="{BB962C8B-B14F-4D97-AF65-F5344CB8AC3E}">
        <p14:creationId xmlns:p14="http://schemas.microsoft.com/office/powerpoint/2010/main" val="422392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5496D8-FC37-8B9F-7B0F-A7021A492136}"/>
              </a:ext>
            </a:extLst>
          </p:cNvPr>
          <p:cNvSpPr>
            <a:spLocks noGrp="1"/>
          </p:cNvSpPr>
          <p:nvPr>
            <p:ph type="title"/>
          </p:nvPr>
        </p:nvSpPr>
        <p:spPr/>
        <p:txBody>
          <a:bodyPr/>
          <a:lstStyle/>
          <a:p>
            <a:r>
              <a:rPr lang="en-US" dirty="0"/>
              <a:t>Controller</a:t>
            </a:r>
          </a:p>
        </p:txBody>
      </p:sp>
      <p:sp>
        <p:nvSpPr>
          <p:cNvPr id="3" name="Segnaposto contenuto 2">
            <a:extLst>
              <a:ext uri="{FF2B5EF4-FFF2-40B4-BE49-F238E27FC236}">
                <a16:creationId xmlns:a16="http://schemas.microsoft.com/office/drawing/2014/main" id="{0CA89D8F-DA3F-C7C2-8083-C67944C77859}"/>
              </a:ext>
            </a:extLst>
          </p:cNvPr>
          <p:cNvSpPr>
            <a:spLocks noGrp="1"/>
          </p:cNvSpPr>
          <p:nvPr>
            <p:ph idx="1"/>
          </p:nvPr>
        </p:nvSpPr>
        <p:spPr/>
        <p:txBody>
          <a:bodyPr>
            <a:normAutofit fontScale="92500"/>
          </a:bodyPr>
          <a:lstStyle/>
          <a:p>
            <a:r>
              <a:rPr lang="en-US" dirty="0"/>
              <a:t>Come </a:t>
            </a:r>
            <a:r>
              <a:rPr lang="en-US" dirty="0" err="1"/>
              <a:t>abbiamo</a:t>
            </a:r>
            <a:r>
              <a:rPr lang="en-US" dirty="0"/>
              <a:t> visto </a:t>
            </a:r>
            <a:r>
              <a:rPr lang="en-US" dirty="0" err="1"/>
              <a:t>nella</a:t>
            </a:r>
            <a:r>
              <a:rPr lang="en-US" dirty="0"/>
              <a:t> </a:t>
            </a:r>
            <a:r>
              <a:rPr lang="en-US" dirty="0" err="1"/>
              <a:t>panoramica</a:t>
            </a:r>
            <a:r>
              <a:rPr lang="en-US" dirty="0"/>
              <a:t> del </a:t>
            </a:r>
            <a:r>
              <a:rPr lang="en-US" dirty="0" err="1"/>
              <a:t>corso</a:t>
            </a:r>
            <a:r>
              <a:rPr lang="en-US" dirty="0"/>
              <a:t>, le </a:t>
            </a:r>
            <a:r>
              <a:rPr lang="en-US" dirty="0" err="1"/>
              <a:t>nostre</a:t>
            </a:r>
            <a:r>
              <a:rPr lang="en-US" dirty="0"/>
              <a:t> </a:t>
            </a:r>
            <a:r>
              <a:rPr lang="en-US" dirty="0" err="1"/>
              <a:t>applicazioni</a:t>
            </a:r>
            <a:r>
              <a:rPr lang="en-US" dirty="0"/>
              <a:t> </a:t>
            </a:r>
            <a:r>
              <a:rPr lang="en-US" dirty="0" err="1"/>
              <a:t>adottano</a:t>
            </a:r>
            <a:r>
              <a:rPr lang="en-US" dirty="0"/>
              <a:t> il pattern MVC: la </a:t>
            </a:r>
            <a:r>
              <a:rPr lang="en-US" dirty="0" err="1"/>
              <a:t>responsabilità</a:t>
            </a:r>
            <a:r>
              <a:rPr lang="en-US" dirty="0"/>
              <a:t> per la </a:t>
            </a:r>
            <a:r>
              <a:rPr lang="en-US" dirty="0" err="1"/>
              <a:t>gestione</a:t>
            </a:r>
            <a:r>
              <a:rPr lang="en-US" dirty="0"/>
              <a:t> </a:t>
            </a:r>
            <a:r>
              <a:rPr lang="en-US" dirty="0" err="1"/>
              <a:t>delle</a:t>
            </a:r>
            <a:r>
              <a:rPr lang="en-US" dirty="0"/>
              <a:t> </a:t>
            </a:r>
            <a:r>
              <a:rPr lang="en-US" dirty="0" err="1"/>
              <a:t>richieste</a:t>
            </a:r>
            <a:r>
              <a:rPr lang="en-US" dirty="0"/>
              <a:t> </a:t>
            </a:r>
            <a:r>
              <a:rPr lang="en-US" dirty="0" err="1"/>
              <a:t>viene</a:t>
            </a:r>
            <a:r>
              <a:rPr lang="en-US" dirty="0"/>
              <a:t> </a:t>
            </a:r>
            <a:r>
              <a:rPr lang="en-US" dirty="0" err="1"/>
              <a:t>assegnata</a:t>
            </a:r>
            <a:r>
              <a:rPr lang="en-US" dirty="0"/>
              <a:t> ad </a:t>
            </a:r>
            <a:r>
              <a:rPr lang="en-US" dirty="0" err="1"/>
              <a:t>una</a:t>
            </a:r>
            <a:r>
              <a:rPr lang="en-US" dirty="0"/>
              <a:t> </a:t>
            </a:r>
            <a:r>
              <a:rPr lang="en-US" dirty="0" err="1"/>
              <a:t>classe</a:t>
            </a:r>
            <a:r>
              <a:rPr lang="en-US" dirty="0"/>
              <a:t> </a:t>
            </a:r>
            <a:r>
              <a:rPr lang="en-US" dirty="0" err="1"/>
              <a:t>che</a:t>
            </a:r>
            <a:r>
              <a:rPr lang="en-US" dirty="0"/>
              <a:t> </a:t>
            </a:r>
            <a:r>
              <a:rPr lang="en-US" dirty="0" err="1"/>
              <a:t>nel</a:t>
            </a:r>
            <a:r>
              <a:rPr lang="en-US" dirty="0"/>
              <a:t> pattern </a:t>
            </a:r>
            <a:r>
              <a:rPr lang="en-US" dirty="0" err="1"/>
              <a:t>viene</a:t>
            </a:r>
            <a:r>
              <a:rPr lang="en-US" dirty="0"/>
              <a:t> </a:t>
            </a:r>
            <a:r>
              <a:rPr lang="en-US" dirty="0" err="1"/>
              <a:t>chiamata</a:t>
            </a:r>
            <a:r>
              <a:rPr lang="en-US" dirty="0"/>
              <a:t> Controller</a:t>
            </a:r>
          </a:p>
          <a:p>
            <a:r>
              <a:rPr lang="en-US" dirty="0" err="1"/>
              <a:t>Creiamo</a:t>
            </a:r>
            <a:r>
              <a:rPr lang="en-US" dirty="0"/>
              <a:t> </a:t>
            </a:r>
            <a:r>
              <a:rPr lang="en-US" dirty="0" err="1"/>
              <a:t>una</a:t>
            </a:r>
            <a:r>
              <a:rPr lang="en-US" dirty="0"/>
              <a:t> </a:t>
            </a:r>
            <a:r>
              <a:rPr lang="en-US" dirty="0" err="1"/>
              <a:t>classe</a:t>
            </a:r>
            <a:r>
              <a:rPr lang="en-US" dirty="0"/>
              <a:t> controller per </a:t>
            </a:r>
            <a:r>
              <a:rPr lang="en-US" dirty="0" err="1"/>
              <a:t>ogni</a:t>
            </a:r>
            <a:r>
              <a:rPr lang="en-US" dirty="0"/>
              <a:t> </a:t>
            </a:r>
            <a:r>
              <a:rPr lang="en-US" dirty="0" err="1"/>
              <a:t>entità</a:t>
            </a:r>
            <a:r>
              <a:rPr lang="en-US" dirty="0"/>
              <a:t> (</a:t>
            </a:r>
            <a:r>
              <a:rPr lang="en-US" dirty="0" err="1"/>
              <a:t>potremmo</a:t>
            </a:r>
            <a:r>
              <a:rPr lang="en-US" dirty="0"/>
              <a:t> </a:t>
            </a:r>
            <a:r>
              <a:rPr lang="en-US" dirty="0" err="1"/>
              <a:t>usare</a:t>
            </a:r>
            <a:r>
              <a:rPr lang="en-US" dirty="0"/>
              <a:t> </a:t>
            </a:r>
            <a:r>
              <a:rPr lang="en-US" dirty="0" err="1"/>
              <a:t>soluzioni</a:t>
            </a:r>
            <a:r>
              <a:rPr lang="en-US" dirty="0"/>
              <a:t> diverse, ma </a:t>
            </a:r>
            <a:r>
              <a:rPr lang="en-US" dirty="0" err="1"/>
              <a:t>questa</a:t>
            </a:r>
            <a:r>
              <a:rPr lang="en-US" dirty="0"/>
              <a:t> </a:t>
            </a:r>
            <a:r>
              <a:rPr lang="en-US" dirty="0" err="1"/>
              <a:t>è</a:t>
            </a:r>
            <a:r>
              <a:rPr lang="en-US" dirty="0"/>
              <a:t> </a:t>
            </a:r>
            <a:r>
              <a:rPr lang="en-US" dirty="0" err="1"/>
              <a:t>efficace</a:t>
            </a:r>
            <a:r>
              <a:rPr lang="en-US" dirty="0"/>
              <a:t> e </a:t>
            </a:r>
            <a:r>
              <a:rPr lang="en-US" dirty="0" err="1"/>
              <a:t>sufficientemente</a:t>
            </a:r>
            <a:r>
              <a:rPr lang="en-US" dirty="0"/>
              <a:t> </a:t>
            </a:r>
            <a:r>
              <a:rPr lang="en-US" dirty="0" err="1"/>
              <a:t>generica</a:t>
            </a:r>
            <a:r>
              <a:rPr lang="en-US" dirty="0"/>
              <a:t>)</a:t>
            </a:r>
          </a:p>
          <a:p>
            <a:r>
              <a:rPr lang="en-US" dirty="0" err="1"/>
              <a:t>Possiamo</a:t>
            </a:r>
            <a:r>
              <a:rPr lang="en-US" dirty="0"/>
              <a:t> </a:t>
            </a:r>
            <a:r>
              <a:rPr lang="en-US" dirty="0" err="1"/>
              <a:t>immaginare</a:t>
            </a:r>
            <a:r>
              <a:rPr lang="en-US" dirty="0"/>
              <a:t> il Controller come </a:t>
            </a:r>
            <a:r>
              <a:rPr lang="en-US" dirty="0" err="1"/>
              <a:t>una</a:t>
            </a:r>
            <a:r>
              <a:rPr lang="en-US" dirty="0"/>
              <a:t> </a:t>
            </a:r>
            <a:r>
              <a:rPr lang="en-US" dirty="0" err="1"/>
              <a:t>classe</a:t>
            </a:r>
            <a:r>
              <a:rPr lang="en-US" dirty="0"/>
              <a:t> </a:t>
            </a:r>
            <a:r>
              <a:rPr lang="en-US" dirty="0" err="1"/>
              <a:t>che</a:t>
            </a:r>
            <a:r>
              <a:rPr lang="en-US" dirty="0"/>
              <a:t> </a:t>
            </a:r>
            <a:r>
              <a:rPr lang="en-US" dirty="0" err="1"/>
              <a:t>contiene</a:t>
            </a:r>
            <a:r>
              <a:rPr lang="en-US" dirty="0"/>
              <a:t> un </a:t>
            </a:r>
            <a:r>
              <a:rPr lang="en-US" dirty="0" err="1"/>
              <a:t>metodo</a:t>
            </a:r>
            <a:r>
              <a:rPr lang="en-US" dirty="0"/>
              <a:t> Java per </a:t>
            </a:r>
            <a:r>
              <a:rPr lang="en-US" dirty="0" err="1"/>
              <a:t>ogni</a:t>
            </a:r>
            <a:r>
              <a:rPr lang="en-US" dirty="0"/>
              <a:t> </a:t>
            </a:r>
            <a:r>
              <a:rPr lang="en-US" dirty="0" err="1"/>
              <a:t>richiesta</a:t>
            </a:r>
            <a:r>
              <a:rPr lang="en-US" dirty="0"/>
              <a:t> HTTP </a:t>
            </a:r>
          </a:p>
          <a:p>
            <a:pPr lvl="1"/>
            <a:r>
              <a:rPr lang="en-US" dirty="0" err="1"/>
              <a:t>richiesta</a:t>
            </a:r>
            <a:r>
              <a:rPr lang="en-US" dirty="0"/>
              <a:t> HTTP = </a:t>
            </a:r>
            <a:r>
              <a:rPr lang="en-US" dirty="0" err="1"/>
              <a:t>metodo</a:t>
            </a:r>
            <a:r>
              <a:rPr lang="en-US" dirty="0"/>
              <a:t> (GET o POST) + URL</a:t>
            </a:r>
          </a:p>
        </p:txBody>
      </p:sp>
    </p:spTree>
    <p:extLst>
      <p:ext uri="{BB962C8B-B14F-4D97-AF65-F5344CB8AC3E}">
        <p14:creationId xmlns:p14="http://schemas.microsoft.com/office/powerpoint/2010/main" val="25609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3C054-01B3-BAF0-A105-CC7122F0AF3B}"/>
              </a:ext>
            </a:extLst>
          </p:cNvPr>
          <p:cNvSpPr>
            <a:spLocks noGrp="1"/>
          </p:cNvSpPr>
          <p:nvPr>
            <p:ph type="title"/>
          </p:nvPr>
        </p:nvSpPr>
        <p:spPr/>
        <p:txBody>
          <a:bodyPr/>
          <a:lstStyle/>
          <a:p>
            <a:r>
              <a:rPr lang="en-US" dirty="0" err="1"/>
              <a:t>Vediamo</a:t>
            </a:r>
            <a:r>
              <a:rPr lang="en-US" dirty="0"/>
              <a:t> le </a:t>
            </a:r>
            <a:r>
              <a:rPr lang="en-US" dirty="0" err="1"/>
              <a:t>richieste</a:t>
            </a:r>
            <a:r>
              <a:rPr lang="en-US" dirty="0"/>
              <a:t> del nostro </a:t>
            </a:r>
            <a:r>
              <a:rPr lang="en-US" dirty="0" err="1"/>
              <a:t>sistema</a:t>
            </a:r>
            <a:endParaRPr lang="en-US" dirty="0"/>
          </a:p>
        </p:txBody>
      </p:sp>
      <p:sp>
        <p:nvSpPr>
          <p:cNvPr id="3" name="Segnaposto contenuto 2">
            <a:extLst>
              <a:ext uri="{FF2B5EF4-FFF2-40B4-BE49-F238E27FC236}">
                <a16:creationId xmlns:a16="http://schemas.microsoft.com/office/drawing/2014/main" id="{4D1419BD-690C-CE5D-7311-69FFF441DE23}"/>
              </a:ext>
            </a:extLst>
          </p:cNvPr>
          <p:cNvSpPr>
            <a:spLocks noGrp="1"/>
          </p:cNvSpPr>
          <p:nvPr>
            <p:ph idx="1"/>
          </p:nvPr>
        </p:nvSpPr>
        <p:spPr/>
        <p:txBody>
          <a:bodyPr>
            <a:normAutofit lnSpcReduction="10000"/>
          </a:bodyPr>
          <a:lstStyle/>
          <a:p>
            <a:pPr marL="0" indent="0">
              <a:buNone/>
            </a:pPr>
            <a:endParaRPr lang="it-IT" dirty="0">
              <a:solidFill>
                <a:srgbClr val="646464"/>
              </a:solidFill>
              <a:effectLst/>
              <a:latin typeface="Menlo" panose="020B0609030804020204" pitchFamily="49" charset="0"/>
            </a:endParaRPr>
          </a:p>
          <a:p>
            <a:pPr marL="0" indent="0">
              <a:buNone/>
            </a:pPr>
            <a:endParaRPr lang="it-IT" dirty="0">
              <a:effectLst/>
              <a:latin typeface="Menlo" panose="020B0609030804020204" pitchFamily="49" charset="0"/>
            </a:endParaRPr>
          </a:p>
          <a:p>
            <a:pPr marL="0" indent="0">
              <a:buNone/>
            </a:pPr>
            <a:r>
              <a:rPr lang="it-IT" dirty="0" err="1">
                <a:solidFill>
                  <a:srgbClr val="646464"/>
                </a:solidFill>
                <a:effectLst/>
                <a:latin typeface="Menlo" panose="020B0609030804020204" pitchFamily="49" charset="0"/>
              </a:rPr>
              <a:t>Get</a:t>
            </a:r>
            <a:r>
              <a:rPr lang="it-IT" dirty="0">
                <a:solidFill>
                  <a:srgbClr val="646464"/>
                </a:solidFill>
                <a:effectLst/>
                <a:latin typeface="Menlo" panose="020B0609030804020204" pitchFamily="49" charset="0"/>
              </a:rPr>
              <a:t>  </a:t>
            </a:r>
            <a:r>
              <a:rPr lang="it-IT" dirty="0">
                <a:solidFill>
                  <a:srgbClr val="2A00FF"/>
                </a:solidFill>
                <a:effectLst/>
                <a:latin typeface="Menlo" panose="020B0609030804020204" pitchFamily="49" charset="0"/>
              </a:rPr>
              <a:t>/movie/{id}</a:t>
            </a:r>
          </a:p>
          <a:p>
            <a:pPr marL="0" indent="0">
              <a:buNone/>
            </a:pPr>
            <a:r>
              <a:rPr lang="it-IT" dirty="0">
                <a:latin typeface="Calibri Light" panose="020F0302020204030204" pitchFamily="34" charset="0"/>
                <a:cs typeface="Calibri Light" panose="020F0302020204030204" pitchFamily="34" charset="0"/>
              </a:rPr>
              <a:t>Risponde con con una pagina che mostra i dati </a:t>
            </a:r>
            <a:r>
              <a:rPr lang="it-IT" dirty="0">
                <a:effectLst/>
                <a:latin typeface="Calibri Light" panose="020F0302020204030204" pitchFamily="34" charset="0"/>
                <a:cs typeface="Calibri Light" panose="020F0302020204030204" pitchFamily="34" charset="0"/>
              </a:rPr>
              <a:t>del film con il codice specificato nell'ultima parte dell'URL </a:t>
            </a:r>
            <a:endParaRPr lang="it-IT" dirty="0">
              <a:solidFill>
                <a:srgbClr val="2A00FF"/>
              </a:solidFill>
              <a:effectLst/>
              <a:latin typeface="Menlo" panose="020B0609030804020204" pitchFamily="49" charset="0"/>
            </a:endParaRPr>
          </a:p>
          <a:p>
            <a:pPr marL="0" indent="0">
              <a:buNone/>
            </a:pPr>
            <a:endParaRPr lang="it-IT" dirty="0">
              <a:effectLst/>
              <a:latin typeface="Menlo" panose="020B0609030804020204" pitchFamily="49" charset="0"/>
            </a:endParaRPr>
          </a:p>
          <a:p>
            <a:pPr marL="0" indent="0">
              <a:buNone/>
            </a:pPr>
            <a:r>
              <a:rPr lang="it-IT" dirty="0" err="1">
                <a:solidFill>
                  <a:srgbClr val="646464"/>
                </a:solidFill>
                <a:effectLst/>
                <a:latin typeface="Menlo" panose="020B0609030804020204" pitchFamily="49" charset="0"/>
              </a:rPr>
              <a:t>Get</a:t>
            </a:r>
            <a:r>
              <a:rPr lang="it-IT" dirty="0">
                <a:solidFill>
                  <a:srgbClr val="646464"/>
                </a:solidFill>
                <a:effectLst/>
                <a:latin typeface="Menlo" panose="020B0609030804020204" pitchFamily="49" charset="0"/>
              </a:rPr>
              <a:t>  </a:t>
            </a:r>
            <a:r>
              <a:rPr lang="it-IT" dirty="0">
                <a:solidFill>
                  <a:srgbClr val="2A00FF"/>
                </a:solidFill>
                <a:effectLst/>
                <a:latin typeface="Menlo" panose="020B0609030804020204" pitchFamily="49" charset="0"/>
              </a:rPr>
              <a:t>/movie</a:t>
            </a:r>
          </a:p>
          <a:p>
            <a:pPr marL="0" indent="0">
              <a:buNone/>
            </a:pPr>
            <a:r>
              <a:rPr lang="it-IT" dirty="0">
                <a:latin typeface="Calibri Light" panose="020F0302020204030204" pitchFamily="34" charset="0"/>
                <a:cs typeface="Calibri Light" panose="020F0302020204030204" pitchFamily="34" charset="0"/>
              </a:rPr>
              <a:t>Risponde con con una pagina che mostra la lista di tutti i </a:t>
            </a:r>
            <a:r>
              <a:rPr lang="it-IT" dirty="0">
                <a:effectLst/>
                <a:latin typeface="Calibri Light" panose="020F0302020204030204" pitchFamily="34" charset="0"/>
                <a:cs typeface="Calibri Light" panose="020F0302020204030204" pitchFamily="34" charset="0"/>
              </a:rPr>
              <a:t>film</a:t>
            </a:r>
          </a:p>
          <a:p>
            <a:pPr marL="0" indent="0">
              <a:buNone/>
            </a:pPr>
            <a:endParaRPr lang="it-IT" b="1" dirty="0">
              <a:solidFill>
                <a:srgbClr val="7F0055"/>
              </a:solidFill>
              <a:effectLst/>
              <a:latin typeface="Menlo" panose="020B0609030804020204" pitchFamily="49" charset="0"/>
            </a:endParaRPr>
          </a:p>
        </p:txBody>
      </p:sp>
    </p:spTree>
    <p:extLst>
      <p:ext uri="{BB962C8B-B14F-4D97-AF65-F5344CB8AC3E}">
        <p14:creationId xmlns:p14="http://schemas.microsoft.com/office/powerpoint/2010/main" val="290784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0427B1-0195-9557-8680-1D007A85775E}"/>
              </a:ext>
            </a:extLst>
          </p:cNvPr>
          <p:cNvSpPr>
            <a:spLocks noGrp="1"/>
          </p:cNvSpPr>
          <p:nvPr>
            <p:ph type="title"/>
          </p:nvPr>
        </p:nvSpPr>
        <p:spPr/>
        <p:txBody>
          <a:bodyPr/>
          <a:lstStyle/>
          <a:p>
            <a:r>
              <a:rPr lang="en-US" dirty="0"/>
              <a:t>Controller in Spring Boot</a:t>
            </a:r>
          </a:p>
        </p:txBody>
      </p:sp>
      <p:sp>
        <p:nvSpPr>
          <p:cNvPr id="3" name="Segnaposto contenuto 2">
            <a:extLst>
              <a:ext uri="{FF2B5EF4-FFF2-40B4-BE49-F238E27FC236}">
                <a16:creationId xmlns:a16="http://schemas.microsoft.com/office/drawing/2014/main" id="{71A9C2BA-379C-09F3-379F-F547F73455FE}"/>
              </a:ext>
            </a:extLst>
          </p:cNvPr>
          <p:cNvSpPr>
            <a:spLocks noGrp="1"/>
          </p:cNvSpPr>
          <p:nvPr>
            <p:ph idx="1"/>
          </p:nvPr>
        </p:nvSpPr>
        <p:spPr/>
        <p:txBody>
          <a:bodyPr/>
          <a:lstStyle/>
          <a:p>
            <a:r>
              <a:rPr lang="en-US" dirty="0" err="1"/>
              <a:t>Scriviamo</a:t>
            </a:r>
            <a:r>
              <a:rPr lang="en-US" dirty="0"/>
              <a:t> un </a:t>
            </a:r>
            <a:r>
              <a:rPr lang="en-US" dirty="0" err="1"/>
              <a:t>metodo</a:t>
            </a:r>
            <a:r>
              <a:rPr lang="en-US" dirty="0"/>
              <a:t> per </a:t>
            </a:r>
            <a:r>
              <a:rPr lang="en-US" dirty="0" err="1"/>
              <a:t>ogni</a:t>
            </a:r>
            <a:r>
              <a:rPr lang="en-US" dirty="0"/>
              <a:t> </a:t>
            </a:r>
            <a:r>
              <a:rPr lang="en-US" dirty="0" err="1"/>
              <a:t>richiesta</a:t>
            </a:r>
            <a:r>
              <a:rPr lang="en-US" dirty="0"/>
              <a:t> HTTP</a:t>
            </a:r>
          </a:p>
          <a:p>
            <a:r>
              <a:rPr lang="en-US" dirty="0" err="1"/>
              <a:t>Ogni</a:t>
            </a:r>
            <a:r>
              <a:rPr lang="en-US" dirty="0"/>
              <a:t> </a:t>
            </a:r>
            <a:r>
              <a:rPr lang="en-US" dirty="0" err="1"/>
              <a:t>metodo</a:t>
            </a:r>
            <a:r>
              <a:rPr lang="en-US" dirty="0"/>
              <a:t> del controller:</a:t>
            </a:r>
          </a:p>
          <a:p>
            <a:pPr lvl="1"/>
            <a:r>
              <a:rPr lang="en-US" dirty="0" err="1"/>
              <a:t>gestisce</a:t>
            </a:r>
            <a:r>
              <a:rPr lang="en-US" dirty="0"/>
              <a:t> </a:t>
            </a:r>
            <a:r>
              <a:rPr lang="en-US" dirty="0" err="1"/>
              <a:t>i</a:t>
            </a:r>
            <a:r>
              <a:rPr lang="en-US" dirty="0"/>
              <a:t> </a:t>
            </a:r>
            <a:r>
              <a:rPr lang="en-US" dirty="0" err="1"/>
              <a:t>dati</a:t>
            </a:r>
            <a:r>
              <a:rPr lang="en-US" dirty="0"/>
              <a:t> </a:t>
            </a:r>
            <a:r>
              <a:rPr lang="en-US" dirty="0" err="1"/>
              <a:t>che</a:t>
            </a:r>
            <a:r>
              <a:rPr lang="en-US" dirty="0"/>
              <a:t> </a:t>
            </a:r>
            <a:r>
              <a:rPr lang="en-US" dirty="0" err="1"/>
              <a:t>arrivano</a:t>
            </a:r>
            <a:r>
              <a:rPr lang="en-US" dirty="0"/>
              <a:t> con la </a:t>
            </a:r>
            <a:r>
              <a:rPr lang="en-US" dirty="0" err="1"/>
              <a:t>richiesta</a:t>
            </a:r>
            <a:r>
              <a:rPr lang="en-US" dirty="0"/>
              <a:t> </a:t>
            </a:r>
          </a:p>
          <a:p>
            <a:pPr lvl="1"/>
            <a:r>
              <a:rPr lang="en-US" dirty="0" err="1"/>
              <a:t>prepara</a:t>
            </a:r>
            <a:r>
              <a:rPr lang="en-US" dirty="0"/>
              <a:t> e </a:t>
            </a:r>
            <a:r>
              <a:rPr lang="en-US" dirty="0" err="1"/>
              <a:t>mette</a:t>
            </a:r>
            <a:r>
              <a:rPr lang="en-US" dirty="0"/>
              <a:t> a </a:t>
            </a:r>
            <a:r>
              <a:rPr lang="en-US" dirty="0" err="1"/>
              <a:t>disposizione</a:t>
            </a:r>
            <a:r>
              <a:rPr lang="en-US" dirty="0"/>
              <a:t> </a:t>
            </a:r>
            <a:r>
              <a:rPr lang="en-US" dirty="0" err="1"/>
              <a:t>della</a:t>
            </a:r>
            <a:r>
              <a:rPr lang="en-US" dirty="0"/>
              <a:t> vista </a:t>
            </a:r>
            <a:r>
              <a:rPr lang="en-US" dirty="0" err="1"/>
              <a:t>i</a:t>
            </a:r>
            <a:r>
              <a:rPr lang="en-US" dirty="0"/>
              <a:t> </a:t>
            </a:r>
            <a:r>
              <a:rPr lang="en-US" dirty="0" err="1"/>
              <a:t>dati</a:t>
            </a:r>
            <a:r>
              <a:rPr lang="en-US" dirty="0"/>
              <a:t> </a:t>
            </a:r>
            <a:r>
              <a:rPr lang="en-US" dirty="0" err="1"/>
              <a:t>necessari</a:t>
            </a:r>
            <a:r>
              <a:rPr lang="en-US" dirty="0"/>
              <a:t> a </a:t>
            </a:r>
            <a:r>
              <a:rPr lang="en-US" dirty="0" err="1"/>
              <a:t>produrre</a:t>
            </a:r>
            <a:r>
              <a:rPr lang="en-US" dirty="0"/>
              <a:t> la </a:t>
            </a:r>
            <a:r>
              <a:rPr lang="en-US" dirty="0" err="1"/>
              <a:t>risposta</a:t>
            </a:r>
            <a:r>
              <a:rPr lang="en-US" dirty="0"/>
              <a:t> </a:t>
            </a:r>
          </a:p>
          <a:p>
            <a:pPr lvl="1"/>
            <a:r>
              <a:rPr lang="en-US" dirty="0" err="1"/>
              <a:t>ritorna</a:t>
            </a:r>
            <a:r>
              <a:rPr lang="en-US" dirty="0"/>
              <a:t> </a:t>
            </a:r>
            <a:r>
              <a:rPr lang="en-US" dirty="0" err="1"/>
              <a:t>una</a:t>
            </a:r>
            <a:r>
              <a:rPr lang="en-US" dirty="0"/>
              <a:t> </a:t>
            </a:r>
            <a:r>
              <a:rPr lang="en-US" dirty="0" err="1"/>
              <a:t>stringa</a:t>
            </a:r>
            <a:r>
              <a:rPr lang="en-US" dirty="0"/>
              <a:t>, </a:t>
            </a:r>
            <a:r>
              <a:rPr lang="en-US" dirty="0" err="1"/>
              <a:t>che</a:t>
            </a:r>
            <a:r>
              <a:rPr lang="en-US" dirty="0"/>
              <a:t> </a:t>
            </a:r>
            <a:r>
              <a:rPr lang="en-US" dirty="0" err="1"/>
              <a:t>corrisponde</a:t>
            </a:r>
            <a:r>
              <a:rPr lang="en-US" dirty="0"/>
              <a:t> </a:t>
            </a:r>
            <a:r>
              <a:rPr lang="en-US" dirty="0" err="1"/>
              <a:t>alla</a:t>
            </a:r>
            <a:r>
              <a:rPr lang="en-US" dirty="0"/>
              <a:t> vista </a:t>
            </a:r>
            <a:r>
              <a:rPr lang="en-US" dirty="0" err="1"/>
              <a:t>che</a:t>
            </a:r>
            <a:r>
              <a:rPr lang="en-US" dirty="0"/>
              <a:t> </a:t>
            </a:r>
            <a:r>
              <a:rPr lang="en-US" dirty="0" err="1"/>
              <a:t>deve</a:t>
            </a:r>
            <a:r>
              <a:rPr lang="en-US" dirty="0"/>
              <a:t> </a:t>
            </a:r>
            <a:r>
              <a:rPr lang="en-US" dirty="0" err="1"/>
              <a:t>essere</a:t>
            </a:r>
            <a:r>
              <a:rPr lang="en-US" dirty="0"/>
              <a:t> </a:t>
            </a:r>
            <a:r>
              <a:rPr lang="en-US" dirty="0" err="1"/>
              <a:t>invocata</a:t>
            </a:r>
            <a:r>
              <a:rPr lang="en-US" dirty="0"/>
              <a:t> per la </a:t>
            </a:r>
            <a:r>
              <a:rPr lang="en-US" dirty="0" err="1"/>
              <a:t>produzione</a:t>
            </a:r>
            <a:r>
              <a:rPr lang="en-US" dirty="0"/>
              <a:t> </a:t>
            </a:r>
            <a:r>
              <a:rPr lang="en-US" dirty="0" err="1"/>
              <a:t>della</a:t>
            </a:r>
            <a:r>
              <a:rPr lang="en-US" dirty="0"/>
              <a:t> </a:t>
            </a:r>
            <a:r>
              <a:rPr lang="en-US" dirty="0" err="1"/>
              <a:t>risposta</a:t>
            </a:r>
            <a:endParaRPr lang="en-US" dirty="0"/>
          </a:p>
        </p:txBody>
      </p:sp>
    </p:spTree>
    <p:extLst>
      <p:ext uri="{BB962C8B-B14F-4D97-AF65-F5344CB8AC3E}">
        <p14:creationId xmlns:p14="http://schemas.microsoft.com/office/powerpoint/2010/main" val="69827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3C054-01B3-BAF0-A105-CC7122F0AF3B}"/>
              </a:ext>
            </a:extLst>
          </p:cNvPr>
          <p:cNvSpPr>
            <a:spLocks noGrp="1"/>
          </p:cNvSpPr>
          <p:nvPr>
            <p:ph type="title"/>
          </p:nvPr>
        </p:nvSpPr>
        <p:spPr/>
        <p:txBody>
          <a:bodyPr>
            <a:normAutofit fontScale="90000"/>
          </a:bodyPr>
          <a:lstStyle/>
          <a:p>
            <a:r>
              <a:rPr lang="en-US" dirty="0" err="1"/>
              <a:t>Vediamo</a:t>
            </a:r>
            <a:r>
              <a:rPr lang="en-US" dirty="0"/>
              <a:t> </a:t>
            </a:r>
            <a:r>
              <a:rPr lang="en-US" dirty="0" err="1"/>
              <a:t>i</a:t>
            </a:r>
            <a:r>
              <a:rPr lang="en-US" dirty="0"/>
              <a:t> </a:t>
            </a:r>
            <a:r>
              <a:rPr lang="en-US" dirty="0" err="1"/>
              <a:t>dati</a:t>
            </a:r>
            <a:r>
              <a:rPr lang="en-US" dirty="0"/>
              <a:t> </a:t>
            </a:r>
            <a:r>
              <a:rPr lang="en-US" dirty="0" err="1"/>
              <a:t>necessari</a:t>
            </a:r>
            <a:r>
              <a:rPr lang="en-US" dirty="0"/>
              <a:t> per </a:t>
            </a:r>
            <a:r>
              <a:rPr lang="en-US" dirty="0" err="1"/>
              <a:t>produrre</a:t>
            </a:r>
            <a:r>
              <a:rPr lang="en-US" dirty="0"/>
              <a:t> le </a:t>
            </a:r>
            <a:r>
              <a:rPr lang="en-US" dirty="0" err="1"/>
              <a:t>risposte</a:t>
            </a:r>
            <a:endParaRPr lang="en-US" dirty="0"/>
          </a:p>
        </p:txBody>
      </p:sp>
      <p:sp>
        <p:nvSpPr>
          <p:cNvPr id="3" name="Segnaposto contenuto 2">
            <a:extLst>
              <a:ext uri="{FF2B5EF4-FFF2-40B4-BE49-F238E27FC236}">
                <a16:creationId xmlns:a16="http://schemas.microsoft.com/office/drawing/2014/main" id="{4D1419BD-690C-CE5D-7311-69FFF441DE23}"/>
              </a:ext>
            </a:extLst>
          </p:cNvPr>
          <p:cNvSpPr>
            <a:spLocks noGrp="1"/>
          </p:cNvSpPr>
          <p:nvPr>
            <p:ph idx="1"/>
          </p:nvPr>
        </p:nvSpPr>
        <p:spPr/>
        <p:txBody>
          <a:bodyPr>
            <a:normAutofit lnSpcReduction="10000"/>
          </a:bodyPr>
          <a:lstStyle/>
          <a:p>
            <a:pPr marL="0" indent="0">
              <a:buNone/>
            </a:pPr>
            <a:endParaRPr lang="it-IT" dirty="0">
              <a:solidFill>
                <a:srgbClr val="646464"/>
              </a:solidFill>
              <a:effectLst/>
              <a:latin typeface="Menlo" panose="020B0609030804020204" pitchFamily="49" charset="0"/>
            </a:endParaRPr>
          </a:p>
          <a:p>
            <a:pPr marL="0" indent="0">
              <a:buNone/>
            </a:pPr>
            <a:endParaRPr lang="it-IT" dirty="0">
              <a:solidFill>
                <a:srgbClr val="646464"/>
              </a:solidFill>
              <a:latin typeface="Menlo" panose="020B0609030804020204" pitchFamily="49" charset="0"/>
            </a:endParaRPr>
          </a:p>
          <a:p>
            <a:pPr marL="0" indent="0">
              <a:buNone/>
            </a:pPr>
            <a:r>
              <a:rPr lang="it-IT" dirty="0" err="1">
                <a:solidFill>
                  <a:srgbClr val="646464"/>
                </a:solidFill>
                <a:effectLst/>
                <a:latin typeface="Menlo" panose="020B0609030804020204" pitchFamily="49" charset="0"/>
              </a:rPr>
              <a:t>Get</a:t>
            </a:r>
            <a:r>
              <a:rPr lang="it-IT" dirty="0">
                <a:solidFill>
                  <a:srgbClr val="646464"/>
                </a:solidFill>
                <a:effectLst/>
                <a:latin typeface="Menlo" panose="020B0609030804020204" pitchFamily="49" charset="0"/>
              </a:rPr>
              <a:t>  </a:t>
            </a:r>
            <a:r>
              <a:rPr lang="it-IT" dirty="0">
                <a:solidFill>
                  <a:srgbClr val="2A00FF"/>
                </a:solidFill>
                <a:effectLst/>
                <a:latin typeface="Menlo" panose="020B0609030804020204" pitchFamily="49" charset="0"/>
              </a:rPr>
              <a:t>/movie/{id}</a:t>
            </a:r>
          </a:p>
          <a:p>
            <a:pPr marL="0" indent="0">
              <a:buNone/>
            </a:pPr>
            <a:r>
              <a:rPr lang="it-IT" dirty="0">
                <a:latin typeface="Calibri Light" panose="020F0302020204030204" pitchFamily="34" charset="0"/>
                <a:cs typeface="Calibri Light" panose="020F0302020204030204" pitchFamily="34" charset="0"/>
              </a:rPr>
              <a:t>Risponde con con una pagina che mostra </a:t>
            </a:r>
            <a:r>
              <a:rPr lang="it-IT" b="1" dirty="0">
                <a:highlight>
                  <a:srgbClr val="FFFF00"/>
                </a:highlight>
                <a:latin typeface="Calibri Light" panose="020F0302020204030204" pitchFamily="34" charset="0"/>
                <a:cs typeface="Calibri Light" panose="020F0302020204030204" pitchFamily="34" charset="0"/>
              </a:rPr>
              <a:t>i dati </a:t>
            </a:r>
            <a:r>
              <a:rPr lang="it-IT" b="1" dirty="0">
                <a:effectLst/>
                <a:highlight>
                  <a:srgbClr val="FFFF00"/>
                </a:highlight>
                <a:latin typeface="Calibri Light" panose="020F0302020204030204" pitchFamily="34" charset="0"/>
                <a:cs typeface="Calibri Light" panose="020F0302020204030204" pitchFamily="34" charset="0"/>
              </a:rPr>
              <a:t>del film</a:t>
            </a:r>
            <a:r>
              <a:rPr lang="it-IT" dirty="0">
                <a:effectLst/>
                <a:latin typeface="Calibri Light" panose="020F0302020204030204" pitchFamily="34" charset="0"/>
                <a:cs typeface="Calibri Light" panose="020F0302020204030204" pitchFamily="34" charset="0"/>
              </a:rPr>
              <a:t> con il codice specificato nell'ultima parte dell'URL </a:t>
            </a:r>
            <a:endParaRPr lang="it-IT" dirty="0">
              <a:solidFill>
                <a:srgbClr val="2A00FF"/>
              </a:solidFill>
              <a:effectLst/>
              <a:latin typeface="Menlo" panose="020B0609030804020204" pitchFamily="49" charset="0"/>
            </a:endParaRPr>
          </a:p>
          <a:p>
            <a:pPr marL="0" indent="0">
              <a:buNone/>
            </a:pPr>
            <a:endParaRPr lang="it-IT" dirty="0">
              <a:effectLst/>
              <a:latin typeface="Menlo" panose="020B0609030804020204" pitchFamily="49" charset="0"/>
            </a:endParaRPr>
          </a:p>
          <a:p>
            <a:pPr marL="0" indent="0">
              <a:buNone/>
            </a:pPr>
            <a:r>
              <a:rPr lang="it-IT" dirty="0" err="1">
                <a:solidFill>
                  <a:srgbClr val="646464"/>
                </a:solidFill>
                <a:effectLst/>
                <a:latin typeface="Menlo" panose="020B0609030804020204" pitchFamily="49" charset="0"/>
              </a:rPr>
              <a:t>Get</a:t>
            </a:r>
            <a:r>
              <a:rPr lang="it-IT" dirty="0">
                <a:solidFill>
                  <a:srgbClr val="646464"/>
                </a:solidFill>
                <a:effectLst/>
                <a:latin typeface="Menlo" panose="020B0609030804020204" pitchFamily="49" charset="0"/>
              </a:rPr>
              <a:t>  </a:t>
            </a:r>
            <a:r>
              <a:rPr lang="it-IT" dirty="0">
                <a:solidFill>
                  <a:srgbClr val="2A00FF"/>
                </a:solidFill>
                <a:effectLst/>
                <a:latin typeface="Menlo" panose="020B0609030804020204" pitchFamily="49" charset="0"/>
              </a:rPr>
              <a:t>/movie</a:t>
            </a:r>
          </a:p>
          <a:p>
            <a:pPr marL="0" indent="0">
              <a:buNone/>
            </a:pPr>
            <a:r>
              <a:rPr lang="it-IT" dirty="0">
                <a:latin typeface="Calibri Light" panose="020F0302020204030204" pitchFamily="34" charset="0"/>
                <a:cs typeface="Calibri Light" panose="020F0302020204030204" pitchFamily="34" charset="0"/>
              </a:rPr>
              <a:t>Risponde con con una pagina che mostra la </a:t>
            </a:r>
            <a:r>
              <a:rPr lang="it-IT" b="1" dirty="0">
                <a:highlight>
                  <a:srgbClr val="FFFF00"/>
                </a:highlight>
                <a:latin typeface="Calibri Light" panose="020F0302020204030204" pitchFamily="34" charset="0"/>
                <a:cs typeface="Calibri Light" panose="020F0302020204030204" pitchFamily="34" charset="0"/>
              </a:rPr>
              <a:t>lista di tutti i </a:t>
            </a:r>
            <a:r>
              <a:rPr lang="it-IT" b="1" dirty="0">
                <a:effectLst/>
                <a:highlight>
                  <a:srgbClr val="FFFF00"/>
                </a:highlight>
                <a:latin typeface="Calibri Light" panose="020F0302020204030204" pitchFamily="34" charset="0"/>
                <a:cs typeface="Calibri Light" panose="020F0302020204030204" pitchFamily="34" charset="0"/>
              </a:rPr>
              <a:t>film</a:t>
            </a:r>
          </a:p>
          <a:p>
            <a:pPr marL="0" indent="0">
              <a:buNone/>
            </a:pPr>
            <a:endParaRPr lang="it-IT" b="1" dirty="0">
              <a:solidFill>
                <a:srgbClr val="7F0055"/>
              </a:solidFill>
              <a:effectLst/>
              <a:latin typeface="Menlo" panose="020B0609030804020204" pitchFamily="49" charset="0"/>
            </a:endParaRPr>
          </a:p>
        </p:txBody>
      </p:sp>
    </p:spTree>
    <p:extLst>
      <p:ext uri="{BB962C8B-B14F-4D97-AF65-F5344CB8AC3E}">
        <p14:creationId xmlns:p14="http://schemas.microsoft.com/office/powerpoint/2010/main" val="11629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0427B1-0195-9557-8680-1D007A85775E}"/>
              </a:ext>
            </a:extLst>
          </p:cNvPr>
          <p:cNvSpPr>
            <a:spLocks noGrp="1"/>
          </p:cNvSpPr>
          <p:nvPr>
            <p:ph type="title"/>
          </p:nvPr>
        </p:nvSpPr>
        <p:spPr/>
        <p:txBody>
          <a:bodyPr/>
          <a:lstStyle/>
          <a:p>
            <a:r>
              <a:rPr lang="en-US" dirty="0"/>
              <a:t>Controller in Spring Boot</a:t>
            </a:r>
          </a:p>
        </p:txBody>
      </p:sp>
      <p:sp>
        <p:nvSpPr>
          <p:cNvPr id="3" name="Segnaposto contenuto 2">
            <a:extLst>
              <a:ext uri="{FF2B5EF4-FFF2-40B4-BE49-F238E27FC236}">
                <a16:creationId xmlns:a16="http://schemas.microsoft.com/office/drawing/2014/main" id="{71A9C2BA-379C-09F3-379F-F547F73455FE}"/>
              </a:ext>
            </a:extLst>
          </p:cNvPr>
          <p:cNvSpPr>
            <a:spLocks noGrp="1"/>
          </p:cNvSpPr>
          <p:nvPr>
            <p:ph idx="1"/>
          </p:nvPr>
        </p:nvSpPr>
        <p:spPr/>
        <p:txBody>
          <a:bodyPr>
            <a:normAutofit fontScale="92500"/>
          </a:bodyPr>
          <a:lstStyle/>
          <a:p>
            <a:r>
              <a:rPr lang="en-US" dirty="0"/>
              <a:t>La </a:t>
            </a:r>
            <a:r>
              <a:rPr lang="en-US" dirty="0" err="1"/>
              <a:t>classe</a:t>
            </a:r>
            <a:r>
              <a:rPr lang="en-US" dirty="0"/>
              <a:t> controller </a:t>
            </a:r>
            <a:r>
              <a:rPr lang="en-US" dirty="0" err="1"/>
              <a:t>è</a:t>
            </a:r>
            <a:r>
              <a:rPr lang="en-US" dirty="0"/>
              <a:t> </a:t>
            </a:r>
            <a:r>
              <a:rPr lang="en-US" dirty="0" err="1"/>
              <a:t>annotata</a:t>
            </a:r>
            <a:r>
              <a:rPr lang="en-US" dirty="0"/>
              <a:t> </a:t>
            </a:r>
            <a:r>
              <a:rPr lang="en-US" dirty="0">
                <a:latin typeface="Consolas" panose="020B0609020204030204" pitchFamily="49" charset="0"/>
                <a:cs typeface="Consolas" panose="020B0609020204030204" pitchFamily="49" charset="0"/>
              </a:rPr>
              <a:t>@Controller</a:t>
            </a:r>
          </a:p>
          <a:p>
            <a:r>
              <a:rPr lang="en-US" dirty="0" err="1"/>
              <a:t>Ogni</a:t>
            </a:r>
            <a:r>
              <a:rPr lang="en-US" dirty="0"/>
              <a:t> </a:t>
            </a:r>
            <a:r>
              <a:rPr lang="en-US" dirty="0" err="1"/>
              <a:t>metodo</a:t>
            </a:r>
            <a:r>
              <a:rPr lang="en-US" dirty="0"/>
              <a:t> </a:t>
            </a:r>
            <a:r>
              <a:rPr lang="en-US" dirty="0" err="1"/>
              <a:t>è</a:t>
            </a:r>
            <a:r>
              <a:rPr lang="en-US" dirty="0"/>
              <a:t> </a:t>
            </a:r>
            <a:r>
              <a:rPr lang="en-US" dirty="0" err="1"/>
              <a:t>annotato</a:t>
            </a:r>
            <a:r>
              <a:rPr lang="en-US" dirty="0"/>
              <a:t> con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PostMapping</a:t>
            </a:r>
            <a:r>
              <a:rPr lang="en-US" dirty="0">
                <a:latin typeface="Consolas" panose="020B0609020204030204" pitchFamily="49" charset="0"/>
                <a:cs typeface="Consolas" panose="020B0609020204030204" pitchFamily="49" charset="0"/>
              </a:rPr>
              <a:t>(URL)</a:t>
            </a:r>
            <a:r>
              <a:rPr lang="en-US" dirty="0"/>
              <a:t> o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GetMapping</a:t>
            </a:r>
            <a:r>
              <a:rPr lang="en-US" dirty="0">
                <a:latin typeface="Consolas" panose="020B0609020204030204" pitchFamily="49" charset="0"/>
                <a:cs typeface="Consolas" panose="020B0609020204030204" pitchFamily="49" charset="0"/>
              </a:rPr>
              <a:t>(URL)</a:t>
            </a:r>
            <a:r>
              <a:rPr lang="en-US" dirty="0"/>
              <a:t> per </a:t>
            </a:r>
            <a:r>
              <a:rPr lang="en-US" dirty="0" err="1"/>
              <a:t>associare</a:t>
            </a:r>
            <a:r>
              <a:rPr lang="en-US" dirty="0"/>
              <a:t> il </a:t>
            </a:r>
            <a:r>
              <a:rPr lang="en-US" dirty="0" err="1"/>
              <a:t>metodo</a:t>
            </a:r>
            <a:r>
              <a:rPr lang="en-US" dirty="0"/>
              <a:t> </a:t>
            </a:r>
            <a:r>
              <a:rPr lang="en-US" dirty="0" err="1"/>
              <a:t>alla</a:t>
            </a:r>
            <a:r>
              <a:rPr lang="en-US" dirty="0"/>
              <a:t> </a:t>
            </a:r>
            <a:r>
              <a:rPr lang="en-US" dirty="0" err="1"/>
              <a:t>richiesta</a:t>
            </a:r>
            <a:r>
              <a:rPr lang="en-US" dirty="0"/>
              <a:t>. </a:t>
            </a:r>
          </a:p>
          <a:p>
            <a:pPr lvl="1"/>
            <a:r>
              <a:rPr lang="en-US" dirty="0"/>
              <a:t>L'URL e' </a:t>
            </a:r>
            <a:r>
              <a:rPr lang="en-US" dirty="0" err="1"/>
              <a:t>una</a:t>
            </a:r>
            <a:r>
              <a:rPr lang="en-US" dirty="0"/>
              <a:t> </a:t>
            </a:r>
            <a:r>
              <a:rPr lang="en-US" dirty="0" err="1"/>
              <a:t>stringa</a:t>
            </a:r>
            <a:r>
              <a:rPr lang="en-US" dirty="0"/>
              <a:t>, </a:t>
            </a:r>
            <a:r>
              <a:rPr lang="en-US" dirty="0" err="1"/>
              <a:t>eventualmente</a:t>
            </a:r>
            <a:r>
              <a:rPr lang="en-US" dirty="0"/>
              <a:t> </a:t>
            </a:r>
            <a:r>
              <a:rPr lang="en-US" dirty="0" err="1"/>
              <a:t>parametrica</a:t>
            </a:r>
            <a:endParaRPr lang="en-US" dirty="0"/>
          </a:p>
          <a:p>
            <a:r>
              <a:rPr lang="en-US" dirty="0"/>
              <a:t>Per </a:t>
            </a:r>
            <a:r>
              <a:rPr lang="en-US" dirty="0" err="1"/>
              <a:t>mettere</a:t>
            </a:r>
            <a:r>
              <a:rPr lang="en-US" dirty="0"/>
              <a:t> a </a:t>
            </a:r>
            <a:r>
              <a:rPr lang="en-US" dirty="0" err="1"/>
              <a:t>disposizione</a:t>
            </a:r>
            <a:r>
              <a:rPr lang="en-US" dirty="0"/>
              <a:t> del </a:t>
            </a:r>
            <a:r>
              <a:rPr lang="en-US" dirty="0" err="1"/>
              <a:t>componente</a:t>
            </a:r>
            <a:r>
              <a:rPr lang="en-US" dirty="0"/>
              <a:t> </a:t>
            </a:r>
            <a:r>
              <a:rPr lang="en-US" dirty="0" err="1"/>
              <a:t>che</a:t>
            </a:r>
            <a:r>
              <a:rPr lang="en-US" dirty="0"/>
              <a:t> genera la </a:t>
            </a:r>
            <a:r>
              <a:rPr lang="en-US" dirty="0" err="1"/>
              <a:t>risposta</a:t>
            </a:r>
            <a:r>
              <a:rPr lang="en-US" dirty="0"/>
              <a:t> </a:t>
            </a:r>
            <a:r>
              <a:rPr lang="en-US" dirty="0" err="1"/>
              <a:t>i</a:t>
            </a:r>
            <a:r>
              <a:rPr lang="en-US" dirty="0"/>
              <a:t> </a:t>
            </a:r>
            <a:r>
              <a:rPr lang="en-US" dirty="0" err="1"/>
              <a:t>dati</a:t>
            </a:r>
            <a:r>
              <a:rPr lang="en-US" dirty="0"/>
              <a:t> </a:t>
            </a:r>
            <a:r>
              <a:rPr lang="en-US" dirty="0" err="1"/>
              <a:t>usiamo</a:t>
            </a:r>
            <a:r>
              <a:rPr lang="en-US" dirty="0"/>
              <a:t> il </a:t>
            </a:r>
            <a:r>
              <a:rPr lang="en-US" dirty="0" err="1"/>
              <a:t>metodo</a:t>
            </a:r>
            <a:r>
              <a:rPr lang="en-US" dirty="0"/>
              <a:t> </a:t>
            </a:r>
            <a:r>
              <a:rPr lang="en-US" dirty="0" err="1">
                <a:latin typeface="Consolas" panose="020B0609020204030204" pitchFamily="49" charset="0"/>
                <a:cs typeface="Consolas" panose="020B0609020204030204" pitchFamily="49" charset="0"/>
              </a:rPr>
              <a:t>addAttribute</a:t>
            </a:r>
            <a:r>
              <a:rPr lang="en-US" dirty="0">
                <a:latin typeface="Consolas" panose="020B0609020204030204" pitchFamily="49" charset="0"/>
                <a:cs typeface="Consolas" panose="020B0609020204030204" pitchFamily="49" charset="0"/>
              </a:rPr>
              <a:t>(String, Object)</a:t>
            </a:r>
            <a:r>
              <a:rPr lang="en-US" dirty="0"/>
              <a:t> di un </a:t>
            </a:r>
            <a:r>
              <a:rPr lang="en-US" dirty="0" err="1"/>
              <a:t>oggetto</a:t>
            </a:r>
            <a:r>
              <a:rPr lang="en-US" dirty="0"/>
              <a:t> Model, </a:t>
            </a:r>
            <a:r>
              <a:rPr lang="en-US" dirty="0" err="1"/>
              <a:t>che</a:t>
            </a:r>
            <a:r>
              <a:rPr lang="en-US" dirty="0"/>
              <a:t> </a:t>
            </a:r>
            <a:r>
              <a:rPr lang="en-US" dirty="0" err="1"/>
              <a:t>viene</a:t>
            </a:r>
            <a:r>
              <a:rPr lang="en-US" dirty="0"/>
              <a:t> </a:t>
            </a:r>
            <a:r>
              <a:rPr lang="en-US" dirty="0" err="1"/>
              <a:t>passato</a:t>
            </a:r>
            <a:r>
              <a:rPr lang="en-US" dirty="0"/>
              <a:t> come </a:t>
            </a:r>
            <a:r>
              <a:rPr lang="en-US" dirty="0" err="1"/>
              <a:t>parametro</a:t>
            </a:r>
            <a:r>
              <a:rPr lang="en-US" dirty="0"/>
              <a:t> </a:t>
            </a:r>
            <a:r>
              <a:rPr lang="en-US" dirty="0" err="1"/>
              <a:t>nel</a:t>
            </a:r>
            <a:r>
              <a:rPr lang="en-US" dirty="0"/>
              <a:t> </a:t>
            </a:r>
            <a:r>
              <a:rPr lang="en-US" dirty="0" err="1"/>
              <a:t>metodo</a:t>
            </a:r>
            <a:endParaRPr lang="en-US" dirty="0"/>
          </a:p>
          <a:p>
            <a:r>
              <a:rPr lang="en-US" dirty="0"/>
              <a:t>Per </a:t>
            </a:r>
            <a:r>
              <a:rPr lang="en-US" dirty="0" err="1"/>
              <a:t>invocare</a:t>
            </a:r>
            <a:r>
              <a:rPr lang="en-US" dirty="0"/>
              <a:t> la vista </a:t>
            </a:r>
            <a:r>
              <a:rPr lang="en-US" dirty="0" err="1"/>
              <a:t>che</a:t>
            </a:r>
            <a:r>
              <a:rPr lang="en-US" dirty="0"/>
              <a:t> </a:t>
            </a:r>
            <a:r>
              <a:rPr lang="en-US" dirty="0" err="1"/>
              <a:t>produrrà</a:t>
            </a:r>
            <a:r>
              <a:rPr lang="en-US" dirty="0"/>
              <a:t> la </a:t>
            </a:r>
            <a:r>
              <a:rPr lang="en-US" dirty="0" err="1"/>
              <a:t>risposta</a:t>
            </a:r>
            <a:r>
              <a:rPr lang="en-US" dirty="0"/>
              <a:t>, il </a:t>
            </a:r>
            <a:r>
              <a:rPr lang="en-US" dirty="0" err="1"/>
              <a:t>metodo</a:t>
            </a:r>
            <a:r>
              <a:rPr lang="en-US" dirty="0"/>
              <a:t> </a:t>
            </a:r>
            <a:r>
              <a:rPr lang="en-US" dirty="0" err="1"/>
              <a:t>ritorna</a:t>
            </a:r>
            <a:r>
              <a:rPr lang="en-US" dirty="0"/>
              <a:t> </a:t>
            </a:r>
            <a:r>
              <a:rPr lang="en-US" dirty="0" err="1"/>
              <a:t>una</a:t>
            </a:r>
            <a:r>
              <a:rPr lang="en-US" dirty="0"/>
              <a:t> </a:t>
            </a:r>
            <a:r>
              <a:rPr lang="en-US" dirty="0" err="1"/>
              <a:t>stringa</a:t>
            </a:r>
            <a:r>
              <a:rPr lang="en-US" dirty="0"/>
              <a:t> con il </a:t>
            </a:r>
            <a:r>
              <a:rPr lang="en-US" dirty="0" err="1"/>
              <a:t>nome</a:t>
            </a:r>
            <a:r>
              <a:rPr lang="en-US" dirty="0"/>
              <a:t> </a:t>
            </a:r>
            <a:r>
              <a:rPr lang="en-US" dirty="0" err="1"/>
              <a:t>della</a:t>
            </a:r>
            <a:r>
              <a:rPr lang="en-US" dirty="0"/>
              <a:t> vista</a:t>
            </a:r>
          </a:p>
        </p:txBody>
      </p:sp>
    </p:spTree>
    <p:extLst>
      <p:ext uri="{BB962C8B-B14F-4D97-AF65-F5344CB8AC3E}">
        <p14:creationId xmlns:p14="http://schemas.microsoft.com/office/powerpoint/2010/main" val="120842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3C054-01B3-BAF0-A105-CC7122F0AF3B}"/>
              </a:ext>
            </a:extLst>
          </p:cNvPr>
          <p:cNvSpPr>
            <a:spLocks noGrp="1"/>
          </p:cNvSpPr>
          <p:nvPr>
            <p:ph type="title"/>
          </p:nvPr>
        </p:nvSpPr>
        <p:spPr/>
        <p:txBody>
          <a:bodyPr/>
          <a:lstStyle/>
          <a:p>
            <a:r>
              <a:rPr lang="en-US" dirty="0" err="1"/>
              <a:t>MovieController.java</a:t>
            </a:r>
            <a:endParaRPr lang="en-US" dirty="0"/>
          </a:p>
        </p:txBody>
      </p:sp>
      <p:sp>
        <p:nvSpPr>
          <p:cNvPr id="3" name="Segnaposto contenuto 2">
            <a:extLst>
              <a:ext uri="{FF2B5EF4-FFF2-40B4-BE49-F238E27FC236}">
                <a16:creationId xmlns:a16="http://schemas.microsoft.com/office/drawing/2014/main" id="{4D1419BD-690C-CE5D-7311-69FFF441DE23}"/>
              </a:ext>
            </a:extLst>
          </p:cNvPr>
          <p:cNvSpPr>
            <a:spLocks noGrp="1"/>
          </p:cNvSpPr>
          <p:nvPr>
            <p:ph idx="1"/>
          </p:nvPr>
        </p:nvSpPr>
        <p:spPr>
          <a:xfrm>
            <a:off x="609600" y="1240971"/>
            <a:ext cx="11468100" cy="5487820"/>
          </a:xfrm>
        </p:spPr>
        <p:txBody>
          <a:bodyPr>
            <a:normAutofit fontScale="62500" lnSpcReduction="20000"/>
          </a:bodyPr>
          <a:lstStyle/>
          <a:p>
            <a:pPr marL="0" indent="0">
              <a:buNone/>
            </a:pPr>
            <a:r>
              <a:rPr lang="it-IT" dirty="0">
                <a:solidFill>
                  <a:srgbClr val="646464"/>
                </a:solidFill>
                <a:effectLst/>
                <a:latin typeface="Menlo" panose="020B0609030804020204" pitchFamily="49" charset="0"/>
              </a:rPr>
              <a:t>@Controller </a:t>
            </a:r>
          </a:p>
          <a:p>
            <a:pPr marL="0" indent="0">
              <a:buNone/>
            </a:pPr>
            <a:r>
              <a:rPr lang="it-IT" b="1" dirty="0">
                <a:solidFill>
                  <a:srgbClr val="7F0055"/>
                </a:solidFill>
                <a:effectLst/>
                <a:latin typeface="Menlo" panose="020B0609030804020204" pitchFamily="49" charset="0"/>
              </a:rPr>
              <a:t>public</a:t>
            </a:r>
            <a:r>
              <a:rPr lang="it-IT" dirty="0">
                <a:effectLst/>
                <a:latin typeface="Menlo" panose="020B0609030804020204" pitchFamily="49" charset="0"/>
              </a:rPr>
              <a:t> </a:t>
            </a:r>
            <a:r>
              <a:rPr lang="it-IT" b="1" dirty="0">
                <a:solidFill>
                  <a:srgbClr val="7F0055"/>
                </a:solidFill>
                <a:effectLst/>
                <a:latin typeface="Menlo" panose="020B0609030804020204" pitchFamily="49" charset="0"/>
              </a:rPr>
              <a:t>class</a:t>
            </a:r>
            <a:r>
              <a:rPr lang="it-IT" dirty="0">
                <a:effectLst/>
                <a:latin typeface="Menlo" panose="020B0609030804020204" pitchFamily="49" charset="0"/>
              </a:rPr>
              <a:t> </a:t>
            </a:r>
            <a:r>
              <a:rPr lang="it-IT" dirty="0" err="1">
                <a:effectLst/>
                <a:latin typeface="Menlo" panose="020B0609030804020204" pitchFamily="49" charset="0"/>
              </a:rPr>
              <a:t>MovieController</a:t>
            </a:r>
            <a:r>
              <a:rPr lang="it-IT" dirty="0">
                <a:effectLst/>
                <a:latin typeface="Menlo" panose="020B0609030804020204" pitchFamily="49" charset="0"/>
              </a:rPr>
              <a:t> {</a:t>
            </a:r>
          </a:p>
          <a:p>
            <a:pPr marL="0" indent="0">
              <a:buNone/>
            </a:pPr>
            <a:r>
              <a:rPr lang="it-IT" dirty="0">
                <a:solidFill>
                  <a:srgbClr val="646464"/>
                </a:solidFill>
                <a:effectLst/>
                <a:latin typeface="Menlo" panose="020B0609030804020204" pitchFamily="49" charset="0"/>
              </a:rPr>
              <a:t>  @</a:t>
            </a:r>
            <a:r>
              <a:rPr lang="it-IT" dirty="0" err="1">
                <a:solidFill>
                  <a:srgbClr val="646464"/>
                </a:solidFill>
                <a:effectLst/>
                <a:latin typeface="Menlo" panose="020B0609030804020204" pitchFamily="49" charset="0"/>
              </a:rPr>
              <a:t>Autowired</a:t>
            </a:r>
            <a:r>
              <a:rPr lang="it-IT" dirty="0">
                <a:effectLst/>
                <a:latin typeface="Menlo" panose="020B0609030804020204" pitchFamily="49" charset="0"/>
              </a:rPr>
              <a:t> </a:t>
            </a:r>
            <a:r>
              <a:rPr lang="it-IT" dirty="0" err="1">
                <a:effectLst/>
                <a:latin typeface="Menlo" panose="020B0609030804020204" pitchFamily="49" charset="0"/>
              </a:rPr>
              <a:t>MovieService</a:t>
            </a:r>
            <a:r>
              <a:rPr lang="it-IT" dirty="0">
                <a:effectLst/>
                <a:latin typeface="Menlo" panose="020B0609030804020204" pitchFamily="49" charset="0"/>
              </a:rPr>
              <a:t> </a:t>
            </a:r>
            <a:r>
              <a:rPr lang="it-IT" dirty="0" err="1">
                <a:solidFill>
                  <a:srgbClr val="0000C0"/>
                </a:solidFill>
                <a:effectLst/>
                <a:latin typeface="Menlo" panose="020B0609030804020204" pitchFamily="49" charset="0"/>
              </a:rPr>
              <a:t>movieService</a:t>
            </a:r>
            <a:r>
              <a:rPr lang="it-IT" dirty="0">
                <a:effectLst/>
                <a:latin typeface="Menlo" panose="020B0609030804020204" pitchFamily="49" charset="0"/>
              </a:rPr>
              <a:t>;</a:t>
            </a:r>
            <a:br>
              <a:rPr lang="it-IT" dirty="0">
                <a:effectLst/>
                <a:latin typeface="Menlo" panose="020B0609030804020204" pitchFamily="49" charset="0"/>
              </a:rPr>
            </a:br>
            <a:endParaRPr lang="it-IT" dirty="0">
              <a:effectLst/>
              <a:latin typeface="Menlo" panose="020B0609030804020204" pitchFamily="49" charset="0"/>
            </a:endParaRPr>
          </a:p>
          <a:p>
            <a:pPr marL="0" indent="0">
              <a:buNone/>
            </a:pPr>
            <a:r>
              <a:rPr lang="it-IT" dirty="0">
                <a:solidFill>
                  <a:srgbClr val="646464"/>
                </a:solidFill>
                <a:effectLst/>
                <a:latin typeface="Menlo" panose="020B0609030804020204" pitchFamily="49" charset="0"/>
              </a:rPr>
              <a:t>  @</a:t>
            </a:r>
            <a:r>
              <a:rPr lang="it-IT" dirty="0" err="1">
                <a:solidFill>
                  <a:srgbClr val="646464"/>
                </a:solidFill>
                <a:effectLst/>
                <a:latin typeface="Menlo" panose="020B0609030804020204" pitchFamily="49" charset="0"/>
              </a:rPr>
              <a:t>GetMapping</a:t>
            </a:r>
            <a:r>
              <a:rPr lang="it-IT" dirty="0">
                <a:solidFill>
                  <a:srgbClr val="000000"/>
                </a:solidFill>
                <a:effectLst/>
                <a:latin typeface="Menlo" panose="020B0609030804020204" pitchFamily="49" charset="0"/>
              </a:rPr>
              <a:t>(</a:t>
            </a:r>
            <a:r>
              <a:rPr lang="it-IT" dirty="0">
                <a:solidFill>
                  <a:srgbClr val="2A00FF"/>
                </a:solidFill>
                <a:effectLst/>
                <a:latin typeface="Menlo" panose="020B0609030804020204" pitchFamily="49" charset="0"/>
              </a:rPr>
              <a:t>"/movie/{id}"</a:t>
            </a:r>
            <a:r>
              <a:rPr lang="it-IT" dirty="0">
                <a:solidFill>
                  <a:srgbClr val="000000"/>
                </a:solidFill>
                <a:effectLst/>
                <a:latin typeface="Menlo" panose="020B0609030804020204" pitchFamily="49" charset="0"/>
              </a:rPr>
              <a:t>)</a:t>
            </a:r>
            <a:endParaRPr lang="it-IT" dirty="0">
              <a:solidFill>
                <a:srgbClr val="2A00FF"/>
              </a:solidFill>
              <a:effectLst/>
              <a:latin typeface="Menlo" panose="020B0609030804020204" pitchFamily="49" charset="0"/>
            </a:endParaRPr>
          </a:p>
          <a:p>
            <a:pPr marL="0" indent="0">
              <a:buNone/>
            </a:pPr>
            <a:r>
              <a:rPr lang="it-IT" b="1" dirty="0">
                <a:solidFill>
                  <a:srgbClr val="7F0055"/>
                </a:solidFill>
                <a:effectLst/>
                <a:latin typeface="Menlo" panose="020B0609030804020204" pitchFamily="49" charset="0"/>
              </a:rPr>
              <a:t>  public</a:t>
            </a:r>
            <a:r>
              <a:rPr lang="it-IT" dirty="0">
                <a:effectLst/>
                <a:latin typeface="Menlo" panose="020B0609030804020204" pitchFamily="49" charset="0"/>
              </a:rPr>
              <a:t> </a:t>
            </a:r>
            <a:r>
              <a:rPr lang="it-IT" dirty="0" err="1">
                <a:effectLst/>
                <a:latin typeface="Menlo" panose="020B0609030804020204" pitchFamily="49" charset="0"/>
              </a:rPr>
              <a:t>String</a:t>
            </a:r>
            <a:r>
              <a:rPr lang="it-IT" dirty="0">
                <a:effectLst/>
                <a:latin typeface="Menlo" panose="020B0609030804020204" pitchFamily="49" charset="0"/>
              </a:rPr>
              <a:t> </a:t>
            </a:r>
            <a:r>
              <a:rPr lang="it-IT" dirty="0" err="1">
                <a:effectLst/>
                <a:latin typeface="Menlo" panose="020B0609030804020204" pitchFamily="49" charset="0"/>
              </a:rPr>
              <a:t>getMovie</a:t>
            </a:r>
            <a:r>
              <a:rPr lang="it-IT" dirty="0">
                <a:effectLst/>
                <a:latin typeface="Menlo" panose="020B0609030804020204" pitchFamily="49" charset="0"/>
              </a:rPr>
              <a:t>(</a:t>
            </a:r>
            <a:r>
              <a:rPr lang="it-IT" dirty="0">
                <a:solidFill>
                  <a:srgbClr val="646464"/>
                </a:solidFill>
                <a:effectLst/>
                <a:latin typeface="Menlo" panose="020B0609030804020204" pitchFamily="49" charset="0"/>
              </a:rPr>
              <a:t>@</a:t>
            </a:r>
            <a:r>
              <a:rPr lang="it-IT" dirty="0" err="1">
                <a:solidFill>
                  <a:srgbClr val="646464"/>
                </a:solidFill>
                <a:effectLst/>
                <a:latin typeface="Menlo" panose="020B0609030804020204" pitchFamily="49" charset="0"/>
              </a:rPr>
              <a:t>PathVariable</a:t>
            </a:r>
            <a:r>
              <a:rPr lang="it-IT" dirty="0">
                <a:effectLst/>
                <a:latin typeface="Menlo" panose="020B0609030804020204" pitchFamily="49" charset="0"/>
              </a:rPr>
              <a:t>(</a:t>
            </a:r>
            <a:r>
              <a:rPr lang="it-IT" dirty="0">
                <a:solidFill>
                  <a:srgbClr val="2A00FF"/>
                </a:solidFill>
                <a:effectLst/>
                <a:latin typeface="Menlo" panose="020B0609030804020204" pitchFamily="49" charset="0"/>
              </a:rPr>
              <a:t>"id"</a:t>
            </a:r>
            <a:r>
              <a:rPr lang="it-IT" dirty="0">
                <a:effectLst/>
                <a:latin typeface="Menlo" panose="020B0609030804020204" pitchFamily="49" charset="0"/>
              </a:rPr>
              <a:t>) Long </a:t>
            </a:r>
            <a:r>
              <a:rPr lang="it-IT" dirty="0">
                <a:solidFill>
                  <a:srgbClr val="6A3E3E"/>
                </a:solidFill>
                <a:effectLst/>
                <a:latin typeface="Menlo" panose="020B0609030804020204" pitchFamily="49" charset="0"/>
              </a:rPr>
              <a:t>id</a:t>
            </a:r>
            <a:r>
              <a:rPr lang="it-IT" dirty="0">
                <a:effectLst/>
                <a:latin typeface="Menlo" panose="020B0609030804020204" pitchFamily="49" charset="0"/>
              </a:rPr>
              <a:t>, Model </a:t>
            </a:r>
            <a:r>
              <a:rPr lang="it-IT" dirty="0">
                <a:solidFill>
                  <a:srgbClr val="6A3E3E"/>
                </a:solidFill>
                <a:effectLst/>
                <a:latin typeface="Menlo" panose="020B0609030804020204" pitchFamily="49" charset="0"/>
              </a:rPr>
              <a:t>model</a:t>
            </a:r>
            <a:r>
              <a:rPr lang="it-IT" dirty="0">
                <a:effectLst/>
                <a:latin typeface="Menlo" panose="020B0609030804020204" pitchFamily="49" charset="0"/>
              </a:rPr>
              <a:t>) {</a:t>
            </a:r>
          </a:p>
          <a:p>
            <a:pPr marL="0" indent="0">
              <a:buNone/>
            </a:pPr>
            <a:r>
              <a:rPr lang="it-IT" dirty="0">
                <a:solidFill>
                  <a:srgbClr val="6A3E3E"/>
                </a:solidFill>
                <a:effectLst/>
                <a:latin typeface="Menlo" panose="020B0609030804020204" pitchFamily="49" charset="0"/>
              </a:rPr>
              <a:t>    </a:t>
            </a:r>
            <a:r>
              <a:rPr lang="it-IT" dirty="0" err="1">
                <a:solidFill>
                  <a:srgbClr val="6A3E3E"/>
                </a:solidFill>
                <a:effectLst/>
                <a:latin typeface="Menlo" panose="020B0609030804020204" pitchFamily="49" charset="0"/>
              </a:rPr>
              <a:t>model</a:t>
            </a:r>
            <a:r>
              <a:rPr lang="it-IT" dirty="0" err="1">
                <a:effectLst/>
                <a:latin typeface="Menlo" panose="020B0609030804020204" pitchFamily="49" charset="0"/>
              </a:rPr>
              <a:t>.addAttribute</a:t>
            </a:r>
            <a:r>
              <a:rPr lang="it-IT" dirty="0">
                <a:effectLst/>
                <a:latin typeface="Menlo" panose="020B0609030804020204" pitchFamily="49" charset="0"/>
              </a:rPr>
              <a:t>(</a:t>
            </a:r>
            <a:r>
              <a:rPr lang="it-IT" dirty="0">
                <a:solidFill>
                  <a:srgbClr val="2A00FF"/>
                </a:solidFill>
                <a:effectLst/>
                <a:latin typeface="Menlo" panose="020B0609030804020204" pitchFamily="49" charset="0"/>
              </a:rPr>
              <a:t>"movie"</a:t>
            </a:r>
            <a:r>
              <a:rPr lang="it-IT" dirty="0">
                <a:effectLst/>
                <a:latin typeface="Menlo" panose="020B0609030804020204" pitchFamily="49" charset="0"/>
              </a:rPr>
              <a:t>, </a:t>
            </a:r>
            <a:r>
              <a:rPr lang="it-IT" b="1" dirty="0" err="1">
                <a:solidFill>
                  <a:srgbClr val="7F0055"/>
                </a:solidFill>
                <a:effectLst/>
                <a:latin typeface="Menlo" panose="020B0609030804020204" pitchFamily="49" charset="0"/>
              </a:rPr>
              <a:t>this</a:t>
            </a:r>
            <a:r>
              <a:rPr lang="it-IT" dirty="0" err="1">
                <a:effectLst/>
                <a:latin typeface="Menlo" panose="020B0609030804020204" pitchFamily="49" charset="0"/>
              </a:rPr>
              <a:t>.</a:t>
            </a:r>
            <a:r>
              <a:rPr lang="it-IT" dirty="0" err="1">
                <a:solidFill>
                  <a:srgbClr val="0000C0"/>
                </a:solidFill>
                <a:effectLst/>
                <a:latin typeface="Menlo" panose="020B0609030804020204" pitchFamily="49" charset="0"/>
              </a:rPr>
              <a:t>movieService</a:t>
            </a:r>
            <a:r>
              <a:rPr lang="it-IT" dirty="0" err="1">
                <a:effectLst/>
                <a:latin typeface="Menlo" panose="020B0609030804020204" pitchFamily="49" charset="0"/>
              </a:rPr>
              <a:t>.</a:t>
            </a:r>
            <a:r>
              <a:rPr lang="it-IT" dirty="0" err="1">
                <a:latin typeface="Menlo" panose="020B0609030804020204" pitchFamily="49" charset="0"/>
              </a:rPr>
              <a:t>getMovie</a:t>
            </a:r>
            <a:r>
              <a:rPr lang="it-IT" dirty="0" err="1">
                <a:effectLst/>
                <a:latin typeface="Menlo" panose="020B0609030804020204" pitchFamily="49" charset="0"/>
              </a:rPr>
              <a:t>ById</a:t>
            </a:r>
            <a:r>
              <a:rPr lang="it-IT" dirty="0">
                <a:effectLst/>
                <a:latin typeface="Menlo" panose="020B0609030804020204" pitchFamily="49" charset="0"/>
              </a:rPr>
              <a:t>(</a:t>
            </a:r>
            <a:r>
              <a:rPr lang="it-IT" dirty="0">
                <a:solidFill>
                  <a:srgbClr val="6A3E3E"/>
                </a:solidFill>
                <a:effectLst/>
                <a:latin typeface="Menlo" panose="020B0609030804020204" pitchFamily="49" charset="0"/>
              </a:rPr>
              <a:t>id</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    </a:t>
            </a:r>
            <a:r>
              <a:rPr lang="it-IT" b="1" dirty="0" err="1">
                <a:solidFill>
                  <a:srgbClr val="7F0055"/>
                </a:solidFill>
                <a:effectLst/>
                <a:latin typeface="Menlo" panose="020B0609030804020204" pitchFamily="49" charset="0"/>
              </a:rPr>
              <a:t>return</a:t>
            </a:r>
            <a:r>
              <a:rPr lang="it-IT" dirty="0">
                <a:solidFill>
                  <a:srgbClr val="000000"/>
                </a:solidFill>
                <a:effectLst/>
                <a:latin typeface="Menlo" panose="020B0609030804020204" pitchFamily="49" charset="0"/>
              </a:rPr>
              <a:t> </a:t>
            </a:r>
            <a:r>
              <a:rPr lang="it-IT" dirty="0">
                <a:solidFill>
                  <a:srgbClr val="2A00FF"/>
                </a:solidFill>
                <a:effectLst/>
                <a:latin typeface="Menlo" panose="020B0609030804020204" pitchFamily="49" charset="0"/>
              </a:rPr>
              <a:t>"</a:t>
            </a:r>
            <a:r>
              <a:rPr lang="it-IT" dirty="0" err="1">
                <a:solidFill>
                  <a:srgbClr val="2A00FF"/>
                </a:solidFill>
                <a:effectLst/>
                <a:latin typeface="Menlo" panose="020B0609030804020204" pitchFamily="49" charset="0"/>
              </a:rPr>
              <a:t>movie.html</a:t>
            </a:r>
            <a:r>
              <a:rPr lang="it-IT" dirty="0">
                <a:solidFill>
                  <a:srgbClr val="2A00FF"/>
                </a:solidFill>
                <a:effectLst/>
                <a:latin typeface="Menlo" panose="020B0609030804020204" pitchFamily="49" charset="0"/>
              </a:rPr>
              <a:t>"</a:t>
            </a:r>
            <a:r>
              <a:rPr lang="it-IT" dirty="0">
                <a:solidFill>
                  <a:srgbClr val="000000"/>
                </a:solidFill>
                <a:effectLst/>
                <a:latin typeface="Menlo" panose="020B0609030804020204" pitchFamily="49" charset="0"/>
              </a:rPr>
              <a:t>;</a:t>
            </a:r>
            <a:endParaRPr lang="it-IT" dirty="0">
              <a:solidFill>
                <a:srgbClr val="2A00FF"/>
              </a:solidFill>
              <a:effectLst/>
              <a:latin typeface="Menlo" panose="020B0609030804020204" pitchFamily="49" charset="0"/>
            </a:endParaRPr>
          </a:p>
          <a:p>
            <a:pPr marL="0" indent="0">
              <a:buNone/>
            </a:pPr>
            <a:r>
              <a:rPr lang="it-IT" dirty="0">
                <a:effectLst/>
                <a:latin typeface="Menlo" panose="020B0609030804020204" pitchFamily="49" charset="0"/>
              </a:rPr>
              <a:t>  }</a:t>
            </a:r>
          </a:p>
          <a:p>
            <a:pPr marL="0" indent="0">
              <a:buNone/>
            </a:pPr>
            <a:endParaRPr lang="it-IT" dirty="0">
              <a:effectLst/>
              <a:latin typeface="Menlo" panose="020B0609030804020204" pitchFamily="49" charset="0"/>
            </a:endParaRPr>
          </a:p>
          <a:p>
            <a:pPr marL="0" indent="0">
              <a:buNone/>
            </a:pPr>
            <a:r>
              <a:rPr lang="it-IT" dirty="0">
                <a:solidFill>
                  <a:srgbClr val="646464"/>
                </a:solidFill>
                <a:effectLst/>
                <a:latin typeface="Menlo" panose="020B0609030804020204" pitchFamily="49" charset="0"/>
              </a:rPr>
              <a:t>  @</a:t>
            </a:r>
            <a:r>
              <a:rPr lang="it-IT" dirty="0" err="1">
                <a:solidFill>
                  <a:srgbClr val="646464"/>
                </a:solidFill>
                <a:effectLst/>
                <a:latin typeface="Menlo" panose="020B0609030804020204" pitchFamily="49" charset="0"/>
              </a:rPr>
              <a:t>GetMapping</a:t>
            </a:r>
            <a:r>
              <a:rPr lang="it-IT" dirty="0">
                <a:solidFill>
                  <a:srgbClr val="000000"/>
                </a:solidFill>
                <a:effectLst/>
                <a:latin typeface="Menlo" panose="020B0609030804020204" pitchFamily="49" charset="0"/>
              </a:rPr>
              <a:t>(</a:t>
            </a:r>
            <a:r>
              <a:rPr lang="it-IT" dirty="0">
                <a:solidFill>
                  <a:srgbClr val="2A00FF"/>
                </a:solidFill>
                <a:effectLst/>
                <a:latin typeface="Menlo" panose="020B0609030804020204" pitchFamily="49" charset="0"/>
              </a:rPr>
              <a:t>"/movie"</a:t>
            </a:r>
            <a:r>
              <a:rPr lang="it-IT" dirty="0">
                <a:solidFill>
                  <a:srgbClr val="000000"/>
                </a:solidFill>
                <a:effectLst/>
                <a:latin typeface="Menlo" panose="020B0609030804020204" pitchFamily="49" charset="0"/>
              </a:rPr>
              <a:t>)</a:t>
            </a:r>
            <a:endParaRPr lang="it-IT" dirty="0">
              <a:solidFill>
                <a:srgbClr val="646464"/>
              </a:solidFill>
              <a:effectLst/>
              <a:latin typeface="Menlo" panose="020B0609030804020204" pitchFamily="49" charset="0"/>
            </a:endParaRPr>
          </a:p>
          <a:p>
            <a:pPr marL="0" indent="0">
              <a:buNone/>
            </a:pPr>
            <a:r>
              <a:rPr lang="it-IT" b="1" dirty="0">
                <a:solidFill>
                  <a:srgbClr val="7F0055"/>
                </a:solidFill>
                <a:effectLst/>
                <a:latin typeface="Menlo" panose="020B0609030804020204" pitchFamily="49" charset="0"/>
              </a:rPr>
              <a:t>  public</a:t>
            </a:r>
            <a:r>
              <a:rPr lang="it-IT" dirty="0">
                <a:effectLst/>
                <a:latin typeface="Menlo" panose="020B0609030804020204" pitchFamily="49" charset="0"/>
              </a:rPr>
              <a:t> </a:t>
            </a:r>
            <a:r>
              <a:rPr lang="it-IT" dirty="0" err="1">
                <a:effectLst/>
                <a:latin typeface="Menlo" panose="020B0609030804020204" pitchFamily="49" charset="0"/>
              </a:rPr>
              <a:t>String</a:t>
            </a:r>
            <a:r>
              <a:rPr lang="it-IT" dirty="0">
                <a:effectLst/>
                <a:latin typeface="Menlo" panose="020B0609030804020204" pitchFamily="49" charset="0"/>
              </a:rPr>
              <a:t> </a:t>
            </a:r>
            <a:r>
              <a:rPr lang="it-IT" dirty="0" err="1">
                <a:effectLst/>
                <a:latin typeface="Menlo" panose="020B0609030804020204" pitchFamily="49" charset="0"/>
              </a:rPr>
              <a:t>showMovies</a:t>
            </a:r>
            <a:r>
              <a:rPr lang="it-IT" dirty="0">
                <a:effectLst/>
                <a:latin typeface="Menlo" panose="020B0609030804020204" pitchFamily="49" charset="0"/>
              </a:rPr>
              <a:t>(Model </a:t>
            </a:r>
            <a:r>
              <a:rPr lang="it-IT" dirty="0">
                <a:solidFill>
                  <a:srgbClr val="6A3E3E"/>
                </a:solidFill>
                <a:effectLst/>
                <a:latin typeface="Menlo" panose="020B0609030804020204" pitchFamily="49" charset="0"/>
              </a:rPr>
              <a:t>model</a:t>
            </a:r>
            <a:r>
              <a:rPr lang="it-IT" dirty="0">
                <a:effectLst/>
                <a:latin typeface="Menlo" panose="020B0609030804020204" pitchFamily="49" charset="0"/>
              </a:rPr>
              <a:t>) {</a:t>
            </a:r>
          </a:p>
          <a:p>
            <a:pPr marL="0" indent="0">
              <a:buNone/>
            </a:pPr>
            <a:r>
              <a:rPr lang="it-IT" dirty="0">
                <a:solidFill>
                  <a:srgbClr val="6A3E3E"/>
                </a:solidFill>
                <a:effectLst/>
                <a:latin typeface="Menlo" panose="020B0609030804020204" pitchFamily="49" charset="0"/>
              </a:rPr>
              <a:t>    </a:t>
            </a:r>
            <a:r>
              <a:rPr lang="it-IT" dirty="0" err="1">
                <a:solidFill>
                  <a:srgbClr val="6A3E3E"/>
                </a:solidFill>
                <a:effectLst/>
                <a:latin typeface="Menlo" panose="020B0609030804020204" pitchFamily="49" charset="0"/>
              </a:rPr>
              <a:t>model</a:t>
            </a:r>
            <a:r>
              <a:rPr lang="it-IT" dirty="0" err="1">
                <a:effectLst/>
                <a:latin typeface="Menlo" panose="020B0609030804020204" pitchFamily="49" charset="0"/>
              </a:rPr>
              <a:t>.addAttribute</a:t>
            </a:r>
            <a:r>
              <a:rPr lang="it-IT" dirty="0">
                <a:effectLst/>
                <a:latin typeface="Menlo" panose="020B0609030804020204" pitchFamily="49" charset="0"/>
              </a:rPr>
              <a:t>(</a:t>
            </a:r>
            <a:r>
              <a:rPr lang="it-IT" dirty="0">
                <a:solidFill>
                  <a:srgbClr val="2A00FF"/>
                </a:solidFill>
                <a:effectLst/>
                <a:latin typeface="Menlo" panose="020B0609030804020204" pitchFamily="49" charset="0"/>
              </a:rPr>
              <a:t>"movies"</a:t>
            </a:r>
            <a:r>
              <a:rPr lang="it-IT" dirty="0">
                <a:effectLst/>
                <a:latin typeface="Menlo" panose="020B0609030804020204" pitchFamily="49" charset="0"/>
              </a:rPr>
              <a:t>, </a:t>
            </a:r>
            <a:r>
              <a:rPr lang="it-IT" b="1" dirty="0" err="1">
                <a:solidFill>
                  <a:srgbClr val="7F0055"/>
                </a:solidFill>
                <a:effectLst/>
                <a:latin typeface="Menlo" panose="020B0609030804020204" pitchFamily="49" charset="0"/>
              </a:rPr>
              <a:t>this</a:t>
            </a:r>
            <a:r>
              <a:rPr lang="it-IT" dirty="0" err="1">
                <a:effectLst/>
                <a:latin typeface="Menlo" panose="020B0609030804020204" pitchFamily="49" charset="0"/>
              </a:rPr>
              <a:t>.</a:t>
            </a:r>
            <a:r>
              <a:rPr lang="it-IT" dirty="0" err="1">
                <a:solidFill>
                  <a:srgbClr val="0000C0"/>
                </a:solidFill>
                <a:effectLst/>
                <a:latin typeface="Menlo" panose="020B0609030804020204" pitchFamily="49" charset="0"/>
              </a:rPr>
              <a:t>movieService</a:t>
            </a:r>
            <a:r>
              <a:rPr lang="it-IT" dirty="0" err="1">
                <a:effectLst/>
                <a:latin typeface="Menlo" panose="020B0609030804020204" pitchFamily="49" charset="0"/>
              </a:rPr>
              <a:t>.</a:t>
            </a:r>
            <a:r>
              <a:rPr lang="it-IT" dirty="0" err="1">
                <a:latin typeface="Menlo" panose="020B0609030804020204" pitchFamily="49" charset="0"/>
              </a:rPr>
              <a:t>get</a:t>
            </a:r>
            <a:r>
              <a:rPr lang="it-IT" dirty="0" err="1">
                <a:effectLst/>
                <a:latin typeface="Menlo" panose="020B0609030804020204" pitchFamily="49" charset="0"/>
              </a:rPr>
              <a:t>AllMovies</a:t>
            </a:r>
            <a:r>
              <a:rPr lang="it-IT" dirty="0">
                <a:effectLst/>
                <a:latin typeface="Menlo" panose="020B0609030804020204" pitchFamily="49" charset="0"/>
              </a:rPr>
              <a:t>());</a:t>
            </a:r>
          </a:p>
          <a:p>
            <a:pPr marL="0" indent="0">
              <a:buNone/>
            </a:pPr>
            <a:r>
              <a:rPr lang="it-IT" b="1" dirty="0">
                <a:solidFill>
                  <a:srgbClr val="7F0055"/>
                </a:solidFill>
                <a:effectLst/>
                <a:latin typeface="Menlo" panose="020B0609030804020204" pitchFamily="49" charset="0"/>
              </a:rPr>
              <a:t>    </a:t>
            </a:r>
            <a:r>
              <a:rPr lang="it-IT" b="1" dirty="0" err="1">
                <a:solidFill>
                  <a:srgbClr val="7F0055"/>
                </a:solidFill>
                <a:effectLst/>
                <a:latin typeface="Menlo" panose="020B0609030804020204" pitchFamily="49" charset="0"/>
              </a:rPr>
              <a:t>return</a:t>
            </a:r>
            <a:r>
              <a:rPr lang="it-IT" dirty="0">
                <a:solidFill>
                  <a:srgbClr val="000000"/>
                </a:solidFill>
                <a:effectLst/>
                <a:latin typeface="Menlo" panose="020B0609030804020204" pitchFamily="49" charset="0"/>
              </a:rPr>
              <a:t> </a:t>
            </a:r>
            <a:r>
              <a:rPr lang="it-IT" dirty="0">
                <a:solidFill>
                  <a:srgbClr val="2A00FF"/>
                </a:solidFill>
                <a:effectLst/>
                <a:latin typeface="Menlo" panose="020B0609030804020204" pitchFamily="49" charset="0"/>
              </a:rPr>
              <a:t>"</a:t>
            </a:r>
            <a:r>
              <a:rPr lang="it-IT" dirty="0" err="1">
                <a:solidFill>
                  <a:srgbClr val="2A00FF"/>
                </a:solidFill>
                <a:effectLst/>
                <a:latin typeface="Menlo" panose="020B0609030804020204" pitchFamily="49" charset="0"/>
              </a:rPr>
              <a:t>movies.html</a:t>
            </a:r>
            <a:r>
              <a:rPr lang="it-IT" dirty="0">
                <a:solidFill>
                  <a:srgbClr val="2A00FF"/>
                </a:solidFill>
                <a:effectLst/>
                <a:latin typeface="Menlo" panose="020B0609030804020204" pitchFamily="49" charset="0"/>
              </a:rPr>
              <a:t>"</a:t>
            </a:r>
            <a:r>
              <a:rPr lang="it-IT" dirty="0">
                <a:solidFill>
                  <a:srgbClr val="000000"/>
                </a:solidFill>
                <a:effectLst/>
                <a:latin typeface="Menlo" panose="020B0609030804020204" pitchFamily="49" charset="0"/>
              </a:rPr>
              <a:t>;</a:t>
            </a:r>
            <a:endParaRPr lang="it-IT" dirty="0">
              <a:solidFill>
                <a:srgbClr val="2A00FF"/>
              </a:solidFill>
              <a:effectLst/>
              <a:latin typeface="Menlo" panose="020B0609030804020204" pitchFamily="49" charset="0"/>
            </a:endParaRPr>
          </a:p>
          <a:p>
            <a:pPr marL="0" indent="0">
              <a:buNone/>
            </a:pPr>
            <a:r>
              <a:rPr lang="it-IT" dirty="0">
                <a:effectLst/>
                <a:latin typeface="Menlo" panose="020B0609030804020204" pitchFamily="49" charset="0"/>
              </a:rPr>
              <a:t>  }</a:t>
            </a:r>
          </a:p>
          <a:p>
            <a:pPr marL="0" indent="0">
              <a:buNone/>
            </a:pPr>
            <a:endParaRPr lang="it-IT" dirty="0">
              <a:solidFill>
                <a:srgbClr val="646464"/>
              </a:solidFill>
              <a:effectLst/>
              <a:latin typeface="Menlo" panose="020B0609030804020204" pitchFamily="49" charset="0"/>
            </a:endParaRPr>
          </a:p>
          <a:p>
            <a:pPr marL="0" indent="0">
              <a:buNone/>
            </a:pPr>
            <a:r>
              <a:rPr lang="it-IT" dirty="0">
                <a:latin typeface="Menlo" panose="020B0609030804020204" pitchFamily="49" charset="0"/>
              </a:rPr>
              <a:t>}</a:t>
            </a:r>
            <a:endParaRPr lang="it-IT" dirty="0">
              <a:effectLst/>
              <a:latin typeface="Menlo" panose="020B0609030804020204" pitchFamily="49" charset="0"/>
            </a:endParaRPr>
          </a:p>
        </p:txBody>
      </p:sp>
    </p:spTree>
    <p:extLst>
      <p:ext uri="{BB962C8B-B14F-4D97-AF65-F5344CB8AC3E}">
        <p14:creationId xmlns:p14="http://schemas.microsoft.com/office/powerpoint/2010/main" val="328859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ABCACA-DCBD-3949-980E-8A0CDC3DD78D}"/>
              </a:ext>
            </a:extLst>
          </p:cNvPr>
          <p:cNvSpPr>
            <a:spLocks noGrp="1"/>
          </p:cNvSpPr>
          <p:nvPr>
            <p:ph type="title"/>
          </p:nvPr>
        </p:nvSpPr>
        <p:spPr/>
        <p:txBody>
          <a:bodyPr/>
          <a:lstStyle/>
          <a:p>
            <a:r>
              <a:rPr lang="en-US" dirty="0"/>
              <a:t>Controller: </a:t>
            </a:r>
            <a:r>
              <a:rPr lang="en-US" dirty="0" err="1"/>
              <a:t>dettagli</a:t>
            </a:r>
            <a:endParaRPr lang="en-US" dirty="0"/>
          </a:p>
        </p:txBody>
      </p:sp>
      <p:sp>
        <p:nvSpPr>
          <p:cNvPr id="3" name="Segnaposto contenuto 2">
            <a:extLst>
              <a:ext uri="{FF2B5EF4-FFF2-40B4-BE49-F238E27FC236}">
                <a16:creationId xmlns:a16="http://schemas.microsoft.com/office/drawing/2014/main" id="{79F0D7CC-333A-5440-9DD0-40F67D9FB081}"/>
              </a:ext>
            </a:extLst>
          </p:cNvPr>
          <p:cNvSpPr>
            <a:spLocks noGrp="1"/>
          </p:cNvSpPr>
          <p:nvPr>
            <p:ph idx="1"/>
          </p:nvPr>
        </p:nvSpPr>
        <p:spPr>
          <a:xfrm>
            <a:off x="239485" y="1600200"/>
            <a:ext cx="11081657" cy="4983162"/>
          </a:xfrm>
        </p:spPr>
        <p:txBody>
          <a:bodyPr>
            <a:normAutofit fontScale="55000" lnSpcReduction="20000"/>
          </a:bodyPr>
          <a:lstStyle/>
          <a:p>
            <a:pPr marL="0" indent="0">
              <a:buNone/>
            </a:pPr>
            <a:r>
              <a:rPr lang="it-IT" sz="3600" dirty="0">
                <a:solidFill>
                  <a:srgbClr val="646464"/>
                </a:solidFill>
                <a:latin typeface="Menlo" panose="020B0609030804020204" pitchFamily="49" charset="0"/>
              </a:rPr>
              <a:t>@Controller</a:t>
            </a:r>
          </a:p>
          <a:p>
            <a:pPr marL="0" indent="0">
              <a:buNone/>
            </a:pPr>
            <a:r>
              <a:rPr lang="it-IT" sz="3600" b="1" dirty="0">
                <a:solidFill>
                  <a:srgbClr val="7F0055"/>
                </a:solidFill>
                <a:latin typeface="Menlo" panose="020B0609030804020204" pitchFamily="49" charset="0"/>
              </a:rPr>
              <a:t>public</a:t>
            </a:r>
            <a:r>
              <a:rPr lang="it-IT" sz="3600" dirty="0">
                <a:latin typeface="Menlo" panose="020B0609030804020204" pitchFamily="49" charset="0"/>
              </a:rPr>
              <a:t> </a:t>
            </a:r>
            <a:r>
              <a:rPr lang="it-IT" sz="3600" b="1" dirty="0">
                <a:solidFill>
                  <a:srgbClr val="7F0055"/>
                </a:solidFill>
                <a:latin typeface="Menlo" panose="020B0609030804020204" pitchFamily="49" charset="0"/>
              </a:rPr>
              <a:t>class</a:t>
            </a:r>
            <a:r>
              <a:rPr lang="it-IT" sz="3600" dirty="0">
                <a:latin typeface="Menlo" panose="020B0609030804020204" pitchFamily="49" charset="0"/>
              </a:rPr>
              <a:t> </a:t>
            </a:r>
            <a:r>
              <a:rPr lang="it-IT" sz="3600" dirty="0" err="1">
                <a:latin typeface="Menlo" panose="020B0609030804020204" pitchFamily="49" charset="0"/>
              </a:rPr>
              <a:t>MovieController</a:t>
            </a:r>
            <a:r>
              <a:rPr lang="it-IT" sz="3600" dirty="0">
                <a:latin typeface="Menlo" panose="020B0609030804020204" pitchFamily="49" charset="0"/>
              </a:rPr>
              <a:t> {</a:t>
            </a:r>
          </a:p>
          <a:p>
            <a:pPr marL="0" indent="0">
              <a:buNone/>
            </a:pPr>
            <a:r>
              <a:rPr lang="it-IT" sz="3600" dirty="0">
                <a:solidFill>
                  <a:srgbClr val="646464"/>
                </a:solidFill>
                <a:latin typeface="Menlo" panose="020B0609030804020204" pitchFamily="49" charset="0"/>
              </a:rPr>
              <a:t>  @</a:t>
            </a:r>
            <a:r>
              <a:rPr lang="it-IT" sz="3600" dirty="0" err="1">
                <a:solidFill>
                  <a:srgbClr val="646464"/>
                </a:solidFill>
                <a:latin typeface="Menlo" panose="020B0609030804020204" pitchFamily="49" charset="0"/>
              </a:rPr>
              <a:t>Autowired</a:t>
            </a:r>
            <a:r>
              <a:rPr lang="it-IT" sz="3600" dirty="0">
                <a:latin typeface="Menlo" panose="020B0609030804020204" pitchFamily="49" charset="0"/>
              </a:rPr>
              <a:t> </a:t>
            </a:r>
            <a:r>
              <a:rPr lang="it-IT" sz="3600" dirty="0" err="1">
                <a:latin typeface="Menlo" panose="020B0609030804020204" pitchFamily="49" charset="0"/>
              </a:rPr>
              <a:t>MovieService</a:t>
            </a:r>
            <a:r>
              <a:rPr lang="it-IT" sz="3600" dirty="0">
                <a:latin typeface="Menlo" panose="020B0609030804020204" pitchFamily="49" charset="0"/>
              </a:rPr>
              <a:t> </a:t>
            </a:r>
            <a:r>
              <a:rPr lang="it-IT" sz="3600" dirty="0" err="1">
                <a:solidFill>
                  <a:srgbClr val="0000C0"/>
                </a:solidFill>
                <a:latin typeface="Menlo" panose="020B0609030804020204" pitchFamily="49" charset="0"/>
              </a:rPr>
              <a:t>movieService</a:t>
            </a:r>
            <a:r>
              <a:rPr lang="it-IT" sz="3600" dirty="0">
                <a:latin typeface="Menlo" panose="020B0609030804020204" pitchFamily="49" charset="0"/>
              </a:rPr>
              <a:t>;</a:t>
            </a:r>
          </a:p>
          <a:p>
            <a:pPr marL="0" indent="0">
              <a:buNone/>
            </a:pPr>
            <a:br>
              <a:rPr lang="it-IT" sz="3400" dirty="0"/>
            </a:br>
            <a:endParaRPr lang="it-IT" sz="3400" dirty="0"/>
          </a:p>
          <a:p>
            <a:pPr marL="0" indent="0">
              <a:buNone/>
            </a:pPr>
            <a:br>
              <a:rPr lang="it-IT" sz="3400" dirty="0"/>
            </a:br>
            <a:endParaRPr lang="it-IT" sz="3400" dirty="0"/>
          </a:p>
          <a:p>
            <a:pPr marL="0" indent="0">
              <a:buNone/>
            </a:pPr>
            <a:r>
              <a:rPr lang="it-IT" sz="3600" dirty="0">
                <a:solidFill>
                  <a:srgbClr val="646464"/>
                </a:solidFill>
                <a:latin typeface="Menlo" panose="020B0609030804020204" pitchFamily="49" charset="0"/>
              </a:rPr>
              <a:t>  </a:t>
            </a:r>
            <a:r>
              <a:rPr lang="it-IT" sz="3600" dirty="0">
                <a:solidFill>
                  <a:srgbClr val="646464"/>
                </a:solidFill>
                <a:highlight>
                  <a:srgbClr val="FFFF00"/>
                </a:highlight>
                <a:latin typeface="Menlo" panose="020B0609030804020204" pitchFamily="49" charset="0"/>
              </a:rPr>
              <a:t>@</a:t>
            </a:r>
            <a:r>
              <a:rPr lang="it-IT" sz="3600" dirty="0" err="1">
                <a:solidFill>
                  <a:srgbClr val="646464"/>
                </a:solidFill>
                <a:highlight>
                  <a:srgbClr val="FFFF00"/>
                </a:highlight>
                <a:latin typeface="Menlo" panose="020B0609030804020204" pitchFamily="49" charset="0"/>
              </a:rPr>
              <a:t>GetMapping</a:t>
            </a:r>
            <a:r>
              <a:rPr lang="it-IT" sz="3600" dirty="0">
                <a:solidFill>
                  <a:srgbClr val="000000"/>
                </a:solidFill>
                <a:highlight>
                  <a:srgbClr val="FFFF00"/>
                </a:highlight>
                <a:latin typeface="Menlo" panose="020B0609030804020204" pitchFamily="49" charset="0"/>
              </a:rPr>
              <a:t>("/movie/{id}")</a:t>
            </a:r>
          </a:p>
          <a:p>
            <a:pPr marL="0" indent="0">
              <a:buNone/>
            </a:pPr>
            <a:r>
              <a:rPr lang="it-IT" sz="3600" b="1" dirty="0">
                <a:solidFill>
                  <a:srgbClr val="7F0055"/>
                </a:solidFill>
                <a:latin typeface="Menlo" panose="020B0609030804020204" pitchFamily="49" charset="0"/>
              </a:rPr>
              <a:t>  public</a:t>
            </a:r>
            <a:r>
              <a:rPr lang="it-IT" sz="3600" dirty="0">
                <a:latin typeface="Menlo" panose="020B0609030804020204" pitchFamily="49" charset="0"/>
              </a:rPr>
              <a:t> </a:t>
            </a:r>
            <a:r>
              <a:rPr lang="it-IT" sz="3600" dirty="0" err="1">
                <a:latin typeface="Menlo" panose="020B0609030804020204" pitchFamily="49" charset="0"/>
              </a:rPr>
              <a:t>String</a:t>
            </a:r>
            <a:r>
              <a:rPr lang="it-IT" sz="3600" dirty="0">
                <a:latin typeface="Menlo" panose="020B0609030804020204" pitchFamily="49" charset="0"/>
              </a:rPr>
              <a:t> </a:t>
            </a:r>
            <a:r>
              <a:rPr lang="it-IT" sz="3600" dirty="0" err="1">
                <a:latin typeface="Menlo" panose="020B0609030804020204" pitchFamily="49" charset="0"/>
              </a:rPr>
              <a:t>getMovie</a:t>
            </a:r>
            <a:r>
              <a:rPr lang="it-IT" sz="3600" dirty="0">
                <a:latin typeface="Menlo" panose="020B0609030804020204" pitchFamily="49" charset="0"/>
              </a:rPr>
              <a:t>(</a:t>
            </a:r>
            <a:r>
              <a:rPr lang="it-IT" sz="3600" dirty="0">
                <a:solidFill>
                  <a:srgbClr val="646464"/>
                </a:solidFill>
                <a:latin typeface="Menlo" panose="020B0609030804020204" pitchFamily="49" charset="0"/>
              </a:rPr>
              <a:t>@</a:t>
            </a:r>
            <a:r>
              <a:rPr lang="it-IT" sz="3600" dirty="0" err="1">
                <a:solidFill>
                  <a:srgbClr val="646464"/>
                </a:solidFill>
                <a:latin typeface="Menlo" panose="020B0609030804020204" pitchFamily="49" charset="0"/>
              </a:rPr>
              <a:t>PathVariable</a:t>
            </a:r>
            <a:r>
              <a:rPr lang="it-IT" sz="3600" dirty="0">
                <a:latin typeface="Menlo" panose="020B0609030804020204" pitchFamily="49" charset="0"/>
              </a:rPr>
              <a:t>(</a:t>
            </a:r>
            <a:r>
              <a:rPr lang="it-IT" sz="3600" dirty="0">
                <a:solidFill>
                  <a:srgbClr val="2A00FF"/>
                </a:solidFill>
                <a:latin typeface="Menlo" panose="020B0609030804020204" pitchFamily="49" charset="0"/>
              </a:rPr>
              <a:t>"id"</a:t>
            </a:r>
            <a:r>
              <a:rPr lang="it-IT" sz="3600" dirty="0">
                <a:latin typeface="Menlo" panose="020B0609030804020204" pitchFamily="49" charset="0"/>
              </a:rPr>
              <a:t>) Long </a:t>
            </a:r>
            <a:r>
              <a:rPr lang="it-IT" sz="3600" dirty="0">
                <a:solidFill>
                  <a:srgbClr val="6A3E3E"/>
                </a:solidFill>
                <a:latin typeface="Menlo" panose="020B0609030804020204" pitchFamily="49" charset="0"/>
              </a:rPr>
              <a:t>id</a:t>
            </a:r>
            <a:r>
              <a:rPr lang="it-IT" sz="3600" dirty="0">
                <a:latin typeface="Menlo" panose="020B0609030804020204" pitchFamily="49" charset="0"/>
              </a:rPr>
              <a:t>, Model </a:t>
            </a:r>
            <a:r>
              <a:rPr lang="it-IT" sz="3600" dirty="0">
                <a:solidFill>
                  <a:srgbClr val="6A3E3E"/>
                </a:solidFill>
                <a:latin typeface="Menlo" panose="020B0609030804020204" pitchFamily="49" charset="0"/>
              </a:rPr>
              <a:t>model</a:t>
            </a:r>
            <a:r>
              <a:rPr lang="it-IT" sz="3600" dirty="0">
                <a:latin typeface="Menlo" panose="020B0609030804020204" pitchFamily="49" charset="0"/>
              </a:rPr>
              <a:t>) {</a:t>
            </a:r>
          </a:p>
          <a:p>
            <a:pPr marL="0" indent="0">
              <a:buNone/>
            </a:pPr>
            <a:r>
              <a:rPr lang="it-IT" sz="3600" dirty="0">
                <a:solidFill>
                  <a:srgbClr val="6A3E3E"/>
                </a:solidFill>
                <a:latin typeface="Menlo" panose="020B0609030804020204" pitchFamily="49" charset="0"/>
              </a:rPr>
              <a:t>    </a:t>
            </a:r>
            <a:r>
              <a:rPr lang="it-IT" sz="3600" dirty="0" err="1">
                <a:solidFill>
                  <a:srgbClr val="6A3E3E"/>
                </a:solidFill>
                <a:latin typeface="Menlo" panose="020B0609030804020204" pitchFamily="49" charset="0"/>
              </a:rPr>
              <a:t>model</a:t>
            </a:r>
            <a:r>
              <a:rPr lang="it-IT" sz="3600" dirty="0" err="1">
                <a:latin typeface="Menlo" panose="020B0609030804020204" pitchFamily="49" charset="0"/>
              </a:rPr>
              <a:t>.addAttribute</a:t>
            </a:r>
            <a:r>
              <a:rPr lang="it-IT" sz="3600" dirty="0">
                <a:latin typeface="Menlo" panose="020B0609030804020204" pitchFamily="49" charset="0"/>
              </a:rPr>
              <a:t>(</a:t>
            </a:r>
            <a:r>
              <a:rPr lang="it-IT" sz="3600" dirty="0">
                <a:solidFill>
                  <a:srgbClr val="2A00FF"/>
                </a:solidFill>
                <a:latin typeface="Menlo" panose="020B0609030804020204" pitchFamily="49" charset="0"/>
              </a:rPr>
              <a:t>"movie"</a:t>
            </a:r>
            <a:r>
              <a:rPr lang="it-IT" sz="3600" dirty="0">
                <a:latin typeface="Menlo" panose="020B0609030804020204" pitchFamily="49" charset="0"/>
              </a:rPr>
              <a:t>, </a:t>
            </a:r>
            <a:r>
              <a:rPr lang="it-IT" sz="3600" b="1" dirty="0" err="1">
                <a:solidFill>
                  <a:srgbClr val="7F0055"/>
                </a:solidFill>
                <a:latin typeface="Menlo" panose="020B0609030804020204" pitchFamily="49" charset="0"/>
              </a:rPr>
              <a:t>this</a:t>
            </a:r>
            <a:r>
              <a:rPr lang="it-IT" sz="3600" dirty="0" err="1">
                <a:latin typeface="Menlo" panose="020B0609030804020204" pitchFamily="49" charset="0"/>
              </a:rPr>
              <a:t>.</a:t>
            </a:r>
            <a:r>
              <a:rPr lang="it-IT" sz="3600" dirty="0" err="1">
                <a:solidFill>
                  <a:srgbClr val="0000C0"/>
                </a:solidFill>
                <a:latin typeface="Menlo" panose="020B0609030804020204" pitchFamily="49" charset="0"/>
              </a:rPr>
              <a:t>movieService</a:t>
            </a:r>
            <a:r>
              <a:rPr lang="it-IT" sz="3600" dirty="0" err="1">
                <a:latin typeface="Menlo" panose="020B0609030804020204" pitchFamily="49" charset="0"/>
              </a:rPr>
              <a:t>.getMovieById</a:t>
            </a:r>
            <a:r>
              <a:rPr lang="it-IT" sz="3600" dirty="0">
                <a:latin typeface="Menlo" panose="020B0609030804020204" pitchFamily="49" charset="0"/>
              </a:rPr>
              <a:t>(</a:t>
            </a:r>
            <a:r>
              <a:rPr lang="it-IT" sz="3600" dirty="0">
                <a:solidFill>
                  <a:srgbClr val="6A3E3E"/>
                </a:solidFill>
                <a:latin typeface="Menlo" panose="020B0609030804020204" pitchFamily="49" charset="0"/>
              </a:rPr>
              <a:t>id</a:t>
            </a:r>
            <a:r>
              <a:rPr lang="it-IT" sz="3600" dirty="0">
                <a:latin typeface="Menlo" panose="020B0609030804020204" pitchFamily="49" charset="0"/>
              </a:rPr>
              <a:t>));</a:t>
            </a:r>
          </a:p>
          <a:p>
            <a:pPr marL="0" indent="0">
              <a:buNone/>
            </a:pPr>
            <a:r>
              <a:rPr lang="it-IT" sz="3600" b="1" dirty="0">
                <a:solidFill>
                  <a:srgbClr val="7F0055"/>
                </a:solidFill>
                <a:latin typeface="Menlo" panose="020B0609030804020204" pitchFamily="49" charset="0"/>
              </a:rPr>
              <a:t>    </a:t>
            </a:r>
            <a:r>
              <a:rPr lang="it-IT" sz="3600" b="1" dirty="0" err="1">
                <a:solidFill>
                  <a:srgbClr val="7F0055"/>
                </a:solidFill>
                <a:latin typeface="Menlo" panose="020B0609030804020204" pitchFamily="49" charset="0"/>
              </a:rPr>
              <a:t>return</a:t>
            </a:r>
            <a:r>
              <a:rPr lang="it-IT" sz="3600" dirty="0">
                <a:solidFill>
                  <a:srgbClr val="000000"/>
                </a:solidFill>
                <a:latin typeface="Menlo" panose="020B0609030804020204" pitchFamily="49" charset="0"/>
              </a:rPr>
              <a:t> </a:t>
            </a:r>
            <a:r>
              <a:rPr lang="it-IT" sz="3600" dirty="0">
                <a:solidFill>
                  <a:srgbClr val="2A00FF"/>
                </a:solidFill>
                <a:latin typeface="Menlo" panose="020B0609030804020204" pitchFamily="49" charset="0"/>
              </a:rPr>
              <a:t>"</a:t>
            </a:r>
            <a:r>
              <a:rPr lang="it-IT" sz="3600" dirty="0" err="1">
                <a:solidFill>
                  <a:srgbClr val="2A00FF"/>
                </a:solidFill>
                <a:latin typeface="Menlo" panose="020B0609030804020204" pitchFamily="49" charset="0"/>
              </a:rPr>
              <a:t>movie.html</a:t>
            </a:r>
            <a:r>
              <a:rPr lang="it-IT" sz="3600" dirty="0">
                <a:solidFill>
                  <a:srgbClr val="2A00FF"/>
                </a:solidFill>
                <a:latin typeface="Menlo" panose="020B0609030804020204" pitchFamily="49" charset="0"/>
              </a:rPr>
              <a:t>"</a:t>
            </a:r>
            <a:r>
              <a:rPr lang="it-IT" sz="3600" dirty="0">
                <a:solidFill>
                  <a:srgbClr val="000000"/>
                </a:solidFill>
                <a:latin typeface="Menlo" panose="020B0609030804020204" pitchFamily="49" charset="0"/>
              </a:rPr>
              <a:t>;</a:t>
            </a:r>
            <a:endParaRPr lang="it-IT" sz="3600" dirty="0">
              <a:solidFill>
                <a:srgbClr val="2A00FF"/>
              </a:solidFill>
              <a:latin typeface="Menlo" panose="020B0609030804020204" pitchFamily="49" charset="0"/>
            </a:endParaRPr>
          </a:p>
          <a:p>
            <a:pPr marL="0" indent="0">
              <a:buNone/>
            </a:pPr>
            <a:r>
              <a:rPr lang="it-IT" sz="3600" dirty="0">
                <a:latin typeface="Menlo" panose="020B0609030804020204" pitchFamily="49" charset="0"/>
              </a:rPr>
              <a:t>  }</a:t>
            </a:r>
          </a:p>
          <a:p>
            <a:pPr marL="0" indent="0">
              <a:buNone/>
            </a:pPr>
            <a:r>
              <a:rPr lang="it-IT" sz="3400" dirty="0"/>
              <a:t>…</a:t>
            </a:r>
          </a:p>
          <a:p>
            <a:pPr marL="0" indent="0">
              <a:buNone/>
            </a:pPr>
            <a:r>
              <a:rPr lang="it-IT" sz="3400" dirty="0"/>
              <a:t>}</a:t>
            </a:r>
          </a:p>
        </p:txBody>
      </p:sp>
      <p:sp>
        <p:nvSpPr>
          <p:cNvPr id="4" name="CasellaDiTesto 3">
            <a:extLst>
              <a:ext uri="{FF2B5EF4-FFF2-40B4-BE49-F238E27FC236}">
                <a16:creationId xmlns:a16="http://schemas.microsoft.com/office/drawing/2014/main" id="{BB316C05-64C4-2542-9978-8B329A082179}"/>
              </a:ext>
            </a:extLst>
          </p:cNvPr>
          <p:cNvSpPr txBox="1"/>
          <p:nvPr/>
        </p:nvSpPr>
        <p:spPr>
          <a:xfrm>
            <a:off x="8040410" y="2678596"/>
            <a:ext cx="2540504" cy="923330"/>
          </a:xfrm>
          <a:prstGeom prst="rect">
            <a:avLst/>
          </a:prstGeom>
          <a:noFill/>
        </p:spPr>
        <p:txBody>
          <a:bodyPr wrap="none" rtlCol="0">
            <a:spAutoFit/>
          </a:bodyPr>
          <a:lstStyle/>
          <a:p>
            <a:r>
              <a:rPr lang="en-US" dirty="0" err="1">
                <a:latin typeface="Calibri Light" panose="020F0302020204030204" pitchFamily="34" charset="0"/>
              </a:rPr>
              <a:t>Risponde</a:t>
            </a:r>
            <a:r>
              <a:rPr lang="en-US" dirty="0">
                <a:latin typeface="Calibri Light" panose="020F0302020204030204" pitchFamily="34" charset="0"/>
              </a:rPr>
              <a:t> a </a:t>
            </a:r>
            <a:r>
              <a:rPr lang="en-US" dirty="0" err="1">
                <a:latin typeface="Calibri Light" panose="020F0302020204030204" pitchFamily="34" charset="0"/>
              </a:rPr>
              <a:t>richiesta</a:t>
            </a:r>
            <a:r>
              <a:rPr lang="en-US" dirty="0">
                <a:latin typeface="Calibri Light" panose="020F0302020204030204" pitchFamily="34" charset="0"/>
              </a:rPr>
              <a:t> GET </a:t>
            </a:r>
            <a:br>
              <a:rPr lang="en-US" dirty="0">
                <a:latin typeface="Calibri Light" panose="020F0302020204030204" pitchFamily="34" charset="0"/>
              </a:rPr>
            </a:br>
            <a:r>
              <a:rPr lang="en-US" dirty="0">
                <a:latin typeface="Calibri Light" panose="020F0302020204030204" pitchFamily="34" charset="0"/>
              </a:rPr>
              <a:t>con URL del </a:t>
            </a:r>
            <a:r>
              <a:rPr lang="en-US" dirty="0" err="1">
                <a:latin typeface="Calibri Light" panose="020F0302020204030204" pitchFamily="34" charset="0"/>
              </a:rPr>
              <a:t>tipo</a:t>
            </a:r>
            <a:r>
              <a:rPr lang="en-US" dirty="0">
                <a:latin typeface="Calibri Light" panose="020F0302020204030204" pitchFamily="34" charset="0"/>
              </a:rPr>
              <a:t>: </a:t>
            </a:r>
            <a:br>
              <a:rPr lang="en-US" dirty="0">
                <a:latin typeface="Calibri Light" panose="020F0302020204030204" pitchFamily="34" charset="0"/>
              </a:rPr>
            </a:br>
            <a:r>
              <a:rPr lang="en-US" dirty="0">
                <a:latin typeface="Calibri Light" panose="020F0302020204030204" pitchFamily="34" charset="0"/>
              </a:rPr>
              <a:t>/movie/1231</a:t>
            </a:r>
          </a:p>
        </p:txBody>
      </p:sp>
      <p:cxnSp>
        <p:nvCxnSpPr>
          <p:cNvPr id="8" name="Connettore 2 7">
            <a:extLst>
              <a:ext uri="{FF2B5EF4-FFF2-40B4-BE49-F238E27FC236}">
                <a16:creationId xmlns:a16="http://schemas.microsoft.com/office/drawing/2014/main" id="{AC6B3971-8D3A-FB43-80DF-93C77D15954A}"/>
              </a:ext>
            </a:extLst>
          </p:cNvPr>
          <p:cNvCxnSpPr>
            <a:cxnSpLocks/>
          </p:cNvCxnSpPr>
          <p:nvPr/>
        </p:nvCxnSpPr>
        <p:spPr>
          <a:xfrm flipV="1">
            <a:off x="5040086" y="3287288"/>
            <a:ext cx="2878143" cy="314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CasellaDiTesto 10">
            <a:extLst>
              <a:ext uri="{FF2B5EF4-FFF2-40B4-BE49-F238E27FC236}">
                <a16:creationId xmlns:a16="http://schemas.microsoft.com/office/drawing/2014/main" id="{BB051148-823E-D802-3D61-D1F5D86A99CF}"/>
              </a:ext>
            </a:extLst>
          </p:cNvPr>
          <p:cNvSpPr txBox="1"/>
          <p:nvPr/>
        </p:nvSpPr>
        <p:spPr>
          <a:xfrm>
            <a:off x="3178629" y="5802998"/>
            <a:ext cx="708751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latin typeface="Calibri Light" panose="020F0302020204030204" pitchFamily="34" charset="0"/>
              </a:rPr>
              <a:t>NON FARE COPIA E INCOLLA DEL CODICE DALLE SLIDE: </a:t>
            </a:r>
            <a:br>
              <a:rPr lang="en-US" dirty="0">
                <a:latin typeface="Calibri Light" panose="020F0302020204030204" pitchFamily="34" charset="0"/>
              </a:rPr>
            </a:br>
            <a:r>
              <a:rPr lang="en-US" dirty="0">
                <a:latin typeface="Calibri Light" panose="020F0302020204030204" pitchFamily="34" charset="0"/>
              </a:rPr>
              <a:t>POWERPOINT INTRODUCE CARATTERI BIANCHI CHE SPORCANO IL CODICE</a:t>
            </a:r>
          </a:p>
        </p:txBody>
      </p:sp>
    </p:spTree>
    <p:extLst>
      <p:ext uri="{BB962C8B-B14F-4D97-AF65-F5344CB8AC3E}">
        <p14:creationId xmlns:p14="http://schemas.microsoft.com/office/powerpoint/2010/main" val="18752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ABCACA-DCBD-3949-980E-8A0CDC3DD78D}"/>
              </a:ext>
            </a:extLst>
          </p:cNvPr>
          <p:cNvSpPr>
            <a:spLocks noGrp="1"/>
          </p:cNvSpPr>
          <p:nvPr>
            <p:ph type="title"/>
          </p:nvPr>
        </p:nvSpPr>
        <p:spPr/>
        <p:txBody>
          <a:bodyPr/>
          <a:lstStyle/>
          <a:p>
            <a:r>
              <a:rPr lang="en-US" dirty="0"/>
              <a:t>Controller: </a:t>
            </a:r>
            <a:r>
              <a:rPr lang="en-US" dirty="0" err="1"/>
              <a:t>dettagli</a:t>
            </a:r>
            <a:endParaRPr lang="en-US" dirty="0"/>
          </a:p>
        </p:txBody>
      </p:sp>
      <p:sp>
        <p:nvSpPr>
          <p:cNvPr id="3" name="Segnaposto contenuto 2">
            <a:extLst>
              <a:ext uri="{FF2B5EF4-FFF2-40B4-BE49-F238E27FC236}">
                <a16:creationId xmlns:a16="http://schemas.microsoft.com/office/drawing/2014/main" id="{79F0D7CC-333A-5440-9DD0-40F67D9FB081}"/>
              </a:ext>
            </a:extLst>
          </p:cNvPr>
          <p:cNvSpPr>
            <a:spLocks noGrp="1"/>
          </p:cNvSpPr>
          <p:nvPr>
            <p:ph idx="1"/>
          </p:nvPr>
        </p:nvSpPr>
        <p:spPr>
          <a:xfrm>
            <a:off x="239485" y="1600200"/>
            <a:ext cx="11081657" cy="4983162"/>
          </a:xfrm>
        </p:spPr>
        <p:txBody>
          <a:bodyPr>
            <a:normAutofit fontScale="55000" lnSpcReduction="20000"/>
          </a:bodyPr>
          <a:lstStyle/>
          <a:p>
            <a:pPr marL="0" indent="0">
              <a:buNone/>
            </a:pPr>
            <a:r>
              <a:rPr lang="it-IT" sz="3600" dirty="0">
                <a:solidFill>
                  <a:srgbClr val="646464"/>
                </a:solidFill>
                <a:latin typeface="Menlo" panose="020B0609030804020204" pitchFamily="49" charset="0"/>
              </a:rPr>
              <a:t>@Controller</a:t>
            </a:r>
          </a:p>
          <a:p>
            <a:pPr marL="0" indent="0">
              <a:buNone/>
            </a:pPr>
            <a:r>
              <a:rPr lang="it-IT" sz="3600" b="1" dirty="0">
                <a:solidFill>
                  <a:srgbClr val="7F0055"/>
                </a:solidFill>
                <a:latin typeface="Menlo" panose="020B0609030804020204" pitchFamily="49" charset="0"/>
              </a:rPr>
              <a:t>public</a:t>
            </a:r>
            <a:r>
              <a:rPr lang="it-IT" sz="3600" dirty="0">
                <a:latin typeface="Menlo" panose="020B0609030804020204" pitchFamily="49" charset="0"/>
              </a:rPr>
              <a:t> </a:t>
            </a:r>
            <a:r>
              <a:rPr lang="it-IT" sz="3600" b="1" dirty="0">
                <a:solidFill>
                  <a:srgbClr val="7F0055"/>
                </a:solidFill>
                <a:latin typeface="Menlo" panose="020B0609030804020204" pitchFamily="49" charset="0"/>
              </a:rPr>
              <a:t>class</a:t>
            </a:r>
            <a:r>
              <a:rPr lang="it-IT" sz="3600" dirty="0">
                <a:latin typeface="Menlo" panose="020B0609030804020204" pitchFamily="49" charset="0"/>
              </a:rPr>
              <a:t> </a:t>
            </a:r>
            <a:r>
              <a:rPr lang="it-IT" sz="3600" dirty="0" err="1">
                <a:latin typeface="Menlo" panose="020B0609030804020204" pitchFamily="49" charset="0"/>
              </a:rPr>
              <a:t>MovieController</a:t>
            </a:r>
            <a:r>
              <a:rPr lang="it-IT" sz="3600" dirty="0">
                <a:latin typeface="Menlo" panose="020B0609030804020204" pitchFamily="49" charset="0"/>
              </a:rPr>
              <a:t> {</a:t>
            </a:r>
          </a:p>
          <a:p>
            <a:pPr marL="0" indent="0">
              <a:buNone/>
            </a:pPr>
            <a:r>
              <a:rPr lang="it-IT" sz="3600" dirty="0">
                <a:solidFill>
                  <a:srgbClr val="646464"/>
                </a:solidFill>
                <a:latin typeface="Menlo" panose="020B0609030804020204" pitchFamily="49" charset="0"/>
              </a:rPr>
              <a:t>  @</a:t>
            </a:r>
            <a:r>
              <a:rPr lang="it-IT" sz="3600" dirty="0" err="1">
                <a:solidFill>
                  <a:srgbClr val="646464"/>
                </a:solidFill>
                <a:latin typeface="Menlo" panose="020B0609030804020204" pitchFamily="49" charset="0"/>
              </a:rPr>
              <a:t>Autowired</a:t>
            </a:r>
            <a:r>
              <a:rPr lang="it-IT" sz="3600" dirty="0">
                <a:latin typeface="Menlo" panose="020B0609030804020204" pitchFamily="49" charset="0"/>
              </a:rPr>
              <a:t> </a:t>
            </a:r>
            <a:r>
              <a:rPr lang="it-IT" sz="3600" dirty="0" err="1">
                <a:latin typeface="Menlo" panose="020B0609030804020204" pitchFamily="49" charset="0"/>
              </a:rPr>
              <a:t>MovieService</a:t>
            </a:r>
            <a:r>
              <a:rPr lang="it-IT" sz="3600" dirty="0">
                <a:latin typeface="Menlo" panose="020B0609030804020204" pitchFamily="49" charset="0"/>
              </a:rPr>
              <a:t> </a:t>
            </a:r>
            <a:r>
              <a:rPr lang="it-IT" sz="3600" dirty="0" err="1">
                <a:solidFill>
                  <a:srgbClr val="0000C0"/>
                </a:solidFill>
                <a:latin typeface="Menlo" panose="020B0609030804020204" pitchFamily="49" charset="0"/>
              </a:rPr>
              <a:t>movieService</a:t>
            </a:r>
            <a:r>
              <a:rPr lang="it-IT" sz="3600" dirty="0">
                <a:latin typeface="Menlo" panose="020B0609030804020204" pitchFamily="49" charset="0"/>
              </a:rPr>
              <a:t>;</a:t>
            </a:r>
          </a:p>
          <a:p>
            <a:pPr marL="0" indent="0">
              <a:buNone/>
            </a:pPr>
            <a:br>
              <a:rPr lang="it-IT" sz="3400" dirty="0"/>
            </a:br>
            <a:endParaRPr lang="it-IT" sz="3400" dirty="0"/>
          </a:p>
          <a:p>
            <a:pPr marL="0" indent="0">
              <a:buNone/>
            </a:pPr>
            <a:br>
              <a:rPr lang="it-IT" sz="3400" dirty="0"/>
            </a:br>
            <a:endParaRPr lang="it-IT" sz="3400" dirty="0"/>
          </a:p>
          <a:p>
            <a:pPr marL="0" indent="0">
              <a:buNone/>
            </a:pPr>
            <a:r>
              <a:rPr lang="it-IT" sz="3600" dirty="0">
                <a:solidFill>
                  <a:srgbClr val="646464"/>
                </a:solidFill>
                <a:latin typeface="Menlo" panose="020B0609030804020204" pitchFamily="49" charset="0"/>
              </a:rPr>
              <a:t>  </a:t>
            </a:r>
            <a:r>
              <a:rPr lang="it-IT" sz="3600" dirty="0">
                <a:solidFill>
                  <a:srgbClr val="646464"/>
                </a:solidFill>
                <a:highlight>
                  <a:srgbClr val="FFFF00"/>
                </a:highlight>
                <a:latin typeface="Menlo" panose="020B0609030804020204" pitchFamily="49" charset="0"/>
              </a:rPr>
              <a:t>@</a:t>
            </a:r>
            <a:r>
              <a:rPr lang="it-IT" sz="3600" dirty="0" err="1">
                <a:solidFill>
                  <a:srgbClr val="646464"/>
                </a:solidFill>
                <a:highlight>
                  <a:srgbClr val="FFFF00"/>
                </a:highlight>
                <a:latin typeface="Menlo" panose="020B0609030804020204" pitchFamily="49" charset="0"/>
              </a:rPr>
              <a:t>GetMapping</a:t>
            </a:r>
            <a:r>
              <a:rPr lang="it-IT" sz="3600" dirty="0">
                <a:solidFill>
                  <a:srgbClr val="000000"/>
                </a:solidFill>
                <a:highlight>
                  <a:srgbClr val="FFFF00"/>
                </a:highlight>
                <a:latin typeface="Menlo" panose="020B0609030804020204" pitchFamily="49" charset="0"/>
              </a:rPr>
              <a:t>("/movie/{id}")</a:t>
            </a:r>
          </a:p>
          <a:p>
            <a:pPr marL="0" indent="0">
              <a:buNone/>
            </a:pPr>
            <a:r>
              <a:rPr lang="it-IT" sz="3600" b="1" dirty="0">
                <a:solidFill>
                  <a:srgbClr val="7F0055"/>
                </a:solidFill>
                <a:latin typeface="Menlo" panose="020B0609030804020204" pitchFamily="49" charset="0"/>
              </a:rPr>
              <a:t>  public</a:t>
            </a:r>
            <a:r>
              <a:rPr lang="it-IT" sz="3600" dirty="0">
                <a:latin typeface="Menlo" panose="020B0609030804020204" pitchFamily="49" charset="0"/>
              </a:rPr>
              <a:t> </a:t>
            </a:r>
            <a:r>
              <a:rPr lang="it-IT" sz="3600" dirty="0" err="1">
                <a:latin typeface="Menlo" panose="020B0609030804020204" pitchFamily="49" charset="0"/>
              </a:rPr>
              <a:t>String</a:t>
            </a:r>
            <a:r>
              <a:rPr lang="it-IT" sz="3600" dirty="0">
                <a:latin typeface="Menlo" panose="020B0609030804020204" pitchFamily="49" charset="0"/>
              </a:rPr>
              <a:t> </a:t>
            </a:r>
            <a:r>
              <a:rPr lang="it-IT" sz="3600" dirty="0" err="1">
                <a:latin typeface="Menlo" panose="020B0609030804020204" pitchFamily="49" charset="0"/>
              </a:rPr>
              <a:t>getMovie</a:t>
            </a:r>
            <a:r>
              <a:rPr lang="it-IT" sz="3600" dirty="0">
                <a:latin typeface="Menlo" panose="020B0609030804020204" pitchFamily="49" charset="0"/>
              </a:rPr>
              <a:t>(</a:t>
            </a:r>
            <a:r>
              <a:rPr lang="it-IT" sz="3600" dirty="0">
                <a:solidFill>
                  <a:srgbClr val="646464"/>
                </a:solidFill>
                <a:highlight>
                  <a:srgbClr val="FFFF00"/>
                </a:highlight>
                <a:latin typeface="Menlo" panose="020B0609030804020204" pitchFamily="49" charset="0"/>
              </a:rPr>
              <a:t>@</a:t>
            </a:r>
            <a:r>
              <a:rPr lang="it-IT" sz="3600" dirty="0" err="1">
                <a:solidFill>
                  <a:srgbClr val="646464"/>
                </a:solidFill>
                <a:highlight>
                  <a:srgbClr val="FFFF00"/>
                </a:highlight>
                <a:latin typeface="Menlo" panose="020B0609030804020204" pitchFamily="49" charset="0"/>
              </a:rPr>
              <a:t>PathVariable</a:t>
            </a:r>
            <a:r>
              <a:rPr lang="it-IT" sz="3600" dirty="0">
                <a:highlight>
                  <a:srgbClr val="FFFF00"/>
                </a:highlight>
                <a:latin typeface="Menlo" panose="020B0609030804020204" pitchFamily="49" charset="0"/>
              </a:rPr>
              <a:t>(</a:t>
            </a:r>
            <a:r>
              <a:rPr lang="it-IT" sz="3600" dirty="0">
                <a:solidFill>
                  <a:srgbClr val="2A00FF"/>
                </a:solidFill>
                <a:highlight>
                  <a:srgbClr val="FFFF00"/>
                </a:highlight>
                <a:latin typeface="Menlo" panose="020B0609030804020204" pitchFamily="49" charset="0"/>
              </a:rPr>
              <a:t>"id"</a:t>
            </a:r>
            <a:r>
              <a:rPr lang="it-IT" sz="3600" dirty="0">
                <a:highlight>
                  <a:srgbClr val="FFFF00"/>
                </a:highlight>
                <a:latin typeface="Menlo" panose="020B0609030804020204" pitchFamily="49" charset="0"/>
              </a:rPr>
              <a:t>) Long </a:t>
            </a:r>
            <a:r>
              <a:rPr lang="it-IT" sz="3600" dirty="0">
                <a:solidFill>
                  <a:srgbClr val="6A3E3E"/>
                </a:solidFill>
                <a:highlight>
                  <a:srgbClr val="FFFF00"/>
                </a:highlight>
                <a:latin typeface="Menlo" panose="020B0609030804020204" pitchFamily="49" charset="0"/>
              </a:rPr>
              <a:t>id</a:t>
            </a:r>
            <a:r>
              <a:rPr lang="it-IT" sz="3600" dirty="0">
                <a:latin typeface="Menlo" panose="020B0609030804020204" pitchFamily="49" charset="0"/>
              </a:rPr>
              <a:t>, Model </a:t>
            </a:r>
            <a:r>
              <a:rPr lang="it-IT" sz="3600" dirty="0">
                <a:solidFill>
                  <a:srgbClr val="6A3E3E"/>
                </a:solidFill>
                <a:latin typeface="Menlo" panose="020B0609030804020204" pitchFamily="49" charset="0"/>
              </a:rPr>
              <a:t>model</a:t>
            </a:r>
            <a:r>
              <a:rPr lang="it-IT" sz="3600" dirty="0">
                <a:latin typeface="Menlo" panose="020B0609030804020204" pitchFamily="49" charset="0"/>
              </a:rPr>
              <a:t>) {</a:t>
            </a:r>
          </a:p>
          <a:p>
            <a:pPr marL="0" indent="0">
              <a:buNone/>
            </a:pPr>
            <a:r>
              <a:rPr lang="it-IT" sz="3600" dirty="0">
                <a:solidFill>
                  <a:srgbClr val="6A3E3E"/>
                </a:solidFill>
                <a:latin typeface="Menlo" panose="020B0609030804020204" pitchFamily="49" charset="0"/>
              </a:rPr>
              <a:t>    </a:t>
            </a:r>
            <a:r>
              <a:rPr lang="it-IT" sz="3600" dirty="0" err="1">
                <a:solidFill>
                  <a:srgbClr val="6A3E3E"/>
                </a:solidFill>
                <a:latin typeface="Menlo" panose="020B0609030804020204" pitchFamily="49" charset="0"/>
              </a:rPr>
              <a:t>model</a:t>
            </a:r>
            <a:r>
              <a:rPr lang="it-IT" sz="3600" dirty="0" err="1">
                <a:latin typeface="Menlo" panose="020B0609030804020204" pitchFamily="49" charset="0"/>
              </a:rPr>
              <a:t>.addAttribute</a:t>
            </a:r>
            <a:r>
              <a:rPr lang="it-IT" sz="3600" dirty="0">
                <a:latin typeface="Menlo" panose="020B0609030804020204" pitchFamily="49" charset="0"/>
              </a:rPr>
              <a:t>(</a:t>
            </a:r>
            <a:r>
              <a:rPr lang="it-IT" sz="3600" dirty="0">
                <a:solidFill>
                  <a:srgbClr val="2A00FF"/>
                </a:solidFill>
                <a:latin typeface="Menlo" panose="020B0609030804020204" pitchFamily="49" charset="0"/>
              </a:rPr>
              <a:t>"movie"</a:t>
            </a:r>
            <a:r>
              <a:rPr lang="it-IT" sz="3600" dirty="0">
                <a:latin typeface="Menlo" panose="020B0609030804020204" pitchFamily="49" charset="0"/>
              </a:rPr>
              <a:t>, </a:t>
            </a:r>
            <a:r>
              <a:rPr lang="it-IT" sz="3600" b="1" dirty="0" err="1">
                <a:solidFill>
                  <a:srgbClr val="7F0055"/>
                </a:solidFill>
                <a:latin typeface="Menlo" panose="020B0609030804020204" pitchFamily="49" charset="0"/>
              </a:rPr>
              <a:t>this</a:t>
            </a:r>
            <a:r>
              <a:rPr lang="it-IT" sz="3600" dirty="0" err="1">
                <a:latin typeface="Menlo" panose="020B0609030804020204" pitchFamily="49" charset="0"/>
              </a:rPr>
              <a:t>.</a:t>
            </a:r>
            <a:r>
              <a:rPr lang="it-IT" sz="3600" dirty="0" err="1">
                <a:solidFill>
                  <a:srgbClr val="0000C0"/>
                </a:solidFill>
                <a:latin typeface="Menlo" panose="020B0609030804020204" pitchFamily="49" charset="0"/>
              </a:rPr>
              <a:t>movieService</a:t>
            </a:r>
            <a:r>
              <a:rPr lang="it-IT" sz="3600" dirty="0" err="1">
                <a:latin typeface="Menlo" panose="020B0609030804020204" pitchFamily="49" charset="0"/>
              </a:rPr>
              <a:t>.getMovieById</a:t>
            </a:r>
            <a:r>
              <a:rPr lang="it-IT" sz="3600" dirty="0">
                <a:latin typeface="Menlo" panose="020B0609030804020204" pitchFamily="49" charset="0"/>
              </a:rPr>
              <a:t>(</a:t>
            </a:r>
            <a:r>
              <a:rPr lang="it-IT" sz="3600" dirty="0">
                <a:solidFill>
                  <a:srgbClr val="6A3E3E"/>
                </a:solidFill>
                <a:latin typeface="Menlo" panose="020B0609030804020204" pitchFamily="49" charset="0"/>
              </a:rPr>
              <a:t>id</a:t>
            </a:r>
            <a:r>
              <a:rPr lang="it-IT" sz="3600" dirty="0">
                <a:latin typeface="Menlo" panose="020B0609030804020204" pitchFamily="49" charset="0"/>
              </a:rPr>
              <a:t>));</a:t>
            </a:r>
          </a:p>
          <a:p>
            <a:pPr marL="0" indent="0">
              <a:buNone/>
            </a:pPr>
            <a:r>
              <a:rPr lang="it-IT" sz="3600" b="1" dirty="0">
                <a:solidFill>
                  <a:srgbClr val="7F0055"/>
                </a:solidFill>
                <a:latin typeface="Menlo" panose="020B0609030804020204" pitchFamily="49" charset="0"/>
              </a:rPr>
              <a:t>    </a:t>
            </a:r>
            <a:r>
              <a:rPr lang="it-IT" sz="3600" b="1" dirty="0" err="1">
                <a:solidFill>
                  <a:srgbClr val="7F0055"/>
                </a:solidFill>
                <a:latin typeface="Menlo" panose="020B0609030804020204" pitchFamily="49" charset="0"/>
              </a:rPr>
              <a:t>return</a:t>
            </a:r>
            <a:r>
              <a:rPr lang="it-IT" sz="3600" dirty="0">
                <a:solidFill>
                  <a:srgbClr val="000000"/>
                </a:solidFill>
                <a:latin typeface="Menlo" panose="020B0609030804020204" pitchFamily="49" charset="0"/>
              </a:rPr>
              <a:t> </a:t>
            </a:r>
            <a:r>
              <a:rPr lang="it-IT" sz="3600" dirty="0">
                <a:solidFill>
                  <a:srgbClr val="2A00FF"/>
                </a:solidFill>
                <a:latin typeface="Menlo" panose="020B0609030804020204" pitchFamily="49" charset="0"/>
              </a:rPr>
              <a:t>"</a:t>
            </a:r>
            <a:r>
              <a:rPr lang="it-IT" sz="3600" dirty="0" err="1">
                <a:solidFill>
                  <a:srgbClr val="2A00FF"/>
                </a:solidFill>
                <a:latin typeface="Menlo" panose="020B0609030804020204" pitchFamily="49" charset="0"/>
              </a:rPr>
              <a:t>movie.html</a:t>
            </a:r>
            <a:r>
              <a:rPr lang="it-IT" sz="3600" dirty="0">
                <a:solidFill>
                  <a:srgbClr val="2A00FF"/>
                </a:solidFill>
                <a:latin typeface="Menlo" panose="020B0609030804020204" pitchFamily="49" charset="0"/>
              </a:rPr>
              <a:t>"</a:t>
            </a:r>
            <a:r>
              <a:rPr lang="it-IT" sz="3600" dirty="0">
                <a:solidFill>
                  <a:srgbClr val="000000"/>
                </a:solidFill>
                <a:latin typeface="Menlo" panose="020B0609030804020204" pitchFamily="49" charset="0"/>
              </a:rPr>
              <a:t>;</a:t>
            </a:r>
            <a:endParaRPr lang="it-IT" sz="3600" dirty="0">
              <a:solidFill>
                <a:srgbClr val="2A00FF"/>
              </a:solidFill>
              <a:latin typeface="Menlo" panose="020B0609030804020204" pitchFamily="49" charset="0"/>
            </a:endParaRPr>
          </a:p>
          <a:p>
            <a:pPr marL="0" indent="0">
              <a:buNone/>
            </a:pPr>
            <a:r>
              <a:rPr lang="it-IT" sz="3600" dirty="0">
                <a:latin typeface="Menlo" panose="020B0609030804020204" pitchFamily="49" charset="0"/>
              </a:rPr>
              <a:t>  }</a:t>
            </a:r>
          </a:p>
          <a:p>
            <a:pPr marL="0" indent="0">
              <a:buNone/>
            </a:pPr>
            <a:r>
              <a:rPr lang="it-IT" sz="3400" dirty="0"/>
              <a:t>…</a:t>
            </a:r>
          </a:p>
          <a:p>
            <a:pPr marL="0" indent="0">
              <a:buNone/>
            </a:pPr>
            <a:r>
              <a:rPr lang="it-IT" sz="3400" dirty="0"/>
              <a:t>}</a:t>
            </a:r>
          </a:p>
        </p:txBody>
      </p:sp>
      <p:sp>
        <p:nvSpPr>
          <p:cNvPr id="11" name="CasellaDiTesto 10">
            <a:extLst>
              <a:ext uri="{FF2B5EF4-FFF2-40B4-BE49-F238E27FC236}">
                <a16:creationId xmlns:a16="http://schemas.microsoft.com/office/drawing/2014/main" id="{BB051148-823E-D802-3D61-D1F5D86A99CF}"/>
              </a:ext>
            </a:extLst>
          </p:cNvPr>
          <p:cNvSpPr txBox="1"/>
          <p:nvPr/>
        </p:nvSpPr>
        <p:spPr>
          <a:xfrm>
            <a:off x="3178629" y="5802998"/>
            <a:ext cx="708751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latin typeface="Calibri Light" panose="020F0302020204030204" pitchFamily="34" charset="0"/>
              </a:rPr>
              <a:t>NON FARE COPIA E INCOLLA DEL CODICE DALLE SLIDE: </a:t>
            </a:r>
            <a:br>
              <a:rPr lang="en-US" dirty="0">
                <a:latin typeface="Calibri Light" panose="020F0302020204030204" pitchFamily="34" charset="0"/>
              </a:rPr>
            </a:br>
            <a:r>
              <a:rPr lang="en-US" dirty="0">
                <a:latin typeface="Calibri Light" panose="020F0302020204030204" pitchFamily="34" charset="0"/>
              </a:rPr>
              <a:t>POWERPOINT INTRODUCE CARATTERI BIANCHI CHE SPORCANO IL CODICE</a:t>
            </a:r>
          </a:p>
        </p:txBody>
      </p:sp>
      <p:sp>
        <p:nvSpPr>
          <p:cNvPr id="5" name="CasellaDiTesto 4">
            <a:extLst>
              <a:ext uri="{FF2B5EF4-FFF2-40B4-BE49-F238E27FC236}">
                <a16:creationId xmlns:a16="http://schemas.microsoft.com/office/drawing/2014/main" id="{1003962E-9722-23F8-B27B-EBC93A58EC0E}"/>
              </a:ext>
            </a:extLst>
          </p:cNvPr>
          <p:cNvSpPr txBox="1"/>
          <p:nvPr/>
        </p:nvSpPr>
        <p:spPr>
          <a:xfrm>
            <a:off x="8040410" y="2678596"/>
            <a:ext cx="3946401" cy="923330"/>
          </a:xfrm>
          <a:prstGeom prst="rect">
            <a:avLst/>
          </a:prstGeom>
          <a:noFill/>
        </p:spPr>
        <p:txBody>
          <a:bodyPr wrap="none" rtlCol="0">
            <a:spAutoFit/>
          </a:bodyPr>
          <a:lstStyle/>
          <a:p>
            <a:r>
              <a:rPr lang="en-US" dirty="0">
                <a:latin typeface="Calibri Light" panose="020F0302020204030204" pitchFamily="34" charset="0"/>
              </a:rPr>
              <a:t>Il </a:t>
            </a:r>
            <a:r>
              <a:rPr lang="en-US" dirty="0" err="1">
                <a:latin typeface="Calibri Light" panose="020F0302020204030204" pitchFamily="34" charset="0"/>
              </a:rPr>
              <a:t>parametro</a:t>
            </a:r>
            <a:r>
              <a:rPr lang="en-US" dirty="0">
                <a:latin typeface="Calibri Light" panose="020F0302020204030204" pitchFamily="34" charset="0"/>
              </a:rPr>
              <a:t> id, </a:t>
            </a:r>
            <a:r>
              <a:rPr lang="en-US" dirty="0" err="1">
                <a:latin typeface="Calibri Light" panose="020F0302020204030204" pitchFamily="34" charset="0"/>
              </a:rPr>
              <a:t>che</a:t>
            </a:r>
            <a:r>
              <a:rPr lang="en-US" dirty="0">
                <a:latin typeface="Calibri Light" panose="020F0302020204030204" pitchFamily="34" charset="0"/>
              </a:rPr>
              <a:t> fa </a:t>
            </a:r>
            <a:r>
              <a:rPr lang="en-US" dirty="0" err="1">
                <a:latin typeface="Calibri Light" panose="020F0302020204030204" pitchFamily="34" charset="0"/>
              </a:rPr>
              <a:t>parte</a:t>
            </a:r>
            <a:r>
              <a:rPr lang="en-US" dirty="0">
                <a:latin typeface="Calibri Light" panose="020F0302020204030204" pitchFamily="34" charset="0"/>
              </a:rPr>
              <a:t> del path </a:t>
            </a:r>
            <a:br>
              <a:rPr lang="en-US" dirty="0">
                <a:latin typeface="Calibri Light" panose="020F0302020204030204" pitchFamily="34" charset="0"/>
              </a:rPr>
            </a:br>
            <a:r>
              <a:rPr lang="en-US" dirty="0" err="1">
                <a:latin typeface="Calibri Light" panose="020F0302020204030204" pitchFamily="34" charset="0"/>
              </a:rPr>
              <a:t>viene</a:t>
            </a:r>
            <a:r>
              <a:rPr lang="en-US" dirty="0">
                <a:latin typeface="Calibri Light" panose="020F0302020204030204" pitchFamily="34" charset="0"/>
              </a:rPr>
              <a:t> </a:t>
            </a:r>
            <a:r>
              <a:rPr lang="en-US" dirty="0" err="1">
                <a:latin typeface="Calibri Light" panose="020F0302020204030204" pitchFamily="34" charset="0"/>
              </a:rPr>
              <a:t>convertito</a:t>
            </a:r>
            <a:r>
              <a:rPr lang="en-US" dirty="0">
                <a:latin typeface="Calibri Light" panose="020F0302020204030204" pitchFamily="34" charset="0"/>
              </a:rPr>
              <a:t> in Long e </a:t>
            </a:r>
            <a:r>
              <a:rPr lang="en-US" dirty="0" err="1">
                <a:latin typeface="Calibri Light" panose="020F0302020204030204" pitchFamily="34" charset="0"/>
              </a:rPr>
              <a:t>passato</a:t>
            </a:r>
            <a:r>
              <a:rPr lang="en-US" dirty="0">
                <a:latin typeface="Calibri Light" panose="020F0302020204030204" pitchFamily="34" charset="0"/>
              </a:rPr>
              <a:t> come</a:t>
            </a:r>
          </a:p>
          <a:p>
            <a:r>
              <a:rPr lang="en-US" dirty="0" err="1">
                <a:latin typeface="Calibri Light" panose="020F0302020204030204" pitchFamily="34" charset="0"/>
              </a:rPr>
              <a:t>parametro</a:t>
            </a:r>
            <a:r>
              <a:rPr lang="en-US" dirty="0">
                <a:latin typeface="Calibri Light" panose="020F0302020204030204" pitchFamily="34" charset="0"/>
              </a:rPr>
              <a:t> al </a:t>
            </a:r>
            <a:r>
              <a:rPr lang="en-US" dirty="0" err="1">
                <a:latin typeface="Calibri Light" panose="020F0302020204030204" pitchFamily="34" charset="0"/>
              </a:rPr>
              <a:t>metodo</a:t>
            </a:r>
            <a:endParaRPr lang="en-US" dirty="0">
              <a:latin typeface="Calibri Light" panose="020F0302020204030204" pitchFamily="34" charset="0"/>
            </a:endParaRPr>
          </a:p>
        </p:txBody>
      </p:sp>
      <p:cxnSp>
        <p:nvCxnSpPr>
          <p:cNvPr id="6" name="Connettore 2 5">
            <a:extLst>
              <a:ext uri="{FF2B5EF4-FFF2-40B4-BE49-F238E27FC236}">
                <a16:creationId xmlns:a16="http://schemas.microsoft.com/office/drawing/2014/main" id="{0EC00683-BFBC-124A-4983-8C8B9B271795}"/>
              </a:ext>
            </a:extLst>
          </p:cNvPr>
          <p:cNvCxnSpPr>
            <a:cxnSpLocks/>
          </p:cNvCxnSpPr>
          <p:nvPr/>
        </p:nvCxnSpPr>
        <p:spPr>
          <a:xfrm flipV="1">
            <a:off x="7249886" y="3287288"/>
            <a:ext cx="668343" cy="468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nettore 2 6">
            <a:extLst>
              <a:ext uri="{FF2B5EF4-FFF2-40B4-BE49-F238E27FC236}">
                <a16:creationId xmlns:a16="http://schemas.microsoft.com/office/drawing/2014/main" id="{33CA137D-33AA-78BC-2851-A525E2B56CA3}"/>
              </a:ext>
            </a:extLst>
          </p:cNvPr>
          <p:cNvCxnSpPr>
            <a:cxnSpLocks/>
          </p:cNvCxnSpPr>
          <p:nvPr/>
        </p:nvCxnSpPr>
        <p:spPr>
          <a:xfrm flipV="1">
            <a:off x="4419600" y="3140261"/>
            <a:ext cx="3497292" cy="3322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38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ABCACA-DCBD-3949-980E-8A0CDC3DD78D}"/>
              </a:ext>
            </a:extLst>
          </p:cNvPr>
          <p:cNvSpPr>
            <a:spLocks noGrp="1"/>
          </p:cNvSpPr>
          <p:nvPr>
            <p:ph type="title"/>
          </p:nvPr>
        </p:nvSpPr>
        <p:spPr/>
        <p:txBody>
          <a:bodyPr/>
          <a:lstStyle/>
          <a:p>
            <a:r>
              <a:rPr lang="en-US" dirty="0"/>
              <a:t>Controller: </a:t>
            </a:r>
            <a:r>
              <a:rPr lang="en-US" dirty="0" err="1"/>
              <a:t>dettagli</a:t>
            </a:r>
            <a:endParaRPr lang="en-US" dirty="0"/>
          </a:p>
        </p:txBody>
      </p:sp>
      <p:sp>
        <p:nvSpPr>
          <p:cNvPr id="3" name="Segnaposto contenuto 2">
            <a:extLst>
              <a:ext uri="{FF2B5EF4-FFF2-40B4-BE49-F238E27FC236}">
                <a16:creationId xmlns:a16="http://schemas.microsoft.com/office/drawing/2014/main" id="{79F0D7CC-333A-5440-9DD0-40F67D9FB081}"/>
              </a:ext>
            </a:extLst>
          </p:cNvPr>
          <p:cNvSpPr>
            <a:spLocks noGrp="1"/>
          </p:cNvSpPr>
          <p:nvPr>
            <p:ph idx="1"/>
          </p:nvPr>
        </p:nvSpPr>
        <p:spPr>
          <a:xfrm>
            <a:off x="239485" y="1600200"/>
            <a:ext cx="11081657" cy="4983162"/>
          </a:xfrm>
        </p:spPr>
        <p:txBody>
          <a:bodyPr>
            <a:normAutofit fontScale="55000" lnSpcReduction="20000"/>
          </a:bodyPr>
          <a:lstStyle/>
          <a:p>
            <a:pPr marL="0" indent="0">
              <a:buNone/>
            </a:pPr>
            <a:r>
              <a:rPr lang="it-IT" sz="3600" dirty="0">
                <a:solidFill>
                  <a:srgbClr val="646464"/>
                </a:solidFill>
                <a:latin typeface="Menlo" panose="020B0609030804020204" pitchFamily="49" charset="0"/>
              </a:rPr>
              <a:t>@Controller</a:t>
            </a:r>
          </a:p>
          <a:p>
            <a:pPr marL="0" indent="0">
              <a:buNone/>
            </a:pPr>
            <a:r>
              <a:rPr lang="it-IT" sz="3600" b="1" dirty="0">
                <a:solidFill>
                  <a:srgbClr val="7F0055"/>
                </a:solidFill>
                <a:latin typeface="Menlo" panose="020B0609030804020204" pitchFamily="49" charset="0"/>
              </a:rPr>
              <a:t>public</a:t>
            </a:r>
            <a:r>
              <a:rPr lang="it-IT" sz="3600" dirty="0">
                <a:latin typeface="Menlo" panose="020B0609030804020204" pitchFamily="49" charset="0"/>
              </a:rPr>
              <a:t> </a:t>
            </a:r>
            <a:r>
              <a:rPr lang="it-IT" sz="3600" b="1" dirty="0">
                <a:solidFill>
                  <a:srgbClr val="7F0055"/>
                </a:solidFill>
                <a:latin typeface="Menlo" panose="020B0609030804020204" pitchFamily="49" charset="0"/>
              </a:rPr>
              <a:t>class</a:t>
            </a:r>
            <a:r>
              <a:rPr lang="it-IT" sz="3600" dirty="0">
                <a:latin typeface="Menlo" panose="020B0609030804020204" pitchFamily="49" charset="0"/>
              </a:rPr>
              <a:t> </a:t>
            </a:r>
            <a:r>
              <a:rPr lang="it-IT" sz="3600" dirty="0" err="1">
                <a:latin typeface="Menlo" panose="020B0609030804020204" pitchFamily="49" charset="0"/>
              </a:rPr>
              <a:t>MovieController</a:t>
            </a:r>
            <a:r>
              <a:rPr lang="it-IT" sz="3600" dirty="0">
                <a:latin typeface="Menlo" panose="020B0609030804020204" pitchFamily="49" charset="0"/>
              </a:rPr>
              <a:t> {</a:t>
            </a:r>
          </a:p>
          <a:p>
            <a:pPr marL="0" indent="0">
              <a:buNone/>
            </a:pPr>
            <a:r>
              <a:rPr lang="it-IT" sz="3600" dirty="0">
                <a:solidFill>
                  <a:srgbClr val="646464"/>
                </a:solidFill>
                <a:latin typeface="Menlo" panose="020B0609030804020204" pitchFamily="49" charset="0"/>
              </a:rPr>
              <a:t>  @</a:t>
            </a:r>
            <a:r>
              <a:rPr lang="it-IT" sz="3600" dirty="0" err="1">
                <a:solidFill>
                  <a:srgbClr val="646464"/>
                </a:solidFill>
                <a:latin typeface="Menlo" panose="020B0609030804020204" pitchFamily="49" charset="0"/>
              </a:rPr>
              <a:t>Autowired</a:t>
            </a:r>
            <a:r>
              <a:rPr lang="it-IT" sz="3600" dirty="0">
                <a:latin typeface="Menlo" panose="020B0609030804020204" pitchFamily="49" charset="0"/>
              </a:rPr>
              <a:t> </a:t>
            </a:r>
            <a:r>
              <a:rPr lang="it-IT" sz="3600" dirty="0" err="1">
                <a:latin typeface="Menlo" panose="020B0609030804020204" pitchFamily="49" charset="0"/>
              </a:rPr>
              <a:t>MovieService</a:t>
            </a:r>
            <a:r>
              <a:rPr lang="it-IT" sz="3600" dirty="0">
                <a:latin typeface="Menlo" panose="020B0609030804020204" pitchFamily="49" charset="0"/>
              </a:rPr>
              <a:t> </a:t>
            </a:r>
            <a:r>
              <a:rPr lang="it-IT" sz="3600" dirty="0" err="1">
                <a:solidFill>
                  <a:srgbClr val="0000C0"/>
                </a:solidFill>
                <a:latin typeface="Menlo" panose="020B0609030804020204" pitchFamily="49" charset="0"/>
              </a:rPr>
              <a:t>movieService</a:t>
            </a:r>
            <a:r>
              <a:rPr lang="it-IT" sz="3600" dirty="0">
                <a:latin typeface="Menlo" panose="020B0609030804020204" pitchFamily="49" charset="0"/>
              </a:rPr>
              <a:t>;</a:t>
            </a:r>
          </a:p>
          <a:p>
            <a:pPr marL="0" indent="0">
              <a:buNone/>
            </a:pPr>
            <a:br>
              <a:rPr lang="it-IT" sz="3400" dirty="0"/>
            </a:br>
            <a:endParaRPr lang="it-IT" sz="3400" dirty="0"/>
          </a:p>
          <a:p>
            <a:pPr marL="0" indent="0">
              <a:buNone/>
            </a:pPr>
            <a:br>
              <a:rPr lang="it-IT" sz="3400" dirty="0"/>
            </a:br>
            <a:endParaRPr lang="it-IT" sz="3400" dirty="0"/>
          </a:p>
          <a:p>
            <a:pPr marL="0" indent="0">
              <a:buNone/>
            </a:pPr>
            <a:r>
              <a:rPr lang="it-IT" sz="3600" dirty="0">
                <a:solidFill>
                  <a:srgbClr val="646464"/>
                </a:solidFill>
                <a:latin typeface="Menlo" panose="020B0609030804020204" pitchFamily="49" charset="0"/>
              </a:rPr>
              <a:t>  @</a:t>
            </a:r>
            <a:r>
              <a:rPr lang="it-IT" sz="3600" dirty="0" err="1">
                <a:solidFill>
                  <a:srgbClr val="646464"/>
                </a:solidFill>
                <a:latin typeface="Menlo" panose="020B0609030804020204" pitchFamily="49" charset="0"/>
              </a:rPr>
              <a:t>GetMapping</a:t>
            </a:r>
            <a:r>
              <a:rPr lang="it-IT" sz="3600" dirty="0">
                <a:solidFill>
                  <a:srgbClr val="000000"/>
                </a:solidFill>
                <a:latin typeface="Menlo" panose="020B0609030804020204" pitchFamily="49" charset="0"/>
              </a:rPr>
              <a:t>("/movie/{id}")</a:t>
            </a:r>
          </a:p>
          <a:p>
            <a:pPr marL="0" indent="0">
              <a:buNone/>
            </a:pPr>
            <a:r>
              <a:rPr lang="it-IT" sz="3600" b="1" dirty="0">
                <a:solidFill>
                  <a:srgbClr val="7F0055"/>
                </a:solidFill>
                <a:latin typeface="Menlo" panose="020B0609030804020204" pitchFamily="49" charset="0"/>
              </a:rPr>
              <a:t>  public</a:t>
            </a:r>
            <a:r>
              <a:rPr lang="it-IT" sz="3600" dirty="0">
                <a:latin typeface="Menlo" panose="020B0609030804020204" pitchFamily="49" charset="0"/>
              </a:rPr>
              <a:t> </a:t>
            </a:r>
            <a:r>
              <a:rPr lang="it-IT" sz="3600" dirty="0" err="1">
                <a:latin typeface="Menlo" panose="020B0609030804020204" pitchFamily="49" charset="0"/>
              </a:rPr>
              <a:t>String</a:t>
            </a:r>
            <a:r>
              <a:rPr lang="it-IT" sz="3600" dirty="0">
                <a:latin typeface="Menlo" panose="020B0609030804020204" pitchFamily="49" charset="0"/>
              </a:rPr>
              <a:t> </a:t>
            </a:r>
            <a:r>
              <a:rPr lang="it-IT" sz="3600" dirty="0" err="1">
                <a:latin typeface="Menlo" panose="020B0609030804020204" pitchFamily="49" charset="0"/>
              </a:rPr>
              <a:t>getMovie</a:t>
            </a:r>
            <a:r>
              <a:rPr lang="it-IT" sz="3600" dirty="0">
                <a:latin typeface="Menlo" panose="020B0609030804020204" pitchFamily="49" charset="0"/>
              </a:rPr>
              <a:t>(</a:t>
            </a:r>
            <a:r>
              <a:rPr lang="it-IT" sz="3600" dirty="0">
                <a:solidFill>
                  <a:srgbClr val="646464"/>
                </a:solidFill>
                <a:latin typeface="Menlo" panose="020B0609030804020204" pitchFamily="49" charset="0"/>
              </a:rPr>
              <a:t>@</a:t>
            </a:r>
            <a:r>
              <a:rPr lang="it-IT" sz="3600" dirty="0" err="1">
                <a:solidFill>
                  <a:srgbClr val="646464"/>
                </a:solidFill>
                <a:latin typeface="Menlo" panose="020B0609030804020204" pitchFamily="49" charset="0"/>
              </a:rPr>
              <a:t>PathVariable</a:t>
            </a:r>
            <a:r>
              <a:rPr lang="it-IT" sz="3600" dirty="0">
                <a:latin typeface="Menlo" panose="020B0609030804020204" pitchFamily="49" charset="0"/>
              </a:rPr>
              <a:t>(</a:t>
            </a:r>
            <a:r>
              <a:rPr lang="it-IT" sz="3600" dirty="0">
                <a:solidFill>
                  <a:srgbClr val="2A00FF"/>
                </a:solidFill>
                <a:latin typeface="Menlo" panose="020B0609030804020204" pitchFamily="49" charset="0"/>
              </a:rPr>
              <a:t>"id"</a:t>
            </a:r>
            <a:r>
              <a:rPr lang="it-IT" sz="3600" dirty="0">
                <a:latin typeface="Menlo" panose="020B0609030804020204" pitchFamily="49" charset="0"/>
              </a:rPr>
              <a:t>) Long </a:t>
            </a:r>
            <a:r>
              <a:rPr lang="it-IT" sz="3600" dirty="0">
                <a:solidFill>
                  <a:srgbClr val="6A3E3E"/>
                </a:solidFill>
                <a:latin typeface="Menlo" panose="020B0609030804020204" pitchFamily="49" charset="0"/>
              </a:rPr>
              <a:t>id</a:t>
            </a:r>
            <a:r>
              <a:rPr lang="it-IT" sz="3600" dirty="0">
                <a:latin typeface="Menlo" panose="020B0609030804020204" pitchFamily="49" charset="0"/>
              </a:rPr>
              <a:t>, Model </a:t>
            </a:r>
            <a:r>
              <a:rPr lang="it-IT" sz="3600" dirty="0">
                <a:solidFill>
                  <a:srgbClr val="6A3E3E"/>
                </a:solidFill>
                <a:latin typeface="Menlo" panose="020B0609030804020204" pitchFamily="49" charset="0"/>
              </a:rPr>
              <a:t>model</a:t>
            </a:r>
            <a:r>
              <a:rPr lang="it-IT" sz="3600" dirty="0">
                <a:latin typeface="Menlo" panose="020B0609030804020204" pitchFamily="49" charset="0"/>
              </a:rPr>
              <a:t>) {</a:t>
            </a:r>
          </a:p>
          <a:p>
            <a:pPr marL="0" indent="0">
              <a:buNone/>
            </a:pPr>
            <a:r>
              <a:rPr lang="it-IT" sz="3600" dirty="0">
                <a:solidFill>
                  <a:srgbClr val="6A3E3E"/>
                </a:solidFill>
                <a:latin typeface="Menlo" panose="020B0609030804020204" pitchFamily="49" charset="0"/>
              </a:rPr>
              <a:t>    </a:t>
            </a:r>
            <a:r>
              <a:rPr lang="it-IT" sz="3600" dirty="0" err="1">
                <a:solidFill>
                  <a:srgbClr val="6A3E3E"/>
                </a:solidFill>
                <a:latin typeface="Menlo" panose="020B0609030804020204" pitchFamily="49" charset="0"/>
              </a:rPr>
              <a:t>model</a:t>
            </a:r>
            <a:r>
              <a:rPr lang="it-IT" sz="3600" dirty="0" err="1">
                <a:latin typeface="Menlo" panose="020B0609030804020204" pitchFamily="49" charset="0"/>
              </a:rPr>
              <a:t>.addAttribute</a:t>
            </a:r>
            <a:r>
              <a:rPr lang="it-IT" sz="3600" dirty="0">
                <a:latin typeface="Menlo" panose="020B0609030804020204" pitchFamily="49" charset="0"/>
              </a:rPr>
              <a:t>(</a:t>
            </a:r>
            <a:r>
              <a:rPr lang="it-IT" sz="3600" dirty="0">
                <a:solidFill>
                  <a:srgbClr val="2A00FF"/>
                </a:solidFill>
                <a:latin typeface="Menlo" panose="020B0609030804020204" pitchFamily="49" charset="0"/>
              </a:rPr>
              <a:t>"movie"</a:t>
            </a:r>
            <a:r>
              <a:rPr lang="it-IT" sz="3600" dirty="0">
                <a:latin typeface="Menlo" panose="020B0609030804020204" pitchFamily="49" charset="0"/>
              </a:rPr>
              <a:t>, </a:t>
            </a:r>
            <a:r>
              <a:rPr lang="it-IT" sz="3600" b="1" dirty="0" err="1">
                <a:solidFill>
                  <a:srgbClr val="7F0055"/>
                </a:solidFill>
                <a:latin typeface="Menlo" panose="020B0609030804020204" pitchFamily="49" charset="0"/>
              </a:rPr>
              <a:t>this</a:t>
            </a:r>
            <a:r>
              <a:rPr lang="it-IT" sz="3600" dirty="0" err="1">
                <a:latin typeface="Menlo" panose="020B0609030804020204" pitchFamily="49" charset="0"/>
              </a:rPr>
              <a:t>.</a:t>
            </a:r>
            <a:r>
              <a:rPr lang="it-IT" sz="3600" dirty="0" err="1">
                <a:solidFill>
                  <a:srgbClr val="0000C0"/>
                </a:solidFill>
                <a:latin typeface="Menlo" panose="020B0609030804020204" pitchFamily="49" charset="0"/>
              </a:rPr>
              <a:t>movieService</a:t>
            </a:r>
            <a:r>
              <a:rPr lang="it-IT" sz="3600" dirty="0" err="1">
                <a:latin typeface="Menlo" panose="020B0609030804020204" pitchFamily="49" charset="0"/>
              </a:rPr>
              <a:t>.getMovieById</a:t>
            </a:r>
            <a:r>
              <a:rPr lang="it-IT" sz="3600" dirty="0">
                <a:latin typeface="Menlo" panose="020B0609030804020204" pitchFamily="49" charset="0"/>
              </a:rPr>
              <a:t>(</a:t>
            </a:r>
            <a:r>
              <a:rPr lang="it-IT" sz="3600" dirty="0">
                <a:solidFill>
                  <a:srgbClr val="6A3E3E"/>
                </a:solidFill>
                <a:latin typeface="Menlo" panose="020B0609030804020204" pitchFamily="49" charset="0"/>
              </a:rPr>
              <a:t>id</a:t>
            </a:r>
            <a:r>
              <a:rPr lang="it-IT" sz="3600" dirty="0">
                <a:latin typeface="Menlo" panose="020B0609030804020204" pitchFamily="49" charset="0"/>
              </a:rPr>
              <a:t>));</a:t>
            </a:r>
          </a:p>
          <a:p>
            <a:pPr marL="0" indent="0">
              <a:buNone/>
            </a:pPr>
            <a:r>
              <a:rPr lang="it-IT" sz="3600" b="1" dirty="0">
                <a:solidFill>
                  <a:srgbClr val="7F0055"/>
                </a:solidFill>
                <a:latin typeface="Menlo" panose="020B0609030804020204" pitchFamily="49" charset="0"/>
              </a:rPr>
              <a:t>    </a:t>
            </a:r>
            <a:r>
              <a:rPr lang="it-IT" sz="3600" b="1" dirty="0" err="1">
                <a:solidFill>
                  <a:srgbClr val="7F0055"/>
                </a:solidFill>
                <a:highlight>
                  <a:srgbClr val="FFFF00"/>
                </a:highlight>
                <a:latin typeface="Menlo" panose="020B0609030804020204" pitchFamily="49" charset="0"/>
              </a:rPr>
              <a:t>return</a:t>
            </a:r>
            <a:r>
              <a:rPr lang="it-IT" sz="3600" dirty="0">
                <a:solidFill>
                  <a:srgbClr val="000000"/>
                </a:solidFill>
                <a:highlight>
                  <a:srgbClr val="FFFF00"/>
                </a:highlight>
                <a:latin typeface="Menlo" panose="020B0609030804020204" pitchFamily="49" charset="0"/>
              </a:rPr>
              <a:t> </a:t>
            </a:r>
            <a:r>
              <a:rPr lang="it-IT" sz="3600" dirty="0">
                <a:solidFill>
                  <a:srgbClr val="2A00FF"/>
                </a:solidFill>
                <a:highlight>
                  <a:srgbClr val="FFFF00"/>
                </a:highlight>
                <a:latin typeface="Menlo" panose="020B0609030804020204" pitchFamily="49" charset="0"/>
              </a:rPr>
              <a:t>"</a:t>
            </a:r>
            <a:r>
              <a:rPr lang="it-IT" sz="3600" dirty="0" err="1">
                <a:solidFill>
                  <a:srgbClr val="2A00FF"/>
                </a:solidFill>
                <a:highlight>
                  <a:srgbClr val="FFFF00"/>
                </a:highlight>
                <a:latin typeface="Menlo" panose="020B0609030804020204" pitchFamily="49" charset="0"/>
              </a:rPr>
              <a:t>movie.html</a:t>
            </a:r>
            <a:r>
              <a:rPr lang="it-IT" sz="3600" dirty="0">
                <a:solidFill>
                  <a:srgbClr val="2A00FF"/>
                </a:solidFill>
                <a:highlight>
                  <a:srgbClr val="FFFF00"/>
                </a:highlight>
                <a:latin typeface="Menlo" panose="020B0609030804020204" pitchFamily="49" charset="0"/>
              </a:rPr>
              <a:t>"</a:t>
            </a:r>
            <a:r>
              <a:rPr lang="it-IT" sz="3600" dirty="0">
                <a:solidFill>
                  <a:srgbClr val="000000"/>
                </a:solidFill>
                <a:highlight>
                  <a:srgbClr val="FFFF00"/>
                </a:highlight>
                <a:latin typeface="Menlo" panose="020B0609030804020204" pitchFamily="49" charset="0"/>
              </a:rPr>
              <a:t>;</a:t>
            </a:r>
            <a:endParaRPr lang="it-IT" sz="3600" dirty="0">
              <a:solidFill>
                <a:srgbClr val="2A00FF"/>
              </a:solidFill>
              <a:highlight>
                <a:srgbClr val="FFFF00"/>
              </a:highlight>
              <a:latin typeface="Menlo" panose="020B0609030804020204" pitchFamily="49" charset="0"/>
            </a:endParaRPr>
          </a:p>
          <a:p>
            <a:pPr marL="0" indent="0">
              <a:buNone/>
            </a:pPr>
            <a:r>
              <a:rPr lang="it-IT" sz="3600" dirty="0">
                <a:latin typeface="Menlo" panose="020B0609030804020204" pitchFamily="49" charset="0"/>
              </a:rPr>
              <a:t>  }</a:t>
            </a:r>
          </a:p>
          <a:p>
            <a:pPr marL="0" indent="0">
              <a:buNone/>
            </a:pPr>
            <a:r>
              <a:rPr lang="it-IT" sz="3400" dirty="0"/>
              <a:t>…</a:t>
            </a:r>
          </a:p>
          <a:p>
            <a:pPr marL="0" indent="0">
              <a:buNone/>
            </a:pPr>
            <a:r>
              <a:rPr lang="it-IT" sz="3400" dirty="0"/>
              <a:t>}</a:t>
            </a:r>
          </a:p>
        </p:txBody>
      </p:sp>
      <p:sp>
        <p:nvSpPr>
          <p:cNvPr id="11" name="CasellaDiTesto 10">
            <a:extLst>
              <a:ext uri="{FF2B5EF4-FFF2-40B4-BE49-F238E27FC236}">
                <a16:creationId xmlns:a16="http://schemas.microsoft.com/office/drawing/2014/main" id="{BB051148-823E-D802-3D61-D1F5D86A99CF}"/>
              </a:ext>
            </a:extLst>
          </p:cNvPr>
          <p:cNvSpPr txBox="1"/>
          <p:nvPr/>
        </p:nvSpPr>
        <p:spPr>
          <a:xfrm>
            <a:off x="0" y="6211669"/>
            <a:ext cx="708751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latin typeface="Calibri Light" panose="020F0302020204030204" pitchFamily="34" charset="0"/>
              </a:rPr>
              <a:t>NON FARE COPIA E INCOLLA DEL CODICE DALLE SLIDE: </a:t>
            </a:r>
            <a:br>
              <a:rPr lang="en-US" dirty="0">
                <a:latin typeface="Calibri Light" panose="020F0302020204030204" pitchFamily="34" charset="0"/>
              </a:rPr>
            </a:br>
            <a:r>
              <a:rPr lang="en-US" dirty="0">
                <a:latin typeface="Calibri Light" panose="020F0302020204030204" pitchFamily="34" charset="0"/>
              </a:rPr>
              <a:t>POWERPOINT INTRODUCE CARATTERI BIANCHI CHE SPORCANO IL CODICE</a:t>
            </a:r>
          </a:p>
        </p:txBody>
      </p:sp>
      <p:sp>
        <p:nvSpPr>
          <p:cNvPr id="4" name="CasellaDiTesto 3">
            <a:extLst>
              <a:ext uri="{FF2B5EF4-FFF2-40B4-BE49-F238E27FC236}">
                <a16:creationId xmlns:a16="http://schemas.microsoft.com/office/drawing/2014/main" id="{D882E5AE-6734-6DE5-FC73-E98416FBC16C}"/>
              </a:ext>
            </a:extLst>
          </p:cNvPr>
          <p:cNvSpPr txBox="1"/>
          <p:nvPr/>
        </p:nvSpPr>
        <p:spPr>
          <a:xfrm>
            <a:off x="6734124" y="5159630"/>
            <a:ext cx="3453702" cy="646331"/>
          </a:xfrm>
          <a:prstGeom prst="rect">
            <a:avLst/>
          </a:prstGeom>
          <a:noFill/>
        </p:spPr>
        <p:txBody>
          <a:bodyPr wrap="none" rtlCol="0">
            <a:spAutoFit/>
          </a:bodyPr>
          <a:lstStyle/>
          <a:p>
            <a:r>
              <a:rPr lang="en-US" dirty="0">
                <a:latin typeface="Calibri Light" panose="020F0302020204030204" pitchFamily="34" charset="0"/>
              </a:rPr>
              <a:t>La vista </a:t>
            </a:r>
            <a:r>
              <a:rPr lang="en-US" dirty="0" err="1">
                <a:latin typeface="Calibri Light" panose="020F0302020204030204" pitchFamily="34" charset="0"/>
              </a:rPr>
              <a:t>selezionata</a:t>
            </a:r>
            <a:r>
              <a:rPr lang="en-US" dirty="0">
                <a:latin typeface="Calibri Light" panose="020F0302020204030204" pitchFamily="34" charset="0"/>
              </a:rPr>
              <a:t> dal controller </a:t>
            </a:r>
            <a:r>
              <a:rPr lang="en-US" dirty="0" err="1">
                <a:latin typeface="Calibri Light" panose="020F0302020204030204" pitchFamily="34" charset="0"/>
              </a:rPr>
              <a:t>è</a:t>
            </a:r>
            <a:br>
              <a:rPr lang="en-US" dirty="0">
                <a:latin typeface="Calibri Light" panose="020F0302020204030204" pitchFamily="34" charset="0"/>
              </a:rPr>
            </a:br>
            <a:r>
              <a:rPr lang="en-US" dirty="0" err="1">
                <a:latin typeface="Calibri Light" panose="020F0302020204030204" pitchFamily="34" charset="0"/>
              </a:rPr>
              <a:t>movie.html</a:t>
            </a:r>
            <a:endParaRPr lang="en-US" dirty="0">
              <a:latin typeface="Calibri Light" panose="020F0302020204030204" pitchFamily="34" charset="0"/>
            </a:endParaRPr>
          </a:p>
        </p:txBody>
      </p:sp>
      <p:cxnSp>
        <p:nvCxnSpPr>
          <p:cNvPr id="8" name="Connettore 2 7">
            <a:extLst>
              <a:ext uri="{FF2B5EF4-FFF2-40B4-BE49-F238E27FC236}">
                <a16:creationId xmlns:a16="http://schemas.microsoft.com/office/drawing/2014/main" id="{B51823FC-2418-CF89-4E6D-BB2AFCD3AB92}"/>
              </a:ext>
            </a:extLst>
          </p:cNvPr>
          <p:cNvCxnSpPr>
            <a:cxnSpLocks/>
          </p:cNvCxnSpPr>
          <p:nvPr/>
        </p:nvCxnSpPr>
        <p:spPr>
          <a:xfrm>
            <a:off x="4343400" y="4680856"/>
            <a:ext cx="2390724" cy="801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100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EA3B7-28A1-5355-EF52-1853E70A40C0}"/>
              </a:ext>
            </a:extLst>
          </p:cNvPr>
          <p:cNvSpPr>
            <a:spLocks noGrp="1"/>
          </p:cNvSpPr>
          <p:nvPr>
            <p:ph type="ctrTitle"/>
          </p:nvPr>
        </p:nvSpPr>
        <p:spPr/>
        <p:txBody>
          <a:bodyPr/>
          <a:lstStyle/>
          <a:p>
            <a:r>
              <a:rPr lang="en-US" dirty="0" err="1"/>
              <a:t>Ricostruzione</a:t>
            </a:r>
            <a:r>
              <a:rPr lang="en-US" dirty="0"/>
              <a:t> </a:t>
            </a:r>
            <a:r>
              <a:rPr lang="en-US" dirty="0" err="1"/>
              <a:t>alla</a:t>
            </a:r>
            <a:r>
              <a:rPr lang="en-US" dirty="0"/>
              <a:t> </a:t>
            </a:r>
            <a:r>
              <a:rPr lang="en-US" dirty="0" err="1"/>
              <a:t>lavagna</a:t>
            </a:r>
            <a:endParaRPr lang="en-US" dirty="0"/>
          </a:p>
        </p:txBody>
      </p:sp>
      <p:sp>
        <p:nvSpPr>
          <p:cNvPr id="3" name="Sottotitolo 2">
            <a:extLst>
              <a:ext uri="{FF2B5EF4-FFF2-40B4-BE49-F238E27FC236}">
                <a16:creationId xmlns:a16="http://schemas.microsoft.com/office/drawing/2014/main" id="{09195C65-97DF-2A1D-8821-85AE75694C0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5386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ABCACA-DCBD-3949-980E-8A0CDC3DD78D}"/>
              </a:ext>
            </a:extLst>
          </p:cNvPr>
          <p:cNvSpPr>
            <a:spLocks noGrp="1"/>
          </p:cNvSpPr>
          <p:nvPr>
            <p:ph type="title"/>
          </p:nvPr>
        </p:nvSpPr>
        <p:spPr/>
        <p:txBody>
          <a:bodyPr/>
          <a:lstStyle/>
          <a:p>
            <a:r>
              <a:rPr lang="en-US" dirty="0"/>
              <a:t>Controller: </a:t>
            </a:r>
            <a:r>
              <a:rPr lang="en-US" dirty="0" err="1"/>
              <a:t>dettagli</a:t>
            </a:r>
            <a:endParaRPr lang="en-US" dirty="0"/>
          </a:p>
        </p:txBody>
      </p:sp>
      <p:sp>
        <p:nvSpPr>
          <p:cNvPr id="3" name="Segnaposto contenuto 2">
            <a:extLst>
              <a:ext uri="{FF2B5EF4-FFF2-40B4-BE49-F238E27FC236}">
                <a16:creationId xmlns:a16="http://schemas.microsoft.com/office/drawing/2014/main" id="{79F0D7CC-333A-5440-9DD0-40F67D9FB081}"/>
              </a:ext>
            </a:extLst>
          </p:cNvPr>
          <p:cNvSpPr>
            <a:spLocks noGrp="1"/>
          </p:cNvSpPr>
          <p:nvPr>
            <p:ph idx="1"/>
          </p:nvPr>
        </p:nvSpPr>
        <p:spPr>
          <a:xfrm>
            <a:off x="239485" y="1600200"/>
            <a:ext cx="11081657" cy="4983162"/>
          </a:xfrm>
        </p:spPr>
        <p:txBody>
          <a:bodyPr>
            <a:normAutofit fontScale="55000" lnSpcReduction="20000"/>
          </a:bodyPr>
          <a:lstStyle/>
          <a:p>
            <a:pPr marL="0" indent="0">
              <a:buNone/>
            </a:pPr>
            <a:r>
              <a:rPr lang="it-IT" sz="3600" dirty="0">
                <a:solidFill>
                  <a:srgbClr val="646464"/>
                </a:solidFill>
                <a:latin typeface="Menlo" panose="020B0609030804020204" pitchFamily="49" charset="0"/>
              </a:rPr>
              <a:t>@Controller</a:t>
            </a:r>
          </a:p>
          <a:p>
            <a:pPr marL="0" indent="0">
              <a:buNone/>
            </a:pPr>
            <a:r>
              <a:rPr lang="it-IT" sz="3600" b="1" dirty="0">
                <a:solidFill>
                  <a:srgbClr val="7F0055"/>
                </a:solidFill>
                <a:latin typeface="Menlo" panose="020B0609030804020204" pitchFamily="49" charset="0"/>
              </a:rPr>
              <a:t>public</a:t>
            </a:r>
            <a:r>
              <a:rPr lang="it-IT" sz="3600" dirty="0">
                <a:latin typeface="Menlo" panose="020B0609030804020204" pitchFamily="49" charset="0"/>
              </a:rPr>
              <a:t> </a:t>
            </a:r>
            <a:r>
              <a:rPr lang="it-IT" sz="3600" b="1" dirty="0">
                <a:solidFill>
                  <a:srgbClr val="7F0055"/>
                </a:solidFill>
                <a:latin typeface="Menlo" panose="020B0609030804020204" pitchFamily="49" charset="0"/>
              </a:rPr>
              <a:t>class</a:t>
            </a:r>
            <a:r>
              <a:rPr lang="it-IT" sz="3600" dirty="0">
                <a:latin typeface="Menlo" panose="020B0609030804020204" pitchFamily="49" charset="0"/>
              </a:rPr>
              <a:t> </a:t>
            </a:r>
            <a:r>
              <a:rPr lang="it-IT" sz="3600" dirty="0" err="1">
                <a:latin typeface="Menlo" panose="020B0609030804020204" pitchFamily="49" charset="0"/>
              </a:rPr>
              <a:t>MovieController</a:t>
            </a:r>
            <a:r>
              <a:rPr lang="it-IT" sz="3600" dirty="0">
                <a:latin typeface="Menlo" panose="020B0609030804020204" pitchFamily="49" charset="0"/>
              </a:rPr>
              <a:t> {</a:t>
            </a:r>
          </a:p>
          <a:p>
            <a:pPr marL="0" indent="0">
              <a:buNone/>
            </a:pPr>
            <a:r>
              <a:rPr lang="it-IT" sz="3600" dirty="0">
                <a:solidFill>
                  <a:srgbClr val="646464"/>
                </a:solidFill>
                <a:latin typeface="Menlo" panose="020B0609030804020204" pitchFamily="49" charset="0"/>
              </a:rPr>
              <a:t>  @</a:t>
            </a:r>
            <a:r>
              <a:rPr lang="it-IT" sz="3600" dirty="0" err="1">
                <a:solidFill>
                  <a:srgbClr val="646464"/>
                </a:solidFill>
                <a:latin typeface="Menlo" panose="020B0609030804020204" pitchFamily="49" charset="0"/>
              </a:rPr>
              <a:t>Autowired</a:t>
            </a:r>
            <a:r>
              <a:rPr lang="it-IT" sz="3600" dirty="0">
                <a:latin typeface="Menlo" panose="020B0609030804020204" pitchFamily="49" charset="0"/>
              </a:rPr>
              <a:t> </a:t>
            </a:r>
            <a:r>
              <a:rPr lang="it-IT" sz="3600" dirty="0" err="1">
                <a:latin typeface="Menlo" panose="020B0609030804020204" pitchFamily="49" charset="0"/>
              </a:rPr>
              <a:t>MovieService</a:t>
            </a:r>
            <a:r>
              <a:rPr lang="it-IT" sz="3600" dirty="0">
                <a:latin typeface="Menlo" panose="020B0609030804020204" pitchFamily="49" charset="0"/>
              </a:rPr>
              <a:t> </a:t>
            </a:r>
            <a:r>
              <a:rPr lang="it-IT" sz="3600" dirty="0" err="1">
                <a:solidFill>
                  <a:srgbClr val="0000C0"/>
                </a:solidFill>
                <a:latin typeface="Menlo" panose="020B0609030804020204" pitchFamily="49" charset="0"/>
              </a:rPr>
              <a:t>movieService</a:t>
            </a:r>
            <a:r>
              <a:rPr lang="it-IT" sz="3600" dirty="0">
                <a:latin typeface="Menlo" panose="020B0609030804020204" pitchFamily="49" charset="0"/>
              </a:rPr>
              <a:t>;</a:t>
            </a:r>
          </a:p>
          <a:p>
            <a:pPr marL="0" indent="0">
              <a:buNone/>
            </a:pPr>
            <a:br>
              <a:rPr lang="it-IT" sz="3400" dirty="0"/>
            </a:br>
            <a:endParaRPr lang="it-IT" sz="3400" dirty="0"/>
          </a:p>
          <a:p>
            <a:pPr marL="0" indent="0">
              <a:buNone/>
            </a:pPr>
            <a:br>
              <a:rPr lang="it-IT" sz="3400" dirty="0"/>
            </a:br>
            <a:endParaRPr lang="it-IT" sz="3400" dirty="0"/>
          </a:p>
          <a:p>
            <a:pPr marL="0" indent="0">
              <a:buNone/>
            </a:pPr>
            <a:r>
              <a:rPr lang="it-IT" sz="3600" dirty="0">
                <a:solidFill>
                  <a:srgbClr val="646464"/>
                </a:solidFill>
                <a:latin typeface="Menlo" panose="020B0609030804020204" pitchFamily="49" charset="0"/>
              </a:rPr>
              <a:t>  @</a:t>
            </a:r>
            <a:r>
              <a:rPr lang="it-IT" sz="3600" dirty="0" err="1">
                <a:solidFill>
                  <a:srgbClr val="646464"/>
                </a:solidFill>
                <a:latin typeface="Menlo" panose="020B0609030804020204" pitchFamily="49" charset="0"/>
              </a:rPr>
              <a:t>GetMapping</a:t>
            </a:r>
            <a:r>
              <a:rPr lang="it-IT" sz="3600" dirty="0">
                <a:solidFill>
                  <a:srgbClr val="000000"/>
                </a:solidFill>
                <a:latin typeface="Menlo" panose="020B0609030804020204" pitchFamily="49" charset="0"/>
              </a:rPr>
              <a:t>("/movie/{id}")</a:t>
            </a:r>
          </a:p>
          <a:p>
            <a:pPr marL="0" indent="0">
              <a:buNone/>
            </a:pPr>
            <a:r>
              <a:rPr lang="it-IT" sz="3600" b="1" dirty="0">
                <a:solidFill>
                  <a:srgbClr val="7F0055"/>
                </a:solidFill>
                <a:latin typeface="Menlo" panose="020B0609030804020204" pitchFamily="49" charset="0"/>
              </a:rPr>
              <a:t>  public</a:t>
            </a:r>
            <a:r>
              <a:rPr lang="it-IT" sz="3600" dirty="0">
                <a:latin typeface="Menlo" panose="020B0609030804020204" pitchFamily="49" charset="0"/>
              </a:rPr>
              <a:t> </a:t>
            </a:r>
            <a:r>
              <a:rPr lang="it-IT" sz="3600" dirty="0" err="1">
                <a:latin typeface="Menlo" panose="020B0609030804020204" pitchFamily="49" charset="0"/>
              </a:rPr>
              <a:t>String</a:t>
            </a:r>
            <a:r>
              <a:rPr lang="it-IT" sz="3600" dirty="0">
                <a:latin typeface="Menlo" panose="020B0609030804020204" pitchFamily="49" charset="0"/>
              </a:rPr>
              <a:t> </a:t>
            </a:r>
            <a:r>
              <a:rPr lang="it-IT" sz="3600" dirty="0" err="1">
                <a:latin typeface="Menlo" panose="020B0609030804020204" pitchFamily="49" charset="0"/>
              </a:rPr>
              <a:t>getMovie</a:t>
            </a:r>
            <a:r>
              <a:rPr lang="it-IT" sz="3600" dirty="0">
                <a:latin typeface="Menlo" panose="020B0609030804020204" pitchFamily="49" charset="0"/>
              </a:rPr>
              <a:t>(</a:t>
            </a:r>
            <a:r>
              <a:rPr lang="it-IT" sz="3600" dirty="0">
                <a:solidFill>
                  <a:srgbClr val="646464"/>
                </a:solidFill>
                <a:latin typeface="Menlo" panose="020B0609030804020204" pitchFamily="49" charset="0"/>
              </a:rPr>
              <a:t>@</a:t>
            </a:r>
            <a:r>
              <a:rPr lang="it-IT" sz="3600" dirty="0" err="1">
                <a:solidFill>
                  <a:srgbClr val="646464"/>
                </a:solidFill>
                <a:latin typeface="Menlo" panose="020B0609030804020204" pitchFamily="49" charset="0"/>
              </a:rPr>
              <a:t>PathVariable</a:t>
            </a:r>
            <a:r>
              <a:rPr lang="it-IT" sz="3600" dirty="0">
                <a:latin typeface="Menlo" panose="020B0609030804020204" pitchFamily="49" charset="0"/>
              </a:rPr>
              <a:t>(</a:t>
            </a:r>
            <a:r>
              <a:rPr lang="it-IT" sz="3600" dirty="0">
                <a:solidFill>
                  <a:srgbClr val="2A00FF"/>
                </a:solidFill>
                <a:latin typeface="Menlo" panose="020B0609030804020204" pitchFamily="49" charset="0"/>
              </a:rPr>
              <a:t>"id"</a:t>
            </a:r>
            <a:r>
              <a:rPr lang="it-IT" sz="3600" dirty="0">
                <a:latin typeface="Menlo" panose="020B0609030804020204" pitchFamily="49" charset="0"/>
              </a:rPr>
              <a:t>) Long </a:t>
            </a:r>
            <a:r>
              <a:rPr lang="it-IT" sz="3600" dirty="0">
                <a:solidFill>
                  <a:srgbClr val="6A3E3E"/>
                </a:solidFill>
                <a:latin typeface="Menlo" panose="020B0609030804020204" pitchFamily="49" charset="0"/>
              </a:rPr>
              <a:t>id</a:t>
            </a:r>
            <a:r>
              <a:rPr lang="it-IT" sz="3600" dirty="0">
                <a:latin typeface="Menlo" panose="020B0609030804020204" pitchFamily="49" charset="0"/>
              </a:rPr>
              <a:t>, Model </a:t>
            </a:r>
            <a:r>
              <a:rPr lang="it-IT" sz="3600" dirty="0">
                <a:solidFill>
                  <a:srgbClr val="6A3E3E"/>
                </a:solidFill>
                <a:latin typeface="Menlo" panose="020B0609030804020204" pitchFamily="49" charset="0"/>
              </a:rPr>
              <a:t>model</a:t>
            </a:r>
            <a:r>
              <a:rPr lang="it-IT" sz="3600" dirty="0">
                <a:latin typeface="Menlo" panose="020B0609030804020204" pitchFamily="49" charset="0"/>
              </a:rPr>
              <a:t>) {</a:t>
            </a:r>
          </a:p>
          <a:p>
            <a:pPr marL="0" indent="0">
              <a:buNone/>
            </a:pPr>
            <a:r>
              <a:rPr lang="it-IT" sz="3600" dirty="0">
                <a:solidFill>
                  <a:srgbClr val="6A3E3E"/>
                </a:solidFill>
                <a:latin typeface="Menlo" panose="020B0609030804020204" pitchFamily="49" charset="0"/>
              </a:rPr>
              <a:t>    </a:t>
            </a:r>
            <a:r>
              <a:rPr lang="it-IT" sz="3600" dirty="0" err="1">
                <a:solidFill>
                  <a:srgbClr val="6A3E3E"/>
                </a:solidFill>
                <a:highlight>
                  <a:srgbClr val="FFFF00"/>
                </a:highlight>
                <a:latin typeface="Menlo" panose="020B0609030804020204" pitchFamily="49" charset="0"/>
              </a:rPr>
              <a:t>model</a:t>
            </a:r>
            <a:r>
              <a:rPr lang="it-IT" sz="3600" dirty="0" err="1">
                <a:highlight>
                  <a:srgbClr val="FFFF00"/>
                </a:highlight>
                <a:latin typeface="Menlo" panose="020B0609030804020204" pitchFamily="49" charset="0"/>
              </a:rPr>
              <a:t>.addAttribute</a:t>
            </a:r>
            <a:r>
              <a:rPr lang="it-IT" sz="3600" dirty="0">
                <a:highlight>
                  <a:srgbClr val="FFFF00"/>
                </a:highlight>
                <a:latin typeface="Menlo" panose="020B0609030804020204" pitchFamily="49" charset="0"/>
              </a:rPr>
              <a:t>(</a:t>
            </a:r>
            <a:r>
              <a:rPr lang="it-IT" sz="3600" dirty="0">
                <a:solidFill>
                  <a:srgbClr val="2A00FF"/>
                </a:solidFill>
                <a:highlight>
                  <a:srgbClr val="FFFF00"/>
                </a:highlight>
                <a:latin typeface="Menlo" panose="020B0609030804020204" pitchFamily="49" charset="0"/>
              </a:rPr>
              <a:t>"movie"</a:t>
            </a:r>
            <a:r>
              <a:rPr lang="it-IT" sz="3600" dirty="0">
                <a:highlight>
                  <a:srgbClr val="FFFF00"/>
                </a:highlight>
                <a:latin typeface="Menlo" panose="020B0609030804020204" pitchFamily="49" charset="0"/>
              </a:rPr>
              <a:t>, </a:t>
            </a:r>
            <a:r>
              <a:rPr lang="it-IT" sz="3600" b="1" dirty="0" err="1">
                <a:solidFill>
                  <a:srgbClr val="7F0055"/>
                </a:solidFill>
                <a:highlight>
                  <a:srgbClr val="FFFF00"/>
                </a:highlight>
                <a:latin typeface="Menlo" panose="020B0609030804020204" pitchFamily="49" charset="0"/>
              </a:rPr>
              <a:t>this</a:t>
            </a:r>
            <a:r>
              <a:rPr lang="it-IT" sz="3600" dirty="0" err="1">
                <a:highlight>
                  <a:srgbClr val="FFFF00"/>
                </a:highlight>
                <a:latin typeface="Menlo" panose="020B0609030804020204" pitchFamily="49" charset="0"/>
              </a:rPr>
              <a:t>.</a:t>
            </a:r>
            <a:r>
              <a:rPr lang="it-IT" sz="3600" dirty="0" err="1">
                <a:solidFill>
                  <a:srgbClr val="0000C0"/>
                </a:solidFill>
                <a:highlight>
                  <a:srgbClr val="FFFF00"/>
                </a:highlight>
                <a:latin typeface="Menlo" panose="020B0609030804020204" pitchFamily="49" charset="0"/>
              </a:rPr>
              <a:t>movieService</a:t>
            </a:r>
            <a:r>
              <a:rPr lang="it-IT" sz="3600" dirty="0" err="1">
                <a:highlight>
                  <a:srgbClr val="FFFF00"/>
                </a:highlight>
                <a:latin typeface="Menlo" panose="020B0609030804020204" pitchFamily="49" charset="0"/>
              </a:rPr>
              <a:t>.getMovieById</a:t>
            </a:r>
            <a:r>
              <a:rPr lang="it-IT" sz="3600" dirty="0">
                <a:highlight>
                  <a:srgbClr val="FFFF00"/>
                </a:highlight>
                <a:latin typeface="Menlo" panose="020B0609030804020204" pitchFamily="49" charset="0"/>
              </a:rPr>
              <a:t>(</a:t>
            </a:r>
            <a:r>
              <a:rPr lang="it-IT" sz="3600" dirty="0">
                <a:solidFill>
                  <a:srgbClr val="6A3E3E"/>
                </a:solidFill>
                <a:highlight>
                  <a:srgbClr val="FFFF00"/>
                </a:highlight>
                <a:latin typeface="Menlo" panose="020B0609030804020204" pitchFamily="49" charset="0"/>
              </a:rPr>
              <a:t>id</a:t>
            </a:r>
            <a:r>
              <a:rPr lang="it-IT" sz="3600" dirty="0">
                <a:highlight>
                  <a:srgbClr val="FFFF00"/>
                </a:highlight>
                <a:latin typeface="Menlo" panose="020B0609030804020204" pitchFamily="49" charset="0"/>
              </a:rPr>
              <a:t>));</a:t>
            </a:r>
          </a:p>
          <a:p>
            <a:pPr marL="0" indent="0">
              <a:buNone/>
            </a:pPr>
            <a:r>
              <a:rPr lang="it-IT" sz="3600" b="1" dirty="0">
                <a:solidFill>
                  <a:srgbClr val="7F0055"/>
                </a:solidFill>
                <a:latin typeface="Menlo" panose="020B0609030804020204" pitchFamily="49" charset="0"/>
              </a:rPr>
              <a:t>    </a:t>
            </a:r>
            <a:r>
              <a:rPr lang="it-IT" sz="3600" b="1" dirty="0" err="1">
                <a:solidFill>
                  <a:srgbClr val="7F0055"/>
                </a:solidFill>
                <a:latin typeface="Menlo" panose="020B0609030804020204" pitchFamily="49" charset="0"/>
              </a:rPr>
              <a:t>return</a:t>
            </a:r>
            <a:r>
              <a:rPr lang="it-IT" sz="3600" dirty="0">
                <a:solidFill>
                  <a:srgbClr val="000000"/>
                </a:solidFill>
                <a:latin typeface="Menlo" panose="020B0609030804020204" pitchFamily="49" charset="0"/>
              </a:rPr>
              <a:t> </a:t>
            </a:r>
            <a:r>
              <a:rPr lang="it-IT" sz="3600" dirty="0">
                <a:solidFill>
                  <a:srgbClr val="2A00FF"/>
                </a:solidFill>
                <a:latin typeface="Menlo" panose="020B0609030804020204" pitchFamily="49" charset="0"/>
              </a:rPr>
              <a:t>"</a:t>
            </a:r>
            <a:r>
              <a:rPr lang="it-IT" sz="3600" dirty="0" err="1">
                <a:solidFill>
                  <a:srgbClr val="2A00FF"/>
                </a:solidFill>
                <a:latin typeface="Menlo" panose="020B0609030804020204" pitchFamily="49" charset="0"/>
              </a:rPr>
              <a:t>movie.html</a:t>
            </a:r>
            <a:r>
              <a:rPr lang="it-IT" sz="3600" dirty="0">
                <a:solidFill>
                  <a:srgbClr val="2A00FF"/>
                </a:solidFill>
                <a:latin typeface="Menlo" panose="020B0609030804020204" pitchFamily="49" charset="0"/>
              </a:rPr>
              <a:t>"</a:t>
            </a:r>
            <a:r>
              <a:rPr lang="it-IT" sz="3600" dirty="0">
                <a:solidFill>
                  <a:srgbClr val="000000"/>
                </a:solidFill>
                <a:latin typeface="Menlo" panose="020B0609030804020204" pitchFamily="49" charset="0"/>
              </a:rPr>
              <a:t>;</a:t>
            </a:r>
            <a:endParaRPr lang="it-IT" sz="3600" dirty="0">
              <a:solidFill>
                <a:srgbClr val="2A00FF"/>
              </a:solidFill>
              <a:latin typeface="Menlo" panose="020B0609030804020204" pitchFamily="49" charset="0"/>
            </a:endParaRPr>
          </a:p>
          <a:p>
            <a:pPr marL="0" indent="0">
              <a:buNone/>
            </a:pPr>
            <a:r>
              <a:rPr lang="it-IT" sz="3600" dirty="0">
                <a:latin typeface="Menlo" panose="020B0609030804020204" pitchFamily="49" charset="0"/>
              </a:rPr>
              <a:t>  }</a:t>
            </a:r>
          </a:p>
          <a:p>
            <a:pPr marL="0" indent="0">
              <a:buNone/>
            </a:pPr>
            <a:r>
              <a:rPr lang="it-IT" sz="3400" dirty="0"/>
              <a:t>…</a:t>
            </a:r>
          </a:p>
          <a:p>
            <a:pPr marL="0" indent="0">
              <a:buNone/>
            </a:pPr>
            <a:r>
              <a:rPr lang="it-IT" sz="3400" dirty="0"/>
              <a:t>}</a:t>
            </a:r>
          </a:p>
        </p:txBody>
      </p:sp>
      <p:sp>
        <p:nvSpPr>
          <p:cNvPr id="11" name="CasellaDiTesto 10">
            <a:extLst>
              <a:ext uri="{FF2B5EF4-FFF2-40B4-BE49-F238E27FC236}">
                <a16:creationId xmlns:a16="http://schemas.microsoft.com/office/drawing/2014/main" id="{BB051148-823E-D802-3D61-D1F5D86A99CF}"/>
              </a:ext>
            </a:extLst>
          </p:cNvPr>
          <p:cNvSpPr txBox="1"/>
          <p:nvPr/>
        </p:nvSpPr>
        <p:spPr>
          <a:xfrm>
            <a:off x="0" y="6211669"/>
            <a:ext cx="708751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latin typeface="Calibri Light" panose="020F0302020204030204" pitchFamily="34" charset="0"/>
              </a:rPr>
              <a:t>NON FARE COPIA E INCOLLA DEL CODICE DALLE SLIDE: </a:t>
            </a:r>
            <a:br>
              <a:rPr lang="en-US" dirty="0">
                <a:latin typeface="Calibri Light" panose="020F0302020204030204" pitchFamily="34" charset="0"/>
              </a:rPr>
            </a:br>
            <a:r>
              <a:rPr lang="en-US" dirty="0">
                <a:latin typeface="Calibri Light" panose="020F0302020204030204" pitchFamily="34" charset="0"/>
              </a:rPr>
              <a:t>POWERPOINT INTRODUCE CARATTERI BIANCHI CHE SPORCANO IL CODICE</a:t>
            </a:r>
          </a:p>
        </p:txBody>
      </p:sp>
      <p:sp>
        <p:nvSpPr>
          <p:cNvPr id="4" name="CasellaDiTesto 3">
            <a:extLst>
              <a:ext uri="{FF2B5EF4-FFF2-40B4-BE49-F238E27FC236}">
                <a16:creationId xmlns:a16="http://schemas.microsoft.com/office/drawing/2014/main" id="{D882E5AE-6734-6DE5-FC73-E98416FBC16C}"/>
              </a:ext>
            </a:extLst>
          </p:cNvPr>
          <p:cNvSpPr txBox="1"/>
          <p:nvPr/>
        </p:nvSpPr>
        <p:spPr>
          <a:xfrm>
            <a:off x="6734124" y="5159630"/>
            <a:ext cx="5157374" cy="923330"/>
          </a:xfrm>
          <a:prstGeom prst="rect">
            <a:avLst/>
          </a:prstGeom>
          <a:noFill/>
        </p:spPr>
        <p:txBody>
          <a:bodyPr wrap="none" rtlCol="0">
            <a:spAutoFit/>
          </a:bodyPr>
          <a:lstStyle/>
          <a:p>
            <a:r>
              <a:rPr lang="en-US" dirty="0" err="1">
                <a:latin typeface="Calibri Light" panose="020F0302020204030204" pitchFamily="34" charset="0"/>
              </a:rPr>
              <a:t>Chiediamo</a:t>
            </a:r>
            <a:r>
              <a:rPr lang="en-US" dirty="0">
                <a:latin typeface="Calibri Light" panose="020F0302020204030204" pitchFamily="34" charset="0"/>
              </a:rPr>
              <a:t> di </a:t>
            </a:r>
            <a:r>
              <a:rPr lang="en-US" dirty="0" err="1">
                <a:latin typeface="Calibri Light" panose="020F0302020204030204" pitchFamily="34" charset="0"/>
              </a:rPr>
              <a:t>mettere</a:t>
            </a:r>
            <a:r>
              <a:rPr lang="en-US" dirty="0">
                <a:latin typeface="Calibri Light" panose="020F0302020204030204" pitchFamily="34" charset="0"/>
              </a:rPr>
              <a:t> a </a:t>
            </a:r>
            <a:r>
              <a:rPr lang="en-US" dirty="0" err="1">
                <a:latin typeface="Calibri Light" panose="020F0302020204030204" pitchFamily="34" charset="0"/>
              </a:rPr>
              <a:t>disposizione</a:t>
            </a:r>
            <a:r>
              <a:rPr lang="en-US" dirty="0">
                <a:latin typeface="Calibri Light" panose="020F0302020204030204" pitchFamily="34" charset="0"/>
              </a:rPr>
              <a:t> </a:t>
            </a:r>
            <a:r>
              <a:rPr lang="en-US" dirty="0" err="1">
                <a:latin typeface="Calibri Light" panose="020F0302020204030204" pitchFamily="34" charset="0"/>
              </a:rPr>
              <a:t>della</a:t>
            </a:r>
            <a:r>
              <a:rPr lang="en-US" dirty="0">
                <a:latin typeface="Calibri Light" panose="020F0302020204030204" pitchFamily="34" charset="0"/>
              </a:rPr>
              <a:t> vista </a:t>
            </a:r>
          </a:p>
          <a:p>
            <a:r>
              <a:rPr lang="en-US" dirty="0">
                <a:latin typeface="Calibri Light" panose="020F0302020204030204" pitchFamily="34" charset="0"/>
              </a:rPr>
              <a:t>un </a:t>
            </a:r>
            <a:r>
              <a:rPr lang="en-US" dirty="0" err="1">
                <a:latin typeface="Calibri Light" panose="020F0302020204030204" pitchFamily="34" charset="0"/>
              </a:rPr>
              <a:t>oggetto</a:t>
            </a:r>
            <a:r>
              <a:rPr lang="en-US" dirty="0">
                <a:latin typeface="Calibri Light" panose="020F0302020204030204" pitchFamily="34" charset="0"/>
              </a:rPr>
              <a:t> (il secondo </a:t>
            </a:r>
            <a:r>
              <a:rPr lang="en-US" dirty="0" err="1">
                <a:latin typeface="Calibri Light" panose="020F0302020204030204" pitchFamily="34" charset="0"/>
              </a:rPr>
              <a:t>parametro</a:t>
            </a:r>
            <a:r>
              <a:rPr lang="en-US" dirty="0">
                <a:latin typeface="Calibri Light" panose="020F0302020204030204" pitchFamily="34" charset="0"/>
              </a:rPr>
              <a:t> di </a:t>
            </a:r>
            <a:r>
              <a:rPr lang="en-US" dirty="0" err="1">
                <a:latin typeface="Calibri Light" panose="020F0302020204030204" pitchFamily="34" charset="0"/>
              </a:rPr>
              <a:t>questo</a:t>
            </a:r>
            <a:r>
              <a:rPr lang="en-US" dirty="0">
                <a:latin typeface="Calibri Light" panose="020F0302020204030204" pitchFamily="34" charset="0"/>
              </a:rPr>
              <a:t> </a:t>
            </a:r>
            <a:r>
              <a:rPr lang="en-US" dirty="0" err="1">
                <a:latin typeface="Calibri Light" panose="020F0302020204030204" pitchFamily="34" charset="0"/>
              </a:rPr>
              <a:t>metodo</a:t>
            </a:r>
            <a:r>
              <a:rPr lang="en-US" dirty="0">
                <a:latin typeface="Calibri Light" panose="020F0302020204030204" pitchFamily="34" charset="0"/>
              </a:rPr>
              <a:t>), </a:t>
            </a:r>
          </a:p>
          <a:p>
            <a:r>
              <a:rPr lang="en-US" dirty="0">
                <a:latin typeface="Calibri Light" panose="020F0302020204030204" pitchFamily="34" charset="0"/>
              </a:rPr>
              <a:t>a cui la vista </a:t>
            </a:r>
            <a:r>
              <a:rPr lang="en-US" dirty="0" err="1">
                <a:latin typeface="Calibri Light" panose="020F0302020204030204" pitchFamily="34" charset="0"/>
              </a:rPr>
              <a:t>potrà</a:t>
            </a:r>
            <a:r>
              <a:rPr lang="en-US" dirty="0">
                <a:latin typeface="Calibri Light" panose="020F0302020204030204" pitchFamily="34" charset="0"/>
              </a:rPr>
              <a:t> far </a:t>
            </a:r>
            <a:r>
              <a:rPr lang="en-US" dirty="0" err="1">
                <a:latin typeface="Calibri Light" panose="020F0302020204030204" pitchFamily="34" charset="0"/>
              </a:rPr>
              <a:t>riferimento</a:t>
            </a:r>
            <a:r>
              <a:rPr lang="en-US" dirty="0">
                <a:latin typeface="Calibri Light" panose="020F0302020204030204" pitchFamily="34" charset="0"/>
              </a:rPr>
              <a:t> con il </a:t>
            </a:r>
            <a:r>
              <a:rPr lang="en-US" dirty="0" err="1">
                <a:latin typeface="Calibri Light" panose="020F0302020204030204" pitchFamily="34" charset="0"/>
              </a:rPr>
              <a:t>nome</a:t>
            </a:r>
            <a:r>
              <a:rPr lang="en-US" dirty="0">
                <a:latin typeface="Calibri Light" panose="020F0302020204030204" pitchFamily="34" charset="0"/>
              </a:rPr>
              <a:t> "movie"</a:t>
            </a:r>
          </a:p>
        </p:txBody>
      </p:sp>
      <p:cxnSp>
        <p:nvCxnSpPr>
          <p:cNvPr id="8" name="Connettore 2 7">
            <a:extLst>
              <a:ext uri="{FF2B5EF4-FFF2-40B4-BE49-F238E27FC236}">
                <a16:creationId xmlns:a16="http://schemas.microsoft.com/office/drawing/2014/main" id="{B51823FC-2418-CF89-4E6D-BB2AFCD3AB92}"/>
              </a:ext>
            </a:extLst>
          </p:cNvPr>
          <p:cNvCxnSpPr>
            <a:cxnSpLocks/>
            <a:endCxn id="4" idx="1"/>
          </p:cNvCxnSpPr>
          <p:nvPr/>
        </p:nvCxnSpPr>
        <p:spPr>
          <a:xfrm>
            <a:off x="4696794" y="4484022"/>
            <a:ext cx="2037330" cy="1137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ttore 2 9">
            <a:extLst>
              <a:ext uri="{FF2B5EF4-FFF2-40B4-BE49-F238E27FC236}">
                <a16:creationId xmlns:a16="http://schemas.microsoft.com/office/drawing/2014/main" id="{FC7DD287-129B-F8A4-BA3D-7E31E124F5DD}"/>
              </a:ext>
            </a:extLst>
          </p:cNvPr>
          <p:cNvCxnSpPr>
            <a:cxnSpLocks/>
          </p:cNvCxnSpPr>
          <p:nvPr/>
        </p:nvCxnSpPr>
        <p:spPr>
          <a:xfrm flipH="1">
            <a:off x="9528124" y="2811279"/>
            <a:ext cx="123876" cy="943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CasellaDiTesto 12">
            <a:extLst>
              <a:ext uri="{FF2B5EF4-FFF2-40B4-BE49-F238E27FC236}">
                <a16:creationId xmlns:a16="http://schemas.microsoft.com/office/drawing/2014/main" id="{71C3A2F2-E7CE-56DA-52CE-001BF1A9E0D6}"/>
              </a:ext>
            </a:extLst>
          </p:cNvPr>
          <p:cNvSpPr txBox="1"/>
          <p:nvPr/>
        </p:nvSpPr>
        <p:spPr>
          <a:xfrm>
            <a:off x="7673924" y="1759240"/>
            <a:ext cx="3598870" cy="646331"/>
          </a:xfrm>
          <a:prstGeom prst="rect">
            <a:avLst/>
          </a:prstGeom>
          <a:noFill/>
        </p:spPr>
        <p:txBody>
          <a:bodyPr wrap="none" rtlCol="0">
            <a:spAutoFit/>
          </a:bodyPr>
          <a:lstStyle/>
          <a:p>
            <a:r>
              <a:rPr lang="en-US" dirty="0">
                <a:latin typeface="Calibri Light" panose="020F0302020204030204" pitchFamily="34" charset="0"/>
              </a:rPr>
              <a:t>Model </a:t>
            </a:r>
            <a:r>
              <a:rPr lang="en-US" dirty="0" err="1">
                <a:latin typeface="Calibri Light" panose="020F0302020204030204" pitchFamily="34" charset="0"/>
              </a:rPr>
              <a:t>è</a:t>
            </a:r>
            <a:r>
              <a:rPr lang="en-US" dirty="0">
                <a:latin typeface="Calibri Light" panose="020F0302020204030204" pitchFamily="34" charset="0"/>
              </a:rPr>
              <a:t> un </a:t>
            </a:r>
            <a:r>
              <a:rPr lang="en-US" dirty="0" err="1">
                <a:latin typeface="Calibri Light" panose="020F0302020204030204" pitchFamily="34" charset="0"/>
              </a:rPr>
              <a:t>oggetto</a:t>
            </a:r>
            <a:r>
              <a:rPr lang="en-US" dirty="0">
                <a:latin typeface="Calibri Light" panose="020F0302020204030204" pitchFamily="34" charset="0"/>
              </a:rPr>
              <a:t> </a:t>
            </a:r>
            <a:r>
              <a:rPr lang="en-US" dirty="0" err="1">
                <a:latin typeface="Calibri Light" panose="020F0302020204030204" pitchFamily="34" charset="0"/>
              </a:rPr>
              <a:t>che</a:t>
            </a:r>
            <a:r>
              <a:rPr lang="en-US" dirty="0">
                <a:latin typeface="Calibri Light" panose="020F0302020204030204" pitchFamily="34" charset="0"/>
              </a:rPr>
              <a:t> </a:t>
            </a:r>
            <a:r>
              <a:rPr lang="en-US" dirty="0" err="1">
                <a:latin typeface="Calibri Light" panose="020F0302020204030204" pitchFamily="34" charset="0"/>
              </a:rPr>
              <a:t>permette</a:t>
            </a:r>
            <a:r>
              <a:rPr lang="en-US" dirty="0">
                <a:latin typeface="Calibri Light" panose="020F0302020204030204" pitchFamily="34" charset="0"/>
              </a:rPr>
              <a:t> di </a:t>
            </a:r>
          </a:p>
          <a:p>
            <a:r>
              <a:rPr lang="en-US" dirty="0" err="1">
                <a:latin typeface="Calibri Light" panose="020F0302020204030204" pitchFamily="34" charset="0"/>
              </a:rPr>
              <a:t>scambiare</a:t>
            </a:r>
            <a:r>
              <a:rPr lang="en-US" dirty="0">
                <a:latin typeface="Calibri Light" panose="020F0302020204030204" pitchFamily="34" charset="0"/>
              </a:rPr>
              <a:t> </a:t>
            </a:r>
            <a:r>
              <a:rPr lang="en-US" dirty="0" err="1">
                <a:latin typeface="Calibri Light" panose="020F0302020204030204" pitchFamily="34" charset="0"/>
              </a:rPr>
              <a:t>dati</a:t>
            </a:r>
            <a:r>
              <a:rPr lang="en-US" dirty="0">
                <a:latin typeface="Calibri Light" panose="020F0302020204030204" pitchFamily="34" charset="0"/>
              </a:rPr>
              <a:t> </a:t>
            </a:r>
            <a:r>
              <a:rPr lang="en-US" dirty="0" err="1">
                <a:latin typeface="Calibri Light" panose="020F0302020204030204" pitchFamily="34" charset="0"/>
              </a:rPr>
              <a:t>tra</a:t>
            </a:r>
            <a:r>
              <a:rPr lang="en-US" dirty="0">
                <a:latin typeface="Calibri Light" panose="020F0302020204030204" pitchFamily="34" charset="0"/>
              </a:rPr>
              <a:t> vista e controller</a:t>
            </a:r>
          </a:p>
        </p:txBody>
      </p:sp>
    </p:spTree>
    <p:extLst>
      <p:ext uri="{BB962C8B-B14F-4D97-AF65-F5344CB8AC3E}">
        <p14:creationId xmlns:p14="http://schemas.microsoft.com/office/powerpoint/2010/main" val="11765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12FF6-8AED-499F-BED5-95042DD5D80F}"/>
              </a:ext>
            </a:extLst>
          </p:cNvPr>
          <p:cNvSpPr>
            <a:spLocks noGrp="1"/>
          </p:cNvSpPr>
          <p:nvPr>
            <p:ph type="title"/>
          </p:nvPr>
        </p:nvSpPr>
        <p:spPr/>
        <p:txBody>
          <a:bodyPr>
            <a:normAutofit/>
          </a:bodyPr>
          <a:lstStyle/>
          <a:p>
            <a:r>
              <a:rPr lang="en-US" dirty="0">
                <a:latin typeface="Consolas" panose="020B0609020204030204" pitchFamily="49" charset="0"/>
                <a:ea typeface="+mn-ea"/>
                <a:cs typeface="Consolas" panose="020B0609020204030204" pitchFamily="49" charset="0"/>
              </a:rPr>
              <a:t>@</a:t>
            </a:r>
            <a:r>
              <a:rPr lang="en-US" dirty="0" err="1">
                <a:latin typeface="Consolas" panose="020B0609020204030204" pitchFamily="49" charset="0"/>
                <a:ea typeface="+mn-ea"/>
                <a:cs typeface="Consolas" panose="020B0609020204030204" pitchFamily="49" charset="0"/>
              </a:rPr>
              <a:t>Autowired</a:t>
            </a:r>
            <a:r>
              <a:rPr lang="en-US" dirty="0">
                <a:latin typeface="Consolas" panose="020B0609020204030204" pitchFamily="49" charset="0"/>
                <a:ea typeface="+mn-ea"/>
                <a:cs typeface="Consolas" panose="020B0609020204030204" pitchFamily="49" charset="0"/>
              </a:rPr>
              <a:t> </a:t>
            </a:r>
          </a:p>
        </p:txBody>
      </p:sp>
      <p:sp>
        <p:nvSpPr>
          <p:cNvPr id="3" name="Segnaposto contenuto 2">
            <a:extLst>
              <a:ext uri="{FF2B5EF4-FFF2-40B4-BE49-F238E27FC236}">
                <a16:creationId xmlns:a16="http://schemas.microsoft.com/office/drawing/2014/main" id="{1EA16353-31A1-D49F-B6CC-AB87206156AD}"/>
              </a:ext>
            </a:extLst>
          </p:cNvPr>
          <p:cNvSpPr>
            <a:spLocks noGrp="1"/>
          </p:cNvSpPr>
          <p:nvPr>
            <p:ph idx="1"/>
          </p:nvPr>
        </p:nvSpPr>
        <p:spPr/>
        <p:txBody>
          <a:bodyPr/>
          <a:lstStyle/>
          <a:p>
            <a:r>
              <a:rPr lang="en-US" dirty="0" err="1"/>
              <a:t>Anche</a:t>
            </a:r>
            <a:r>
              <a:rPr lang="en-US" dirty="0"/>
              <a:t> in </a:t>
            </a:r>
            <a:r>
              <a:rPr lang="en-US" dirty="0" err="1"/>
              <a:t>questo</a:t>
            </a:r>
            <a:r>
              <a:rPr lang="en-US" dirty="0"/>
              <a:t> </a:t>
            </a:r>
            <a:r>
              <a:rPr lang="en-US" dirty="0" err="1"/>
              <a:t>caso</a:t>
            </a:r>
            <a:r>
              <a:rPr lang="en-US" dirty="0"/>
              <a:t> </a:t>
            </a:r>
            <a:r>
              <a:rPr lang="en-US" dirty="0" err="1"/>
              <a:t>sfruttiamo</a:t>
            </a:r>
            <a:r>
              <a:rPr lang="en-US" dirty="0"/>
              <a:t> la </a:t>
            </a:r>
            <a:r>
              <a:rPr lang="en-US" i="1" dirty="0"/>
              <a:t>Dependency Injection</a:t>
            </a:r>
            <a:r>
              <a:rPr lang="en-US" dirty="0"/>
              <a:t> per </a:t>
            </a:r>
            <a:r>
              <a:rPr lang="en-US" dirty="0" err="1"/>
              <a:t>iniettare</a:t>
            </a:r>
            <a:r>
              <a:rPr lang="en-US" dirty="0"/>
              <a:t> </a:t>
            </a:r>
            <a:r>
              <a:rPr lang="en-US" dirty="0" err="1"/>
              <a:t>automaticamente</a:t>
            </a:r>
            <a:r>
              <a:rPr lang="en-US" dirty="0"/>
              <a:t> le </a:t>
            </a:r>
            <a:r>
              <a:rPr lang="en-US" dirty="0" err="1"/>
              <a:t>variabili</a:t>
            </a:r>
            <a:r>
              <a:rPr lang="en-US" dirty="0"/>
              <a:t> da cui </a:t>
            </a:r>
            <a:r>
              <a:rPr lang="en-US" dirty="0" err="1"/>
              <a:t>una</a:t>
            </a:r>
            <a:r>
              <a:rPr lang="en-US" dirty="0"/>
              <a:t> </a:t>
            </a:r>
            <a:r>
              <a:rPr lang="en-US" dirty="0" err="1"/>
              <a:t>classe</a:t>
            </a:r>
            <a:r>
              <a:rPr lang="en-US" dirty="0"/>
              <a:t> </a:t>
            </a:r>
            <a:r>
              <a:rPr lang="en-US" dirty="0" err="1"/>
              <a:t>dipende</a:t>
            </a:r>
            <a:endParaRPr lang="en-US" dirty="0"/>
          </a:p>
          <a:p>
            <a:r>
              <a:rPr lang="en-US" dirty="0"/>
              <a:t>Qui, la </a:t>
            </a:r>
            <a:r>
              <a:rPr lang="en-US" dirty="0" err="1"/>
              <a:t>classe</a:t>
            </a:r>
            <a:r>
              <a:rPr lang="en-US" dirty="0"/>
              <a:t> </a:t>
            </a:r>
            <a:r>
              <a:rPr lang="en-US" dirty="0" err="1">
                <a:latin typeface="Consolas" panose="020B0609020204030204" pitchFamily="49" charset="0"/>
                <a:cs typeface="Consolas" panose="020B0609020204030204" pitchFamily="49" charset="0"/>
              </a:rPr>
              <a:t>MovieController</a:t>
            </a:r>
            <a:r>
              <a:rPr lang="en-US" dirty="0"/>
              <a:t> </a:t>
            </a:r>
            <a:r>
              <a:rPr lang="en-US" dirty="0" err="1"/>
              <a:t>dipende</a:t>
            </a:r>
            <a:r>
              <a:rPr lang="en-US" dirty="0"/>
              <a:t> </a:t>
            </a:r>
            <a:r>
              <a:rPr lang="en-US" dirty="0" err="1"/>
              <a:t>dalla</a:t>
            </a:r>
            <a:r>
              <a:rPr lang="en-US" dirty="0"/>
              <a:t> </a:t>
            </a:r>
            <a:r>
              <a:rPr lang="en-US" dirty="0" err="1"/>
              <a:t>classe</a:t>
            </a:r>
            <a:r>
              <a:rPr lang="en-US" dirty="0"/>
              <a:t> (</a:t>
            </a:r>
            <a:r>
              <a:rPr lang="en-US" dirty="0" err="1"/>
              <a:t>che</a:t>
            </a:r>
            <a:r>
              <a:rPr lang="en-US" dirty="0"/>
              <a:t> </a:t>
            </a:r>
            <a:r>
              <a:rPr lang="en-US" dirty="0" err="1"/>
              <a:t>implementa</a:t>
            </a:r>
            <a:r>
              <a:rPr lang="en-US" dirty="0"/>
              <a:t>) </a:t>
            </a:r>
            <a:r>
              <a:rPr lang="en-US" dirty="0" err="1">
                <a:latin typeface="Consolas" panose="020B0609020204030204" pitchFamily="49" charset="0"/>
                <a:cs typeface="Consolas" panose="020B0609020204030204" pitchFamily="49" charset="0"/>
              </a:rPr>
              <a:t>MovieService</a:t>
            </a:r>
            <a:endParaRPr lang="en-US" dirty="0">
              <a:latin typeface="Consolas" panose="020B0609020204030204" pitchFamily="49" charset="0"/>
              <a:cs typeface="Consolas" panose="020B0609020204030204" pitchFamily="49" charset="0"/>
            </a:endParaRPr>
          </a:p>
          <a:p>
            <a:r>
              <a:rPr lang="en-US" dirty="0"/>
              <a:t>Ci </a:t>
            </a:r>
            <a:r>
              <a:rPr lang="en-US" dirty="0" err="1"/>
              <a:t>pensa</a:t>
            </a:r>
            <a:r>
              <a:rPr lang="en-US" dirty="0"/>
              <a:t> Spring a </a:t>
            </a:r>
            <a:r>
              <a:rPr lang="en-US" dirty="0" err="1"/>
              <a:t>creare</a:t>
            </a:r>
            <a:r>
              <a:rPr lang="en-US" dirty="0"/>
              <a:t> un </a:t>
            </a:r>
            <a:r>
              <a:rPr lang="en-US" dirty="0" err="1"/>
              <a:t>oggetto</a:t>
            </a:r>
            <a:r>
              <a:rPr lang="en-US" dirty="0"/>
              <a:t> </a:t>
            </a:r>
            <a:r>
              <a:rPr lang="en-US" dirty="0" err="1">
                <a:latin typeface="Consolas" panose="020B0609020204030204" pitchFamily="49" charset="0"/>
                <a:cs typeface="Consolas" panose="020B0609020204030204" pitchFamily="49" charset="0"/>
              </a:rPr>
              <a:t>MovieService</a:t>
            </a:r>
            <a:r>
              <a:rPr lang="en-US" dirty="0"/>
              <a:t> e ad </a:t>
            </a:r>
            <a:r>
              <a:rPr lang="en-US" dirty="0" err="1"/>
              <a:t>assegnarlo</a:t>
            </a:r>
            <a:r>
              <a:rPr lang="en-US" dirty="0"/>
              <a:t> </a:t>
            </a:r>
            <a:r>
              <a:rPr lang="en-US" dirty="0" err="1"/>
              <a:t>alla</a:t>
            </a:r>
            <a:r>
              <a:rPr lang="en-US" dirty="0"/>
              <a:t> </a:t>
            </a:r>
            <a:r>
              <a:rPr lang="en-US" dirty="0" err="1"/>
              <a:t>variabile</a:t>
            </a:r>
            <a:r>
              <a:rPr lang="en-US" dirty="0"/>
              <a:t> </a:t>
            </a:r>
            <a:r>
              <a:rPr lang="en-US" dirty="0" err="1">
                <a:latin typeface="Consolas" panose="020B0609020204030204" pitchFamily="49" charset="0"/>
                <a:cs typeface="Consolas" panose="020B0609020204030204" pitchFamily="49" charset="0"/>
              </a:rPr>
              <a:t>movieService</a:t>
            </a:r>
            <a:r>
              <a:rPr lang="en-US" dirty="0"/>
              <a:t> </a:t>
            </a:r>
          </a:p>
        </p:txBody>
      </p:sp>
    </p:spTree>
    <p:extLst>
      <p:ext uri="{BB962C8B-B14F-4D97-AF65-F5344CB8AC3E}">
        <p14:creationId xmlns:p14="http://schemas.microsoft.com/office/powerpoint/2010/main" val="142171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353D22-2BE7-E9A9-2B0D-CB21F16A7425}"/>
              </a:ext>
            </a:extLst>
          </p:cNvPr>
          <p:cNvSpPr>
            <a:spLocks noGrp="1"/>
          </p:cNvSpPr>
          <p:nvPr>
            <p:ph type="title"/>
          </p:nvPr>
        </p:nvSpPr>
        <p:spPr/>
        <p:txBody>
          <a:bodyPr/>
          <a:lstStyle/>
          <a:p>
            <a:r>
              <a:rPr lang="en-US" dirty="0" err="1"/>
              <a:t>Gestione</a:t>
            </a:r>
            <a:r>
              <a:rPr lang="en-US" dirty="0"/>
              <a:t> </a:t>
            </a:r>
            <a:r>
              <a:rPr lang="en-US" dirty="0" err="1"/>
              <a:t>delle</a:t>
            </a:r>
            <a:r>
              <a:rPr lang="en-US" dirty="0"/>
              <a:t> </a:t>
            </a:r>
            <a:r>
              <a:rPr lang="en-US" dirty="0" err="1"/>
              <a:t>Risposte</a:t>
            </a:r>
            <a:endParaRPr lang="en-US" dirty="0"/>
          </a:p>
        </p:txBody>
      </p:sp>
      <p:sp>
        <p:nvSpPr>
          <p:cNvPr id="3" name="Segnaposto contenuto 2">
            <a:extLst>
              <a:ext uri="{FF2B5EF4-FFF2-40B4-BE49-F238E27FC236}">
                <a16:creationId xmlns:a16="http://schemas.microsoft.com/office/drawing/2014/main" id="{53564896-2B80-5206-4DFA-A581F74C03F7}"/>
              </a:ext>
            </a:extLst>
          </p:cNvPr>
          <p:cNvSpPr>
            <a:spLocks noGrp="1"/>
          </p:cNvSpPr>
          <p:nvPr>
            <p:ph idx="1"/>
          </p:nvPr>
        </p:nvSpPr>
        <p:spPr/>
        <p:txBody>
          <a:bodyPr>
            <a:normAutofit lnSpcReduction="10000"/>
          </a:bodyPr>
          <a:lstStyle/>
          <a:p>
            <a:r>
              <a:rPr lang="en-US" dirty="0"/>
              <a:t>La </a:t>
            </a:r>
            <a:r>
              <a:rPr lang="en-US" dirty="0" err="1"/>
              <a:t>gestione</a:t>
            </a:r>
            <a:r>
              <a:rPr lang="en-US" dirty="0"/>
              <a:t> </a:t>
            </a:r>
            <a:r>
              <a:rPr lang="en-US" dirty="0" err="1"/>
              <a:t>delle</a:t>
            </a:r>
            <a:r>
              <a:rPr lang="en-US" dirty="0"/>
              <a:t> </a:t>
            </a:r>
            <a:r>
              <a:rPr lang="en-US" dirty="0" err="1"/>
              <a:t>risposte</a:t>
            </a:r>
            <a:r>
              <a:rPr lang="en-US" dirty="0"/>
              <a:t> </a:t>
            </a:r>
            <a:r>
              <a:rPr lang="en-US" dirty="0" err="1"/>
              <a:t>è</a:t>
            </a:r>
            <a:r>
              <a:rPr lang="en-US" dirty="0"/>
              <a:t> </a:t>
            </a:r>
            <a:r>
              <a:rPr lang="en-US" dirty="0" err="1"/>
              <a:t>affidata</a:t>
            </a:r>
            <a:r>
              <a:rPr lang="en-US" dirty="0"/>
              <a:t> ai </a:t>
            </a:r>
            <a:r>
              <a:rPr lang="en-US" dirty="0" err="1"/>
              <a:t>componenti</a:t>
            </a:r>
            <a:r>
              <a:rPr lang="en-US" dirty="0"/>
              <a:t> </a:t>
            </a:r>
            <a:r>
              <a:rPr lang="en-US" dirty="0" err="1"/>
              <a:t>della</a:t>
            </a:r>
            <a:r>
              <a:rPr lang="en-US" dirty="0"/>
              <a:t> vista, </a:t>
            </a:r>
            <a:r>
              <a:rPr lang="en-US" dirty="0" err="1"/>
              <a:t>che</a:t>
            </a:r>
            <a:r>
              <a:rPr lang="en-US" dirty="0"/>
              <a:t> </a:t>
            </a:r>
            <a:r>
              <a:rPr lang="en-US" dirty="0" err="1"/>
              <a:t>hanno</a:t>
            </a:r>
            <a:r>
              <a:rPr lang="en-US" dirty="0"/>
              <a:t> la </a:t>
            </a:r>
            <a:r>
              <a:rPr lang="en-US" dirty="0" err="1"/>
              <a:t>resposabilità</a:t>
            </a:r>
            <a:r>
              <a:rPr lang="en-US" dirty="0"/>
              <a:t> di </a:t>
            </a:r>
            <a:r>
              <a:rPr lang="en-US" dirty="0" err="1"/>
              <a:t>generare</a:t>
            </a:r>
            <a:r>
              <a:rPr lang="en-US" dirty="0"/>
              <a:t> la </a:t>
            </a:r>
            <a:r>
              <a:rPr lang="en-US" dirty="0" err="1"/>
              <a:t>risposta</a:t>
            </a:r>
            <a:endParaRPr lang="en-US" dirty="0"/>
          </a:p>
          <a:p>
            <a:r>
              <a:rPr lang="en-US" dirty="0"/>
              <a:t>Nel nostro </a:t>
            </a:r>
            <a:r>
              <a:rPr lang="en-US" dirty="0" err="1"/>
              <a:t>caso</a:t>
            </a:r>
            <a:r>
              <a:rPr lang="en-US" dirty="0"/>
              <a:t> le </a:t>
            </a:r>
            <a:r>
              <a:rPr lang="en-US" dirty="0" err="1"/>
              <a:t>risposte</a:t>
            </a:r>
            <a:r>
              <a:rPr lang="en-US" dirty="0"/>
              <a:t> </a:t>
            </a:r>
            <a:r>
              <a:rPr lang="en-US" dirty="0" err="1"/>
              <a:t>sono</a:t>
            </a:r>
            <a:r>
              <a:rPr lang="en-US" dirty="0"/>
              <a:t> </a:t>
            </a:r>
            <a:r>
              <a:rPr lang="en-US" dirty="0" err="1"/>
              <a:t>pagine</a:t>
            </a:r>
            <a:r>
              <a:rPr lang="en-US" dirty="0"/>
              <a:t> HTML</a:t>
            </a:r>
          </a:p>
          <a:p>
            <a:r>
              <a:rPr lang="en-US" dirty="0"/>
              <a:t>Per la </a:t>
            </a:r>
            <a:r>
              <a:rPr lang="en-US" dirty="0" err="1"/>
              <a:t>produzione</a:t>
            </a:r>
            <a:r>
              <a:rPr lang="en-US" dirty="0"/>
              <a:t> di </a:t>
            </a:r>
            <a:r>
              <a:rPr lang="en-US" dirty="0" err="1"/>
              <a:t>pagine</a:t>
            </a:r>
            <a:r>
              <a:rPr lang="en-US" dirty="0"/>
              <a:t> HTML </a:t>
            </a:r>
            <a:r>
              <a:rPr lang="en-US" dirty="0" err="1"/>
              <a:t>usiamo</a:t>
            </a:r>
            <a:r>
              <a:rPr lang="en-US" dirty="0"/>
              <a:t> un </a:t>
            </a:r>
            <a:r>
              <a:rPr lang="en-US" dirty="0" err="1"/>
              <a:t>paradigma</a:t>
            </a:r>
            <a:r>
              <a:rPr lang="en-US" dirty="0"/>
              <a:t> di </a:t>
            </a:r>
            <a:r>
              <a:rPr lang="en-US" dirty="0" err="1"/>
              <a:t>programmazione</a:t>
            </a:r>
            <a:r>
              <a:rPr lang="en-US" dirty="0"/>
              <a:t> </a:t>
            </a:r>
            <a:r>
              <a:rPr lang="en-US" dirty="0" err="1"/>
              <a:t>che</a:t>
            </a:r>
            <a:r>
              <a:rPr lang="en-US" dirty="0"/>
              <a:t> </a:t>
            </a:r>
            <a:r>
              <a:rPr lang="en-US" dirty="0" err="1"/>
              <a:t>prevede</a:t>
            </a:r>
            <a:r>
              <a:rPr lang="en-US" dirty="0"/>
              <a:t> di </a:t>
            </a:r>
            <a:r>
              <a:rPr lang="en-US" dirty="0" err="1"/>
              <a:t>scrivere</a:t>
            </a:r>
            <a:r>
              <a:rPr lang="en-US" dirty="0"/>
              <a:t> un template di </a:t>
            </a:r>
            <a:r>
              <a:rPr lang="en-US" dirty="0" err="1"/>
              <a:t>codice</a:t>
            </a:r>
            <a:r>
              <a:rPr lang="en-US" dirty="0"/>
              <a:t> HTML </a:t>
            </a:r>
            <a:r>
              <a:rPr lang="en-US" dirty="0" err="1"/>
              <a:t>nel</a:t>
            </a:r>
            <a:r>
              <a:rPr lang="en-US" dirty="0"/>
              <a:t> quale </a:t>
            </a:r>
            <a:r>
              <a:rPr lang="en-US" dirty="0" err="1"/>
              <a:t>sono</a:t>
            </a:r>
            <a:r>
              <a:rPr lang="en-US" dirty="0"/>
              <a:t> immerse </a:t>
            </a:r>
            <a:r>
              <a:rPr lang="en-US" dirty="0" err="1"/>
              <a:t>espressioni</a:t>
            </a:r>
            <a:r>
              <a:rPr lang="en-US" dirty="0"/>
              <a:t> ed </a:t>
            </a:r>
            <a:r>
              <a:rPr lang="en-US" dirty="0" err="1"/>
              <a:t>istruzioni</a:t>
            </a:r>
            <a:r>
              <a:rPr lang="en-US" dirty="0"/>
              <a:t> di </a:t>
            </a:r>
            <a:r>
              <a:rPr lang="en-US" dirty="0" err="1"/>
              <a:t>controllo</a:t>
            </a:r>
            <a:r>
              <a:rPr lang="en-US" dirty="0"/>
              <a:t> (</a:t>
            </a:r>
            <a:r>
              <a:rPr lang="en-US" dirty="0" err="1"/>
              <a:t>condizioni</a:t>
            </a:r>
            <a:r>
              <a:rPr lang="en-US" dirty="0"/>
              <a:t> e </a:t>
            </a:r>
            <a:r>
              <a:rPr lang="en-US" dirty="0" err="1"/>
              <a:t>cicli</a:t>
            </a:r>
            <a:r>
              <a:rPr lang="en-US" dirty="0"/>
              <a:t>) </a:t>
            </a:r>
            <a:r>
              <a:rPr lang="en-US" dirty="0" err="1"/>
              <a:t>opportunamente</a:t>
            </a:r>
            <a:r>
              <a:rPr lang="en-US" dirty="0"/>
              <a:t> </a:t>
            </a:r>
            <a:r>
              <a:rPr lang="en-US" dirty="0" err="1"/>
              <a:t>codificate</a:t>
            </a:r>
            <a:endParaRPr lang="en-US" dirty="0"/>
          </a:p>
          <a:p>
            <a:pPr lvl="1"/>
            <a:r>
              <a:rPr lang="en-US" dirty="0"/>
              <a:t>Il server, </a:t>
            </a:r>
            <a:r>
              <a:rPr lang="en-US" dirty="0" err="1"/>
              <a:t>quando</a:t>
            </a:r>
            <a:r>
              <a:rPr lang="en-US" dirty="0"/>
              <a:t> genera la </a:t>
            </a:r>
            <a:r>
              <a:rPr lang="en-US" dirty="0" err="1"/>
              <a:t>risposta</a:t>
            </a:r>
            <a:r>
              <a:rPr lang="en-US" dirty="0"/>
              <a:t>, </a:t>
            </a:r>
            <a:r>
              <a:rPr lang="en-US" dirty="0" err="1"/>
              <a:t>sostituisce</a:t>
            </a:r>
            <a:r>
              <a:rPr lang="en-US" dirty="0"/>
              <a:t> </a:t>
            </a:r>
            <a:r>
              <a:rPr lang="en-US" dirty="0" err="1"/>
              <a:t>l'espressione</a:t>
            </a:r>
            <a:r>
              <a:rPr lang="en-US" dirty="0"/>
              <a:t> con il </a:t>
            </a:r>
            <a:r>
              <a:rPr lang="en-US" dirty="0" err="1"/>
              <a:t>suo</a:t>
            </a:r>
            <a:r>
              <a:rPr lang="en-US" dirty="0"/>
              <a:t> </a:t>
            </a:r>
            <a:r>
              <a:rPr lang="en-US" dirty="0" err="1"/>
              <a:t>valore</a:t>
            </a:r>
            <a:endParaRPr lang="en-US" dirty="0"/>
          </a:p>
        </p:txBody>
      </p:sp>
    </p:spTree>
    <p:extLst>
      <p:ext uri="{BB962C8B-B14F-4D97-AF65-F5344CB8AC3E}">
        <p14:creationId xmlns:p14="http://schemas.microsoft.com/office/powerpoint/2010/main" val="8977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FFA3B9-2C15-A94C-B334-71EB902CD4E9}"/>
              </a:ext>
            </a:extLst>
          </p:cNvPr>
          <p:cNvSpPr>
            <a:spLocks noGrp="1"/>
          </p:cNvSpPr>
          <p:nvPr>
            <p:ph type="title"/>
          </p:nvPr>
        </p:nvSpPr>
        <p:spPr/>
        <p:txBody>
          <a:bodyPr/>
          <a:lstStyle/>
          <a:p>
            <a:r>
              <a:rPr lang="en-US" dirty="0"/>
              <a:t>Spring Boot: View</a:t>
            </a:r>
          </a:p>
        </p:txBody>
      </p:sp>
      <p:sp>
        <p:nvSpPr>
          <p:cNvPr id="3" name="Segnaposto contenuto 2">
            <a:extLst>
              <a:ext uri="{FF2B5EF4-FFF2-40B4-BE49-F238E27FC236}">
                <a16:creationId xmlns:a16="http://schemas.microsoft.com/office/drawing/2014/main" id="{6F25C21F-D6D0-084F-B8E0-2FD071C17FF7}"/>
              </a:ext>
            </a:extLst>
          </p:cNvPr>
          <p:cNvSpPr>
            <a:spLocks noGrp="1"/>
          </p:cNvSpPr>
          <p:nvPr>
            <p:ph idx="1"/>
          </p:nvPr>
        </p:nvSpPr>
        <p:spPr/>
        <p:txBody>
          <a:bodyPr>
            <a:normAutofit/>
          </a:bodyPr>
          <a:lstStyle/>
          <a:p>
            <a:r>
              <a:rPr lang="it-IT" dirty="0"/>
              <a:t>Spring Boot supporta molte tecnologie di </a:t>
            </a:r>
            <a:r>
              <a:rPr lang="it-IT" dirty="0" err="1"/>
              <a:t>templating</a:t>
            </a:r>
            <a:r>
              <a:rPr lang="it-IT" dirty="0"/>
              <a:t> </a:t>
            </a:r>
          </a:p>
          <a:p>
            <a:r>
              <a:rPr lang="it-IT" dirty="0"/>
              <a:t>La tecnologia che usiamo noi è </a:t>
            </a:r>
            <a:r>
              <a:rPr lang="it-IT" dirty="0" err="1"/>
              <a:t>Thymeleaf</a:t>
            </a:r>
            <a:endParaRPr lang="it-IT" dirty="0"/>
          </a:p>
        </p:txBody>
      </p:sp>
    </p:spTree>
    <p:extLst>
      <p:ext uri="{BB962C8B-B14F-4D97-AF65-F5344CB8AC3E}">
        <p14:creationId xmlns:p14="http://schemas.microsoft.com/office/powerpoint/2010/main" val="313049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D7F7A1-62D7-D500-C12B-1A53C112C52D}"/>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B4B30E12-3F9A-B584-9B52-335E490B2A02}"/>
              </a:ext>
            </a:extLst>
          </p:cNvPr>
          <p:cNvSpPr>
            <a:spLocks noGrp="1"/>
          </p:cNvSpPr>
          <p:nvPr>
            <p:ph idx="1"/>
          </p:nvPr>
        </p:nvSpPr>
        <p:spPr/>
        <p:txBody>
          <a:bodyPr/>
          <a:lstStyle/>
          <a:p>
            <a:endParaRPr lang="en-US"/>
          </a:p>
        </p:txBody>
      </p:sp>
      <p:pic>
        <p:nvPicPr>
          <p:cNvPr id="4" name="Immagine 3">
            <a:extLst>
              <a:ext uri="{FF2B5EF4-FFF2-40B4-BE49-F238E27FC236}">
                <a16:creationId xmlns:a16="http://schemas.microsoft.com/office/drawing/2014/main" id="{F3279076-60C4-ED97-0F1E-FF2EA2CE1F66}"/>
              </a:ext>
            </a:extLst>
          </p:cNvPr>
          <p:cNvPicPr>
            <a:picLocks noChangeAspect="1"/>
          </p:cNvPicPr>
          <p:nvPr/>
        </p:nvPicPr>
        <p:blipFill>
          <a:blip r:embed="rId2"/>
          <a:stretch>
            <a:fillRect/>
          </a:stretch>
        </p:blipFill>
        <p:spPr>
          <a:xfrm>
            <a:off x="-1" y="1035283"/>
            <a:ext cx="12208767" cy="4794017"/>
          </a:xfrm>
          <a:prstGeom prst="rect">
            <a:avLst/>
          </a:prstGeom>
        </p:spPr>
      </p:pic>
    </p:spTree>
    <p:extLst>
      <p:ext uri="{BB962C8B-B14F-4D97-AF65-F5344CB8AC3E}">
        <p14:creationId xmlns:p14="http://schemas.microsoft.com/office/powerpoint/2010/main" val="31404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FFA3B9-2C15-A94C-B334-71EB902CD4E9}"/>
              </a:ext>
            </a:extLst>
          </p:cNvPr>
          <p:cNvSpPr>
            <a:spLocks noGrp="1"/>
          </p:cNvSpPr>
          <p:nvPr>
            <p:ph type="title"/>
          </p:nvPr>
        </p:nvSpPr>
        <p:spPr/>
        <p:txBody>
          <a:bodyPr/>
          <a:lstStyle/>
          <a:p>
            <a:r>
              <a:rPr lang="en-US" dirty="0" err="1"/>
              <a:t>Thymeleaf</a:t>
            </a:r>
            <a:endParaRPr lang="en-US" dirty="0"/>
          </a:p>
        </p:txBody>
      </p:sp>
      <p:sp>
        <p:nvSpPr>
          <p:cNvPr id="3" name="Segnaposto contenuto 2">
            <a:extLst>
              <a:ext uri="{FF2B5EF4-FFF2-40B4-BE49-F238E27FC236}">
                <a16:creationId xmlns:a16="http://schemas.microsoft.com/office/drawing/2014/main" id="{6F25C21F-D6D0-084F-B8E0-2FD071C17FF7}"/>
              </a:ext>
            </a:extLst>
          </p:cNvPr>
          <p:cNvSpPr>
            <a:spLocks noGrp="1"/>
          </p:cNvSpPr>
          <p:nvPr>
            <p:ph idx="1"/>
          </p:nvPr>
        </p:nvSpPr>
        <p:spPr/>
        <p:txBody>
          <a:bodyPr>
            <a:normAutofit/>
          </a:bodyPr>
          <a:lstStyle/>
          <a:p>
            <a:r>
              <a:rPr lang="it-IT" dirty="0" err="1"/>
              <a:t>Thymeleaf</a:t>
            </a:r>
            <a:r>
              <a:rPr lang="it-IT" dirty="0"/>
              <a:t> è una tecnologia di </a:t>
            </a:r>
            <a:r>
              <a:rPr lang="it-IT" dirty="0" err="1"/>
              <a:t>templating</a:t>
            </a:r>
            <a:r>
              <a:rPr lang="it-IT" dirty="0"/>
              <a:t> che introduce il paradigma "</a:t>
            </a:r>
            <a:r>
              <a:rPr lang="it-IT" dirty="0" err="1"/>
              <a:t>natural</a:t>
            </a:r>
            <a:r>
              <a:rPr lang="it-IT" dirty="0"/>
              <a:t> </a:t>
            </a:r>
            <a:r>
              <a:rPr lang="it-IT" dirty="0" err="1"/>
              <a:t>templates</a:t>
            </a:r>
            <a:r>
              <a:rPr lang="it-IT" dirty="0"/>
              <a:t>"</a:t>
            </a:r>
          </a:p>
          <a:p>
            <a:pPr lvl="1"/>
            <a:r>
              <a:rPr lang="it-IT" dirty="0"/>
              <a:t>Espressioni e istruzioni di controllo sono espressi tramite attributi HTML (quindi trasparenti al browser)</a:t>
            </a:r>
          </a:p>
          <a:p>
            <a:pPr lvl="1"/>
            <a:r>
              <a:rPr lang="it-IT" dirty="0"/>
              <a:t>È possibile mettere valori fittizi in corrispondenza delle variabili</a:t>
            </a:r>
          </a:p>
          <a:p>
            <a:pPr lvl="1"/>
            <a:r>
              <a:rPr lang="it-IT" dirty="0"/>
              <a:t>In questo modo il </a:t>
            </a:r>
            <a:r>
              <a:rPr lang="it-IT" dirty="0" err="1"/>
              <a:t>template</a:t>
            </a:r>
            <a:r>
              <a:rPr lang="it-IT" dirty="0"/>
              <a:t> può essere manipolato in fase di sviluppo, visualizzandolo correttamente nel browser anche senza far girare l'applicazione</a:t>
            </a:r>
          </a:p>
        </p:txBody>
      </p:sp>
    </p:spTree>
    <p:extLst>
      <p:ext uri="{BB962C8B-B14F-4D97-AF65-F5344CB8AC3E}">
        <p14:creationId xmlns:p14="http://schemas.microsoft.com/office/powerpoint/2010/main" val="32701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2">
            <a:extLst>
              <a:ext uri="{FF2B5EF4-FFF2-40B4-BE49-F238E27FC236}">
                <a16:creationId xmlns:a16="http://schemas.microsoft.com/office/drawing/2014/main" id="{EC86EEC3-C4D3-1376-F518-590F8DA1A2B6}"/>
              </a:ext>
            </a:extLst>
          </p:cNvPr>
          <p:cNvSpPr txBox="1"/>
          <p:nvPr/>
        </p:nvSpPr>
        <p:spPr>
          <a:xfrm>
            <a:off x="506896" y="715788"/>
            <a:ext cx="11075504" cy="4801314"/>
          </a:xfrm>
          <a:prstGeom prst="rect">
            <a:avLst/>
          </a:prstGeom>
          <a:noFill/>
        </p:spPr>
        <p:txBody>
          <a:bodyPr wrap="square">
            <a:spAutoFit/>
          </a:bodyPr>
          <a:lstStyle/>
          <a:p>
            <a:r>
              <a:rPr lang="it-IT" dirty="0">
                <a:effectLst/>
                <a:latin typeface="Menlo" panose="020B0609030804020204" pitchFamily="49" charset="0"/>
              </a:rPr>
              <a:t>&lt;!DOCTYPE html&gt;</a:t>
            </a:r>
          </a:p>
          <a:p>
            <a:r>
              <a:rPr lang="it-IT" dirty="0">
                <a:solidFill>
                  <a:srgbClr val="000000"/>
                </a:solidFill>
                <a:effectLst/>
                <a:latin typeface="Menlo" panose="020B0609030804020204" pitchFamily="49" charset="0"/>
              </a:rPr>
              <a:t>&lt;</a:t>
            </a:r>
            <a:r>
              <a:rPr lang="it-IT" dirty="0">
                <a:solidFill>
                  <a:srgbClr val="268BD2"/>
                </a:solidFill>
                <a:effectLst/>
                <a:latin typeface="Menlo" panose="020B0609030804020204" pitchFamily="49" charset="0"/>
              </a:rPr>
              <a:t>html</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r>
              <a:rPr lang="it-IT" dirty="0">
                <a:effectLst/>
                <a:latin typeface="Menlo" panose="020B0609030804020204" pitchFamily="49" charset="0"/>
              </a:rPr>
              <a:t>  &lt;</a:t>
            </a:r>
            <a:r>
              <a:rPr lang="it-IT" dirty="0">
                <a:solidFill>
                  <a:srgbClr val="268BD2"/>
                </a:solidFill>
                <a:effectLst/>
                <a:latin typeface="Menlo" panose="020B0609030804020204" pitchFamily="49" charset="0"/>
              </a:rPr>
              <a:t>head</a:t>
            </a:r>
            <a:r>
              <a:rPr lang="it-IT" dirty="0">
                <a:effectLst/>
                <a:latin typeface="Menlo" panose="020B0609030804020204" pitchFamily="49" charset="0"/>
              </a:rPr>
              <a:t>&gt;</a:t>
            </a:r>
          </a:p>
          <a:p>
            <a:r>
              <a:rPr lang="it-IT" dirty="0">
                <a:solidFill>
                  <a:srgbClr val="000000"/>
                </a:solidFill>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title</a:t>
            </a:r>
            <a:r>
              <a:rPr lang="it-IT" dirty="0">
                <a:solidFill>
                  <a:srgbClr val="93A1A1"/>
                </a:solidFill>
                <a:effectLst/>
                <a:latin typeface="Menlo" panose="020B0609030804020204" pitchFamily="49" charset="0"/>
              </a:rPr>
              <a:t>&gt;</a:t>
            </a:r>
            <a:r>
              <a:rPr lang="it-IT" dirty="0">
                <a:solidFill>
                  <a:srgbClr val="000000"/>
                </a:solidFill>
                <a:effectLst/>
                <a:latin typeface="Menlo" panose="020B0609030804020204" pitchFamily="49" charset="0"/>
              </a:rPr>
              <a:t>Film</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title</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link</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rel</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err="1">
                <a:solidFill>
                  <a:srgbClr val="2AA198"/>
                </a:solidFill>
                <a:effectLst/>
                <a:latin typeface="Menlo" panose="020B0609030804020204" pitchFamily="49" charset="0"/>
              </a:rPr>
              <a:t>stylesheet</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href</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latin typeface="Menlo" panose="020B0609030804020204" pitchFamily="49" charset="0"/>
              </a:rPr>
              <a:t>stile.css?version</a:t>
            </a:r>
            <a:r>
              <a:rPr lang="it-IT" dirty="0">
                <a:solidFill>
                  <a:srgbClr val="2AA198"/>
                </a:solidFill>
                <a:effectLst/>
                <a:latin typeface="Menlo" panose="020B0609030804020204" pitchFamily="49" charset="0"/>
              </a:rPr>
              <a:t>=2</a:t>
            </a:r>
            <a:r>
              <a:rPr lang="it-IT" dirty="0">
                <a:solidFill>
                  <a:srgbClr val="93A1A1"/>
                </a:solidFill>
                <a:effectLst/>
                <a:latin typeface="Menlo" panose="020B0609030804020204" pitchFamily="49" charset="0"/>
              </a:rPr>
              <a:t>" /&gt;</a:t>
            </a:r>
            <a:endParaRPr lang="it-IT" dirty="0">
              <a:solidFill>
                <a:srgbClr val="2AA198"/>
              </a:solidFill>
              <a:effectLst/>
              <a:latin typeface="Menlo" panose="020B0609030804020204" pitchFamily="49" charset="0"/>
            </a:endParaRPr>
          </a:p>
          <a:p>
            <a:r>
              <a:rPr lang="it-IT" dirty="0">
                <a:solidFill>
                  <a:srgbClr val="000000"/>
                </a:solidFill>
                <a:effectLst/>
                <a:latin typeface="Menlo" panose="020B0609030804020204" pitchFamily="49" charset="0"/>
              </a:rPr>
              <a:t>  &lt;/</a:t>
            </a:r>
            <a:r>
              <a:rPr lang="it-IT" dirty="0">
                <a:solidFill>
                  <a:srgbClr val="268BD2"/>
                </a:solidFill>
                <a:effectLst/>
                <a:latin typeface="Menlo" panose="020B0609030804020204" pitchFamily="49" charset="0"/>
              </a:rPr>
              <a:t>head</a:t>
            </a:r>
            <a:r>
              <a:rPr lang="it-IT" dirty="0">
                <a:solidFill>
                  <a:srgbClr val="000000"/>
                </a:solidFill>
                <a:effectLst/>
                <a:latin typeface="Menlo" panose="020B0609030804020204" pitchFamily="49" charset="0"/>
              </a:rPr>
              <a:t>&gt;</a:t>
            </a:r>
            <a:br>
              <a:rPr lang="it-IT" dirty="0">
                <a:effectLst/>
                <a:latin typeface="Menlo" panose="020B0609030804020204" pitchFamily="49" charset="0"/>
              </a:rPr>
            </a:br>
            <a:endParaRPr lang="it-IT" dirty="0">
              <a:effectLst/>
              <a:latin typeface="Menlo" panose="020B0609030804020204" pitchFamily="49" charset="0"/>
            </a:endParaRPr>
          </a:p>
          <a:p>
            <a:r>
              <a:rPr lang="it-IT" dirty="0">
                <a:solidFill>
                  <a:srgbClr val="000000"/>
                </a:solidFill>
                <a:effectLst/>
                <a:latin typeface="Menlo" panose="020B0609030804020204" pitchFamily="49" charset="0"/>
              </a:rPr>
              <a:t>  &lt;</a:t>
            </a:r>
            <a:r>
              <a:rPr lang="it-IT" dirty="0">
                <a:solidFill>
                  <a:srgbClr val="268BD2"/>
                </a:solidFill>
                <a:effectLst/>
                <a:latin typeface="Menlo" panose="020B0609030804020204" pitchFamily="49" charset="0"/>
              </a:rPr>
              <a:t>body</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a</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href</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"&gt;&lt;</a:t>
            </a:r>
            <a:r>
              <a:rPr lang="it-IT" dirty="0" err="1">
                <a:solidFill>
                  <a:srgbClr val="268BD2"/>
                </a:solidFill>
                <a:effectLst/>
                <a:latin typeface="Menlo" panose="020B0609030804020204" pitchFamily="49" charset="0"/>
              </a:rPr>
              <a:t>img</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src</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/logo-</a:t>
            </a:r>
            <a:r>
              <a:rPr lang="it-IT" dirty="0" err="1">
                <a:solidFill>
                  <a:srgbClr val="2AA198"/>
                </a:solidFill>
                <a:effectLst/>
                <a:latin typeface="Menlo" panose="020B0609030804020204" pitchFamily="49" charset="0"/>
              </a:rPr>
              <a:t>siw.png</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width</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50%</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a</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p>
          <a:p>
            <a:r>
              <a:rPr lang="it-IT" dirty="0">
                <a:solidFill>
                  <a:srgbClr val="000000"/>
                </a:solidFill>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th:if</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${movie}</a:t>
            </a:r>
            <a:r>
              <a:rPr lang="it-IT" dirty="0">
                <a:solidFill>
                  <a:srgbClr val="93A1A1"/>
                </a:solidFill>
                <a:effectLst/>
                <a:latin typeface="Menlo" panose="020B0609030804020204" pitchFamily="49" charset="0"/>
              </a:rPr>
              <a:t>"&gt;</a:t>
            </a:r>
          </a:p>
          <a:p>
            <a:r>
              <a:rPr lang="it-IT" dirty="0">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h1</a:t>
            </a:r>
            <a:r>
              <a:rPr lang="it-IT" dirty="0">
                <a:effectLst/>
                <a:latin typeface="Menlo" panose="020B0609030804020204" pitchFamily="49" charset="0"/>
              </a:rPr>
              <a:t> </a:t>
            </a:r>
            <a:r>
              <a:rPr lang="it-IT" dirty="0" err="1">
                <a:solidFill>
                  <a:srgbClr val="93A1A1"/>
                </a:solidFill>
                <a:effectLst/>
                <a:latin typeface="Menlo" panose="020B0609030804020204" pitchFamily="49" charset="0"/>
              </a:rPr>
              <a:t>th:text</a:t>
            </a:r>
            <a:r>
              <a:rPr lang="it-IT" dirty="0">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highlight>
                  <a:srgbClr val="FFFF00"/>
                </a:highlight>
                <a:latin typeface="Menlo" panose="020B0609030804020204" pitchFamily="49" charset="0"/>
              </a:rPr>
              <a:t>movie.title</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"&gt;</a:t>
            </a:r>
            <a:r>
              <a:rPr lang="it-IT" dirty="0">
                <a:effectLst/>
                <a:latin typeface="Menlo" panose="020B0609030804020204" pitchFamily="49" charset="0"/>
              </a:rPr>
              <a:t>Titolo film</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h1</a:t>
            </a:r>
            <a:r>
              <a:rPr lang="it-IT" dirty="0">
                <a:solidFill>
                  <a:srgbClr val="93A1A1"/>
                </a:solidFill>
                <a:effectLst/>
                <a:latin typeface="Menlo" panose="020B0609030804020204" pitchFamily="49" charset="0"/>
              </a:rPr>
              <a:t>&gt;</a:t>
            </a:r>
            <a:endParaRPr lang="it-IT" dirty="0">
              <a:effectLst/>
              <a:latin typeface="Menlo" panose="020B0609030804020204" pitchFamily="49" charset="0"/>
            </a:endParaRPr>
          </a:p>
          <a:p>
            <a:r>
              <a:rPr lang="it-IT" dirty="0">
                <a:solidFill>
                  <a:srgbClr val="000000"/>
                </a:solidFill>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r>
              <a:rPr lang="it-IT" dirty="0">
                <a:solidFill>
                  <a:srgbClr val="000000"/>
                </a:solidFill>
                <a:effectLst/>
                <a:latin typeface="Menlo" panose="020B0609030804020204" pitchFamily="49" charset="0"/>
              </a:rPr>
              <a:t>Anno: </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span</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th:text</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highlight>
                  <a:srgbClr val="FFFF00"/>
                </a:highlight>
                <a:latin typeface="Menlo" panose="020B0609030804020204" pitchFamily="49" charset="0"/>
              </a:rPr>
              <a:t>movie.year</a:t>
            </a:r>
            <a:r>
              <a:rPr lang="it-IT" dirty="0">
                <a:solidFill>
                  <a:srgbClr val="2AA198"/>
                </a:solidFill>
                <a:effectLst/>
                <a:latin typeface="Menlo" panose="020B0609030804020204" pitchFamily="49" charset="0"/>
              </a:rPr>
              <a:t>} </a:t>
            </a:r>
            <a:r>
              <a:rPr lang="it-IT" dirty="0">
                <a:solidFill>
                  <a:srgbClr val="93A1A1"/>
                </a:solidFill>
                <a:effectLst/>
                <a:latin typeface="Menlo" panose="020B0609030804020204" pitchFamily="49" charset="0"/>
              </a:rPr>
              <a:t>"&gt;</a:t>
            </a:r>
            <a:r>
              <a:rPr lang="it-IT" dirty="0">
                <a:solidFill>
                  <a:srgbClr val="000000"/>
                </a:solidFill>
                <a:effectLst/>
                <a:latin typeface="Menlo" panose="020B0609030804020204" pitchFamily="49" charset="0"/>
              </a:rPr>
              <a:t>2000</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solidFill>
                <a:srgbClr val="2AA198"/>
              </a:solidFill>
              <a:effectLst/>
              <a:latin typeface="Menlo" panose="020B0609030804020204" pitchFamily="49" charset="0"/>
            </a:endParaRPr>
          </a:p>
          <a:p>
            <a:r>
              <a:rPr lang="it-IT" dirty="0">
                <a:solidFill>
                  <a:schemeClr val="bg1"/>
                </a:solidFill>
                <a:effectLst/>
                <a:latin typeface="Menlo" panose="020B0609030804020204" pitchFamily="49" charset="0"/>
              </a:rPr>
              <a:t>        &lt;</a:t>
            </a:r>
            <a:r>
              <a:rPr lang="it-IT" dirty="0" err="1">
                <a:solidFill>
                  <a:schemeClr val="bg1"/>
                </a:solidFill>
                <a:effectLst/>
                <a:latin typeface="Menlo" panose="020B0609030804020204" pitchFamily="49" charset="0"/>
              </a:rPr>
              <a:t>span</a:t>
            </a:r>
            <a:r>
              <a:rPr lang="it-IT" dirty="0">
                <a:solidFill>
                  <a:schemeClr val="bg1"/>
                </a:solidFill>
                <a:effectLst/>
                <a:latin typeface="Menlo" panose="020B0609030804020204" pitchFamily="49" charset="0"/>
              </a:rPr>
              <a:t>&gt;&lt;</a:t>
            </a:r>
            <a:r>
              <a:rPr lang="it-IT" dirty="0" err="1">
                <a:solidFill>
                  <a:schemeClr val="bg1"/>
                </a:solidFill>
                <a:effectLst/>
                <a:latin typeface="Menlo" panose="020B0609030804020204" pitchFamily="49" charset="0"/>
              </a:rPr>
              <a:t>img</a:t>
            </a:r>
            <a:r>
              <a:rPr lang="it-IT" dirty="0">
                <a:solidFill>
                  <a:schemeClr val="bg1"/>
                </a:solidFill>
                <a:effectLst/>
                <a:latin typeface="Menlo" panose="020B0609030804020204" pitchFamily="49" charset="0"/>
              </a:rPr>
              <a:t> </a:t>
            </a:r>
            <a:r>
              <a:rPr lang="it-IT" dirty="0" err="1">
                <a:solidFill>
                  <a:schemeClr val="bg1"/>
                </a:solidFill>
                <a:effectLst/>
                <a:latin typeface="Menlo" panose="020B0609030804020204" pitchFamily="49" charset="0"/>
              </a:rPr>
              <a:t>width</a:t>
            </a:r>
            <a:r>
              <a:rPr lang="it-IT" dirty="0">
                <a:solidFill>
                  <a:schemeClr val="bg1"/>
                </a:solidFill>
                <a:effectLst/>
                <a:latin typeface="Menlo" panose="020B0609030804020204" pitchFamily="49" charset="0"/>
              </a:rPr>
              <a:t>="30%" </a:t>
            </a:r>
            <a:r>
              <a:rPr lang="it-IT" dirty="0" err="1">
                <a:solidFill>
                  <a:schemeClr val="bg1"/>
                </a:solidFill>
                <a:effectLst/>
                <a:latin typeface="Menlo" panose="020B0609030804020204" pitchFamily="49" charset="0"/>
              </a:rPr>
              <a:t>th:src</a:t>
            </a:r>
            <a:r>
              <a:rPr lang="it-IT" dirty="0">
                <a:solidFill>
                  <a:schemeClr val="bg1"/>
                </a:solidFill>
                <a:effectLst/>
                <a:latin typeface="Menlo" panose="020B0609030804020204" pitchFamily="49" charset="0"/>
              </a:rPr>
              <a:t>="${</a:t>
            </a:r>
            <a:r>
              <a:rPr lang="it-IT" dirty="0" err="1">
                <a:solidFill>
                  <a:schemeClr val="bg1"/>
                </a:solidFill>
                <a:effectLst/>
                <a:highlight>
                  <a:srgbClr val="FFFF00"/>
                </a:highlight>
                <a:latin typeface="Menlo" panose="020B0609030804020204" pitchFamily="49" charset="0"/>
              </a:rPr>
              <a:t>movie.urlImage</a:t>
            </a:r>
            <a:r>
              <a:rPr lang="it-IT" dirty="0">
                <a:solidFill>
                  <a:schemeClr val="bg1"/>
                </a:solidFill>
                <a:effectLst/>
                <a:latin typeface="Menlo" panose="020B0609030804020204" pitchFamily="49" charset="0"/>
              </a:rPr>
              <a:t>}" /&gt;&lt;/</a:t>
            </a:r>
            <a:r>
              <a:rPr lang="it-IT" dirty="0" err="1">
                <a:solidFill>
                  <a:schemeClr val="bg1"/>
                </a:solidFill>
                <a:effectLst/>
                <a:latin typeface="Menlo" panose="020B0609030804020204" pitchFamily="49" charset="0"/>
              </a:rPr>
              <a:t>span</a:t>
            </a:r>
            <a:r>
              <a:rPr lang="it-IT" dirty="0">
                <a:solidFill>
                  <a:schemeClr val="bg1"/>
                </a:solidFill>
                <a:effectLst/>
                <a:latin typeface="Menlo" panose="020B0609030804020204" pitchFamily="49" charset="0"/>
              </a:rPr>
              <a:t>&gt;</a:t>
            </a:r>
          </a:p>
          <a:p>
            <a:r>
              <a:rPr lang="it-IT" dirty="0">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effectLst/>
              <a:latin typeface="Menlo" panose="020B0609030804020204" pitchFamily="49" charset="0"/>
            </a:endParaRPr>
          </a:p>
          <a:p>
            <a:r>
              <a:rPr lang="it-IT" dirty="0">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effectLst/>
                <a:latin typeface="Menlo" panose="020B0609030804020204" pitchFamily="49" charset="0"/>
              </a:rPr>
              <a:t> </a:t>
            </a:r>
            <a:r>
              <a:rPr lang="it-IT" dirty="0" err="1">
                <a:solidFill>
                  <a:srgbClr val="93A1A1"/>
                </a:solidFill>
                <a:effectLst/>
                <a:latin typeface="Menlo" panose="020B0609030804020204" pitchFamily="49" charset="0"/>
              </a:rPr>
              <a:t>th:unless</a:t>
            </a:r>
            <a:r>
              <a:rPr lang="it-IT" dirty="0">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${movie}</a:t>
            </a:r>
            <a:r>
              <a:rPr lang="it-IT" dirty="0">
                <a:solidFill>
                  <a:srgbClr val="93A1A1"/>
                </a:solidFill>
                <a:effectLst/>
                <a:latin typeface="Menlo" panose="020B0609030804020204" pitchFamily="49" charset="0"/>
              </a:rPr>
              <a:t>"&gt;</a:t>
            </a:r>
            <a:r>
              <a:rPr lang="it-IT" dirty="0">
                <a:effectLst/>
                <a:latin typeface="Menlo" panose="020B0609030804020204" pitchFamily="49" charset="0"/>
              </a:rPr>
              <a:t>Non esiste</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effectLst/>
              <a:latin typeface="Menlo" panose="020B0609030804020204" pitchFamily="49" charset="0"/>
            </a:endParaRPr>
          </a:p>
          <a:p>
            <a:r>
              <a:rPr lang="it-IT" dirty="0">
                <a:effectLst/>
                <a:latin typeface="Menlo" panose="020B0609030804020204" pitchFamily="49" charset="0"/>
              </a:rPr>
              <a:t>  &lt;/</a:t>
            </a:r>
            <a:r>
              <a:rPr lang="it-IT" dirty="0">
                <a:solidFill>
                  <a:srgbClr val="268BD2"/>
                </a:solidFill>
                <a:effectLst/>
                <a:latin typeface="Menlo" panose="020B0609030804020204" pitchFamily="49" charset="0"/>
              </a:rPr>
              <a:t>body</a:t>
            </a:r>
            <a:r>
              <a:rPr lang="it-IT" dirty="0">
                <a:effectLst/>
                <a:latin typeface="Menlo" panose="020B0609030804020204" pitchFamily="49" charset="0"/>
              </a:rPr>
              <a:t>&gt;</a:t>
            </a:r>
          </a:p>
          <a:p>
            <a:r>
              <a:rPr lang="it-IT" dirty="0">
                <a:solidFill>
                  <a:srgbClr val="000000"/>
                </a:solidFill>
                <a:effectLst/>
                <a:latin typeface="Menlo" panose="020B0609030804020204" pitchFamily="49" charset="0"/>
              </a:rPr>
              <a:t>&lt;/</a:t>
            </a:r>
            <a:r>
              <a:rPr lang="it-IT" dirty="0">
                <a:solidFill>
                  <a:srgbClr val="268BD2"/>
                </a:solidFill>
                <a:effectLst/>
                <a:latin typeface="Menlo" panose="020B0609030804020204" pitchFamily="49" charset="0"/>
              </a:rPr>
              <a:t>html</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p:txBody>
      </p:sp>
      <p:sp>
        <p:nvSpPr>
          <p:cNvPr id="2" name="Titolo 1">
            <a:extLst>
              <a:ext uri="{FF2B5EF4-FFF2-40B4-BE49-F238E27FC236}">
                <a16:creationId xmlns:a16="http://schemas.microsoft.com/office/drawing/2014/main" id="{E15BC851-042C-FF40-8EA7-D6D5392CC59A}"/>
              </a:ext>
            </a:extLst>
          </p:cNvPr>
          <p:cNvSpPr>
            <a:spLocks noGrp="1"/>
          </p:cNvSpPr>
          <p:nvPr>
            <p:ph type="title"/>
          </p:nvPr>
        </p:nvSpPr>
        <p:spPr/>
        <p:txBody>
          <a:bodyPr/>
          <a:lstStyle/>
          <a:p>
            <a:r>
              <a:rPr lang="it-IT"/>
              <a:t>Thymeleaf: esempio</a:t>
            </a:r>
          </a:p>
        </p:txBody>
      </p:sp>
      <p:sp>
        <p:nvSpPr>
          <p:cNvPr id="4" name="CasellaDiTesto 3">
            <a:extLst>
              <a:ext uri="{FF2B5EF4-FFF2-40B4-BE49-F238E27FC236}">
                <a16:creationId xmlns:a16="http://schemas.microsoft.com/office/drawing/2014/main" id="{1707FE11-99D3-6B4E-BA99-B36D53A6651F}"/>
              </a:ext>
            </a:extLst>
          </p:cNvPr>
          <p:cNvSpPr txBox="1"/>
          <p:nvPr/>
        </p:nvSpPr>
        <p:spPr>
          <a:xfrm>
            <a:off x="7805531" y="5227169"/>
            <a:ext cx="4289123" cy="1200329"/>
          </a:xfrm>
          <a:prstGeom prst="rect">
            <a:avLst/>
          </a:prstGeom>
          <a:noFill/>
        </p:spPr>
        <p:txBody>
          <a:bodyPr wrap="none" rtlCol="0">
            <a:spAutoFit/>
          </a:bodyPr>
          <a:lstStyle/>
          <a:p>
            <a:r>
              <a:rPr lang="it-IT" dirty="0">
                <a:latin typeface="Calibri Light" panose="020F0302020204030204" pitchFamily="34" charset="0"/>
              </a:rPr>
              <a:t>Testo fittizio: ci permette di </a:t>
            </a:r>
          </a:p>
          <a:p>
            <a:r>
              <a:rPr lang="it-IT" dirty="0">
                <a:latin typeface="Calibri Light" panose="020F0302020204030204" pitchFamily="34" charset="0"/>
              </a:rPr>
              <a:t>visualizzare la pagina HTML anche senza</a:t>
            </a:r>
          </a:p>
          <a:p>
            <a:r>
              <a:rPr lang="it-IT" dirty="0">
                <a:latin typeface="Calibri Light" panose="020F0302020204030204" pitchFamily="34" charset="0"/>
              </a:rPr>
              <a:t>l'applicazione. Verrà sostituito con il valore </a:t>
            </a:r>
            <a:br>
              <a:rPr lang="it-IT" dirty="0">
                <a:latin typeface="Calibri Light" panose="020F0302020204030204" pitchFamily="34" charset="0"/>
              </a:rPr>
            </a:br>
            <a:r>
              <a:rPr lang="it-IT" dirty="0">
                <a:latin typeface="Calibri Light" panose="020F0302020204030204" pitchFamily="34" charset="0"/>
              </a:rPr>
              <a:t>dell'espressione assegnata a </a:t>
            </a:r>
            <a:r>
              <a:rPr lang="it-IT" dirty="0" err="1">
                <a:highlight>
                  <a:srgbClr val="FFFF00"/>
                </a:highlight>
                <a:latin typeface="Calibri Light" panose="020F0302020204030204" pitchFamily="34" charset="0"/>
              </a:rPr>
              <a:t>th:text</a:t>
            </a:r>
            <a:endParaRPr lang="it-IT" dirty="0">
              <a:highlight>
                <a:srgbClr val="FFFF00"/>
              </a:highlight>
              <a:latin typeface="Calibri Light" panose="020F0302020204030204" pitchFamily="34" charset="0"/>
            </a:endParaRPr>
          </a:p>
        </p:txBody>
      </p:sp>
      <p:cxnSp>
        <p:nvCxnSpPr>
          <p:cNvPr id="6" name="Connettore 2 5">
            <a:extLst>
              <a:ext uri="{FF2B5EF4-FFF2-40B4-BE49-F238E27FC236}">
                <a16:creationId xmlns:a16="http://schemas.microsoft.com/office/drawing/2014/main" id="{EB9B34F4-0BCF-7D4F-9973-D0CF81D15BAE}"/>
              </a:ext>
            </a:extLst>
          </p:cNvPr>
          <p:cNvCxnSpPr>
            <a:cxnSpLocks/>
          </p:cNvCxnSpPr>
          <p:nvPr/>
        </p:nvCxnSpPr>
        <p:spPr>
          <a:xfrm flipH="1" flipV="1">
            <a:off x="5844544" y="3727174"/>
            <a:ext cx="4115823" cy="1499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ttore 1 7">
            <a:extLst>
              <a:ext uri="{FF2B5EF4-FFF2-40B4-BE49-F238E27FC236}">
                <a16:creationId xmlns:a16="http://schemas.microsoft.com/office/drawing/2014/main" id="{96FF7269-FBB2-7942-8C00-9024C0CD6C17}"/>
              </a:ext>
            </a:extLst>
          </p:cNvPr>
          <p:cNvCxnSpPr>
            <a:cxnSpLocks/>
          </p:cNvCxnSpPr>
          <p:nvPr/>
        </p:nvCxnSpPr>
        <p:spPr>
          <a:xfrm>
            <a:off x="4795530" y="4047922"/>
            <a:ext cx="386071"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CasellaDiTesto 6">
            <a:extLst>
              <a:ext uri="{FF2B5EF4-FFF2-40B4-BE49-F238E27FC236}">
                <a16:creationId xmlns:a16="http://schemas.microsoft.com/office/drawing/2014/main" id="{D97AB501-8FA2-DF7C-A3F1-F06A74CFAD72}"/>
              </a:ext>
            </a:extLst>
          </p:cNvPr>
          <p:cNvSpPr txBox="1"/>
          <p:nvPr/>
        </p:nvSpPr>
        <p:spPr>
          <a:xfrm>
            <a:off x="8554279" y="1251378"/>
            <a:ext cx="3028121" cy="1477328"/>
          </a:xfrm>
          <a:prstGeom prst="rect">
            <a:avLst/>
          </a:prstGeom>
          <a:noFill/>
        </p:spPr>
        <p:txBody>
          <a:bodyPr wrap="square" rtlCol="0">
            <a:spAutoFit/>
          </a:bodyPr>
          <a:lstStyle/>
          <a:p>
            <a:r>
              <a:rPr lang="it-IT" dirty="0">
                <a:latin typeface="Calibri Light" panose="020F0302020204030204" pitchFamily="34" charset="0"/>
              </a:rPr>
              <a:t>movie è il nome di un oggetto che è stato aggiunto nel Model dal Controller. Possiamo accedere ai campi dell'oggetto con la dot </a:t>
            </a:r>
            <a:r>
              <a:rPr lang="it-IT" dirty="0" err="1">
                <a:latin typeface="Calibri Light" panose="020F0302020204030204" pitchFamily="34" charset="0"/>
              </a:rPr>
              <a:t>notation</a:t>
            </a:r>
            <a:endParaRPr lang="it-IT" dirty="0">
              <a:highlight>
                <a:srgbClr val="FFFF00"/>
              </a:highlight>
              <a:latin typeface="Calibri Light" panose="020F0302020204030204" pitchFamily="34" charset="0"/>
            </a:endParaRPr>
          </a:p>
        </p:txBody>
      </p:sp>
      <p:cxnSp>
        <p:nvCxnSpPr>
          <p:cNvPr id="9" name="Connettore 2 8">
            <a:extLst>
              <a:ext uri="{FF2B5EF4-FFF2-40B4-BE49-F238E27FC236}">
                <a16:creationId xmlns:a16="http://schemas.microsoft.com/office/drawing/2014/main" id="{79AD2681-1779-E2F6-E9AC-566F5144FA16}"/>
              </a:ext>
            </a:extLst>
          </p:cNvPr>
          <p:cNvCxnSpPr>
            <a:cxnSpLocks/>
          </p:cNvCxnSpPr>
          <p:nvPr/>
        </p:nvCxnSpPr>
        <p:spPr>
          <a:xfrm flipH="1">
            <a:off x="4055165" y="2256183"/>
            <a:ext cx="4499114" cy="1272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CasellaDiTesto 10">
            <a:extLst>
              <a:ext uri="{FF2B5EF4-FFF2-40B4-BE49-F238E27FC236}">
                <a16:creationId xmlns:a16="http://schemas.microsoft.com/office/drawing/2014/main" id="{4CF6BDC7-EE23-3BA7-B771-3919039BBD63}"/>
              </a:ext>
            </a:extLst>
          </p:cNvPr>
          <p:cNvSpPr txBox="1"/>
          <p:nvPr/>
        </p:nvSpPr>
        <p:spPr>
          <a:xfrm>
            <a:off x="201622" y="6137499"/>
            <a:ext cx="708751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latin typeface="Calibri Light" panose="020F0302020204030204" pitchFamily="34" charset="0"/>
              </a:rPr>
              <a:t>NON FARE COPIA E INCOLLA DEL CODICE DALLE SLIDE: </a:t>
            </a:r>
            <a:br>
              <a:rPr lang="en-US" dirty="0">
                <a:latin typeface="Calibri Light" panose="020F0302020204030204" pitchFamily="34" charset="0"/>
              </a:rPr>
            </a:br>
            <a:r>
              <a:rPr lang="en-US" dirty="0">
                <a:latin typeface="Calibri Light" panose="020F0302020204030204" pitchFamily="34" charset="0"/>
              </a:rPr>
              <a:t>POWERPOINT INTRODUCE CARATTERI BIANCHI CHE SPORCANO IL CODICE</a:t>
            </a:r>
          </a:p>
        </p:txBody>
      </p:sp>
      <p:sp>
        <p:nvSpPr>
          <p:cNvPr id="3" name="CasellaDiTesto 2">
            <a:extLst>
              <a:ext uri="{FF2B5EF4-FFF2-40B4-BE49-F238E27FC236}">
                <a16:creationId xmlns:a16="http://schemas.microsoft.com/office/drawing/2014/main" id="{4C2ECFE4-696E-115B-22E1-F6893CC38425}"/>
              </a:ext>
            </a:extLst>
          </p:cNvPr>
          <p:cNvSpPr txBox="1"/>
          <p:nvPr/>
        </p:nvSpPr>
        <p:spPr>
          <a:xfrm>
            <a:off x="3766115" y="5242558"/>
            <a:ext cx="2444900" cy="584775"/>
          </a:xfrm>
          <a:prstGeom prst="rect">
            <a:avLst/>
          </a:prstGeom>
          <a:noFill/>
        </p:spPr>
        <p:txBody>
          <a:bodyPr wrap="none" rtlCol="0">
            <a:spAutoFit/>
          </a:bodyPr>
          <a:lstStyle/>
          <a:p>
            <a:r>
              <a:rPr lang="en-US" sz="3200" dirty="0" err="1">
                <a:latin typeface="Consolas" panose="020B0609020204030204" pitchFamily="49" charset="0"/>
                <a:cs typeface="Consolas" panose="020B0609020204030204" pitchFamily="49" charset="0"/>
              </a:rPr>
              <a:t>movie.html</a:t>
            </a:r>
            <a:endParaRPr lang="en-US" sz="3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198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23238D-CEF0-9045-A0DF-AA72C96599DD}"/>
              </a:ext>
            </a:extLst>
          </p:cNvPr>
          <p:cNvSpPr>
            <a:spLocks noGrp="1"/>
          </p:cNvSpPr>
          <p:nvPr>
            <p:ph type="title"/>
          </p:nvPr>
        </p:nvSpPr>
        <p:spPr/>
        <p:txBody>
          <a:bodyPr/>
          <a:lstStyle/>
          <a:p>
            <a:r>
              <a:rPr lang="it-IT"/>
              <a:t>Thymeleaf: istruzioni di controllo</a:t>
            </a:r>
          </a:p>
        </p:txBody>
      </p:sp>
      <p:sp>
        <p:nvSpPr>
          <p:cNvPr id="3" name="Segnaposto contenuto 2">
            <a:extLst>
              <a:ext uri="{FF2B5EF4-FFF2-40B4-BE49-F238E27FC236}">
                <a16:creationId xmlns:a16="http://schemas.microsoft.com/office/drawing/2014/main" id="{B3C7EC41-5FF2-7C4D-9717-0138D3BCDEAD}"/>
              </a:ext>
            </a:extLst>
          </p:cNvPr>
          <p:cNvSpPr>
            <a:spLocks noGrp="1"/>
          </p:cNvSpPr>
          <p:nvPr>
            <p:ph idx="1"/>
          </p:nvPr>
        </p:nvSpPr>
        <p:spPr/>
        <p:txBody>
          <a:bodyPr/>
          <a:lstStyle/>
          <a:p>
            <a:r>
              <a:rPr lang="it-IT"/>
              <a:t>Le istruzioni di controllo sono espresse tramite attributi nei tag</a:t>
            </a:r>
          </a:p>
          <a:p>
            <a:r>
              <a:rPr lang="it-IT"/>
              <a:t>Il tag in cui viene messo l'attributo corrispondente ad una istruzione corrisponde anche all'inizio di una istruzione blocco: il tag di chiusura corriponde alla fine dell'istruzione di blocco </a:t>
            </a:r>
          </a:p>
        </p:txBody>
      </p:sp>
    </p:spTree>
    <p:extLst>
      <p:ext uri="{BB962C8B-B14F-4D97-AF65-F5344CB8AC3E}">
        <p14:creationId xmlns:p14="http://schemas.microsoft.com/office/powerpoint/2010/main" val="421499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5BC851-042C-FF40-8EA7-D6D5392CC59A}"/>
              </a:ext>
            </a:extLst>
          </p:cNvPr>
          <p:cNvSpPr>
            <a:spLocks noGrp="1"/>
          </p:cNvSpPr>
          <p:nvPr>
            <p:ph type="title"/>
          </p:nvPr>
        </p:nvSpPr>
        <p:spPr/>
        <p:txBody>
          <a:bodyPr/>
          <a:lstStyle/>
          <a:p>
            <a:r>
              <a:rPr lang="en-US" dirty="0" err="1"/>
              <a:t>Thymeleaf</a:t>
            </a:r>
            <a:r>
              <a:rPr lang="en-US" dirty="0"/>
              <a:t>: </a:t>
            </a:r>
            <a:r>
              <a:rPr lang="en-US" dirty="0" err="1"/>
              <a:t>esempio</a:t>
            </a:r>
            <a:r>
              <a:rPr lang="en-US" dirty="0"/>
              <a:t> for-each</a:t>
            </a:r>
          </a:p>
        </p:txBody>
      </p:sp>
      <p:sp>
        <p:nvSpPr>
          <p:cNvPr id="6" name="CasellaDiTesto 5">
            <a:extLst>
              <a:ext uri="{FF2B5EF4-FFF2-40B4-BE49-F238E27FC236}">
                <a16:creationId xmlns:a16="http://schemas.microsoft.com/office/drawing/2014/main" id="{7850FDC1-2900-8485-F5BE-D3CF8DDC4F91}"/>
              </a:ext>
            </a:extLst>
          </p:cNvPr>
          <p:cNvSpPr txBox="1"/>
          <p:nvPr/>
        </p:nvSpPr>
        <p:spPr>
          <a:xfrm>
            <a:off x="3918857" y="5937031"/>
            <a:ext cx="708751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latin typeface="Calibri Light" panose="020F0302020204030204" pitchFamily="34" charset="0"/>
              </a:rPr>
              <a:t>NON FARE COPIA E INCOLLA DEL CODICE DALLE SLIDE: </a:t>
            </a:r>
            <a:br>
              <a:rPr lang="en-US" dirty="0">
                <a:latin typeface="Calibri Light" panose="020F0302020204030204" pitchFamily="34" charset="0"/>
              </a:rPr>
            </a:br>
            <a:r>
              <a:rPr lang="en-US" dirty="0">
                <a:latin typeface="Calibri Light" panose="020F0302020204030204" pitchFamily="34" charset="0"/>
              </a:rPr>
              <a:t>POWERPOINT INTRODUCE CARATTERI BIANCHI CHE SPORCANO IL CODICE</a:t>
            </a:r>
          </a:p>
        </p:txBody>
      </p:sp>
      <p:sp>
        <p:nvSpPr>
          <p:cNvPr id="5" name="Segnaposto contenuto 4">
            <a:extLst>
              <a:ext uri="{FF2B5EF4-FFF2-40B4-BE49-F238E27FC236}">
                <a16:creationId xmlns:a16="http://schemas.microsoft.com/office/drawing/2014/main" id="{B035181E-FEE6-6AE9-70DC-48A4C796A1DC}"/>
              </a:ext>
            </a:extLst>
          </p:cNvPr>
          <p:cNvSpPr>
            <a:spLocks noGrp="1"/>
          </p:cNvSpPr>
          <p:nvPr>
            <p:ph idx="1"/>
          </p:nvPr>
        </p:nvSpPr>
        <p:spPr>
          <a:xfrm>
            <a:off x="609600" y="1600201"/>
            <a:ext cx="10972800" cy="4983161"/>
          </a:xfrm>
        </p:spPr>
        <p:txBody>
          <a:bodyPr>
            <a:normAutofit fontScale="47500" lnSpcReduction="20000"/>
          </a:bodyPr>
          <a:lstStyle/>
          <a:p>
            <a:pPr marL="0" indent="0">
              <a:buNone/>
            </a:pPr>
            <a:r>
              <a:rPr lang="it-IT" dirty="0">
                <a:effectLst/>
                <a:latin typeface="Menlo" panose="020B0609030804020204" pitchFamily="49" charset="0"/>
              </a:rPr>
              <a:t>&lt;!DOCTYPE html&gt;</a:t>
            </a:r>
          </a:p>
          <a:p>
            <a:pPr marL="0" indent="0">
              <a:buNone/>
            </a:pPr>
            <a:r>
              <a:rPr lang="it-IT" dirty="0">
                <a:solidFill>
                  <a:srgbClr val="000000"/>
                </a:solidFill>
                <a:effectLst/>
                <a:latin typeface="Menlo" panose="020B0609030804020204" pitchFamily="49" charset="0"/>
              </a:rPr>
              <a:t>&lt;</a:t>
            </a:r>
            <a:r>
              <a:rPr lang="it-IT" dirty="0">
                <a:solidFill>
                  <a:srgbClr val="268BD2"/>
                </a:solidFill>
                <a:effectLst/>
                <a:latin typeface="Menlo" panose="020B0609030804020204" pitchFamily="49" charset="0"/>
              </a:rPr>
              <a:t>html</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endParaRPr lang="it-IT" dirty="0">
              <a:effectLst/>
              <a:latin typeface="Menlo" panose="020B0609030804020204" pitchFamily="49" charset="0"/>
            </a:endParaRPr>
          </a:p>
          <a:p>
            <a:pPr marL="0" indent="0">
              <a:buNone/>
            </a:pPr>
            <a:r>
              <a:rPr lang="it-IT" dirty="0">
                <a:solidFill>
                  <a:srgbClr val="000000"/>
                </a:solidFill>
                <a:effectLst/>
                <a:latin typeface="Menlo" panose="020B0609030804020204" pitchFamily="49" charset="0"/>
              </a:rPr>
              <a:t>  &lt;</a:t>
            </a:r>
            <a:r>
              <a:rPr lang="it-IT" dirty="0">
                <a:solidFill>
                  <a:srgbClr val="268BD2"/>
                </a:solidFill>
                <a:effectLst/>
                <a:latin typeface="Menlo" panose="020B0609030804020204" pitchFamily="49" charset="0"/>
              </a:rPr>
              <a:t>head</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err="1">
                <a:solidFill>
                  <a:srgbClr val="268BD2"/>
                </a:solidFill>
                <a:effectLst/>
                <a:latin typeface="Menlo" panose="020B0609030804020204" pitchFamily="49" charset="0"/>
              </a:rPr>
              <a:t>title</a:t>
            </a:r>
            <a:r>
              <a:rPr lang="it-IT" dirty="0">
                <a:solidFill>
                  <a:srgbClr val="93A1A1"/>
                </a:solidFill>
                <a:effectLst/>
                <a:latin typeface="Menlo" panose="020B0609030804020204" pitchFamily="49" charset="0"/>
              </a:rPr>
              <a:t>&gt;</a:t>
            </a:r>
            <a:r>
              <a:rPr lang="it-IT" dirty="0">
                <a:solidFill>
                  <a:srgbClr val="000000"/>
                </a:solidFill>
                <a:effectLst/>
                <a:latin typeface="Menlo" panose="020B0609030804020204" pitchFamily="49" charset="0"/>
              </a:rPr>
              <a:t>Film</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title</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link</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rel</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err="1">
                <a:solidFill>
                  <a:srgbClr val="2AA198"/>
                </a:solidFill>
                <a:effectLst/>
                <a:latin typeface="Menlo" panose="020B0609030804020204" pitchFamily="49" charset="0"/>
              </a:rPr>
              <a:t>stylesheet</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href</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latin typeface="Menlo" panose="020B0609030804020204" pitchFamily="49" charset="0"/>
              </a:rPr>
              <a:t>stile.css?version</a:t>
            </a:r>
            <a:r>
              <a:rPr lang="it-IT" dirty="0">
                <a:solidFill>
                  <a:srgbClr val="2AA198"/>
                </a:solidFill>
                <a:effectLst/>
                <a:latin typeface="Menlo" panose="020B0609030804020204" pitchFamily="49" charset="0"/>
              </a:rPr>
              <a:t>=2</a:t>
            </a:r>
            <a:r>
              <a:rPr lang="it-IT" dirty="0">
                <a:solidFill>
                  <a:srgbClr val="93A1A1"/>
                </a:solidFill>
                <a:effectLst/>
                <a:latin typeface="Menlo" panose="020B0609030804020204" pitchFamily="49" charset="0"/>
              </a:rPr>
              <a:t>" /&gt;</a:t>
            </a:r>
            <a:endParaRPr lang="it-IT" dirty="0">
              <a:solidFill>
                <a:srgbClr val="2AA198"/>
              </a:solidFill>
              <a:effectLst/>
              <a:latin typeface="Menlo" panose="020B0609030804020204" pitchFamily="49" charset="0"/>
            </a:endParaRPr>
          </a:p>
          <a:p>
            <a:pPr marL="0" indent="0">
              <a:buNone/>
            </a:pPr>
            <a:r>
              <a:rPr lang="it-IT" dirty="0">
                <a:solidFill>
                  <a:srgbClr val="000000"/>
                </a:solidFill>
                <a:effectLst/>
                <a:latin typeface="Menlo" panose="020B0609030804020204" pitchFamily="49" charset="0"/>
              </a:rPr>
              <a:t>  &lt;/</a:t>
            </a:r>
            <a:r>
              <a:rPr lang="it-IT" dirty="0">
                <a:solidFill>
                  <a:srgbClr val="268BD2"/>
                </a:solidFill>
                <a:effectLst/>
                <a:latin typeface="Menlo" panose="020B0609030804020204" pitchFamily="49" charset="0"/>
              </a:rPr>
              <a:t>head</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endParaRPr lang="it-IT" dirty="0">
              <a:effectLst/>
              <a:latin typeface="Menlo" panose="020B0609030804020204" pitchFamily="49" charset="0"/>
            </a:endParaRPr>
          </a:p>
          <a:p>
            <a:pPr marL="0" indent="0">
              <a:buNone/>
            </a:pPr>
            <a:r>
              <a:rPr lang="it-IT" dirty="0">
                <a:solidFill>
                  <a:srgbClr val="000000"/>
                </a:solidFill>
                <a:effectLst/>
                <a:latin typeface="Menlo" panose="020B0609030804020204" pitchFamily="49" charset="0"/>
              </a:rPr>
              <a:t>  &lt;</a:t>
            </a:r>
            <a:r>
              <a:rPr lang="it-IT" dirty="0">
                <a:solidFill>
                  <a:srgbClr val="268BD2"/>
                </a:solidFill>
                <a:effectLst/>
                <a:latin typeface="Menlo" panose="020B0609030804020204" pitchFamily="49" charset="0"/>
              </a:rPr>
              <a:t>body</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a</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href</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"&gt;&lt;</a:t>
            </a:r>
            <a:r>
              <a:rPr lang="it-IT" dirty="0" err="1">
                <a:solidFill>
                  <a:srgbClr val="268BD2"/>
                </a:solidFill>
                <a:effectLst/>
                <a:latin typeface="Menlo" panose="020B0609030804020204" pitchFamily="49" charset="0"/>
              </a:rPr>
              <a:t>img</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src</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/logo-</a:t>
            </a:r>
            <a:r>
              <a:rPr lang="it-IT" dirty="0" err="1">
                <a:solidFill>
                  <a:srgbClr val="2AA198"/>
                </a:solidFill>
                <a:effectLst/>
                <a:latin typeface="Menlo" panose="020B0609030804020204" pitchFamily="49" charset="0"/>
              </a:rPr>
              <a:t>siw.png</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width</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50%</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a</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h1</a:t>
            </a:r>
            <a:r>
              <a:rPr lang="it-IT" dirty="0">
                <a:solidFill>
                  <a:srgbClr val="93A1A1"/>
                </a:solidFill>
                <a:effectLst/>
                <a:latin typeface="Menlo" panose="020B0609030804020204" pitchFamily="49" charset="0"/>
              </a:rPr>
              <a:t>&gt;</a:t>
            </a:r>
            <a:r>
              <a:rPr lang="it-IT" dirty="0">
                <a:effectLst/>
                <a:latin typeface="Menlo" panose="020B0609030804020204" pitchFamily="49" charset="0"/>
              </a:rPr>
              <a:t>Film</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h1</a:t>
            </a:r>
            <a:r>
              <a:rPr lang="it-IT" dirty="0">
                <a:solidFill>
                  <a:srgbClr val="93A1A1"/>
                </a:solidFill>
                <a:effectLst/>
                <a:latin typeface="Menlo" panose="020B0609030804020204" pitchFamily="49" charset="0"/>
              </a:rPr>
              <a:t>&gt;</a:t>
            </a:r>
            <a:endParaRPr lang="it-IT" dirty="0">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div</a:t>
            </a:r>
            <a:r>
              <a:rPr lang="it-IT" dirty="0">
                <a:effectLst/>
                <a:latin typeface="Menlo" panose="020B0609030804020204" pitchFamily="49" charset="0"/>
              </a:rPr>
              <a:t> </a:t>
            </a:r>
            <a:r>
              <a:rPr lang="it-IT" dirty="0" err="1">
                <a:solidFill>
                  <a:srgbClr val="93A1A1"/>
                </a:solidFill>
                <a:effectLst/>
                <a:latin typeface="Menlo" panose="020B0609030804020204" pitchFamily="49" charset="0"/>
              </a:rPr>
              <a:t>th:if</a:t>
            </a:r>
            <a:r>
              <a:rPr lang="it-IT" dirty="0">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latin typeface="Menlo" panose="020B0609030804020204" pitchFamily="49" charset="0"/>
              </a:rPr>
              <a:t>movies.isEmpty</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"&gt;</a:t>
            </a:r>
            <a:r>
              <a:rPr lang="it-IT" dirty="0">
                <a:effectLst/>
                <a:latin typeface="Menlo" panose="020B0609030804020204" pitchFamily="49" charset="0"/>
              </a:rPr>
              <a:t>Non ci sono film nel sistema</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err="1">
                <a:solidFill>
                  <a:srgbClr val="268BD2"/>
                </a:solidFill>
                <a:effectLst/>
                <a:latin typeface="Menlo" panose="020B0609030804020204" pitchFamily="49" charset="0"/>
              </a:rPr>
              <a:t>ul</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li</a:t>
            </a:r>
            <a:r>
              <a:rPr lang="it-IT" dirty="0">
                <a:solidFill>
                  <a:srgbClr val="000000"/>
                </a:solidFill>
                <a:effectLst/>
                <a:latin typeface="Menlo" panose="020B0609030804020204" pitchFamily="49" charset="0"/>
              </a:rPr>
              <a:t> </a:t>
            </a:r>
            <a:r>
              <a:rPr lang="it-IT" dirty="0" err="1">
                <a:solidFill>
                  <a:srgbClr val="93A1A1"/>
                </a:solidFill>
                <a:effectLst/>
                <a:highlight>
                  <a:srgbClr val="FFFF00"/>
                </a:highlight>
                <a:latin typeface="Menlo" panose="020B0609030804020204" pitchFamily="49" charset="0"/>
              </a:rPr>
              <a:t>th:each</a:t>
            </a:r>
            <a:r>
              <a:rPr lang="it-IT" dirty="0">
                <a:solidFill>
                  <a:srgbClr val="000000"/>
                </a:solidFill>
                <a:effectLst/>
                <a:highlight>
                  <a:srgbClr val="FFFF00"/>
                </a:highlight>
                <a:latin typeface="Menlo" panose="020B0609030804020204" pitchFamily="49" charset="0"/>
              </a:rPr>
              <a:t>=</a:t>
            </a:r>
            <a:r>
              <a:rPr lang="it-IT" dirty="0">
                <a:solidFill>
                  <a:srgbClr val="93A1A1"/>
                </a:solidFill>
                <a:effectLst/>
                <a:highlight>
                  <a:srgbClr val="FFFF00"/>
                </a:highlight>
                <a:latin typeface="Menlo" panose="020B0609030804020204" pitchFamily="49" charset="0"/>
              </a:rPr>
              <a:t>"</a:t>
            </a:r>
            <a:r>
              <a:rPr lang="it-IT" dirty="0">
                <a:solidFill>
                  <a:srgbClr val="2AA198"/>
                </a:solidFill>
                <a:effectLst/>
                <a:highlight>
                  <a:srgbClr val="FFFF00"/>
                </a:highlight>
                <a:latin typeface="Menlo" panose="020B0609030804020204" pitchFamily="49" charset="0"/>
              </a:rPr>
              <a:t>movie : ${movies}</a:t>
            </a:r>
            <a:r>
              <a:rPr lang="it-IT" dirty="0">
                <a:solidFill>
                  <a:srgbClr val="93A1A1"/>
                </a:solidFill>
                <a:effectLst/>
                <a:latin typeface="Menlo" panose="020B0609030804020204" pitchFamily="49" charset="0"/>
              </a:rPr>
              <a:t>"&gt;</a:t>
            </a:r>
            <a:endParaRPr lang="it-IT" dirty="0">
              <a:solidFill>
                <a:srgbClr val="2AA198"/>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a</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th:href</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@{'/movie' + '/' + ${</a:t>
            </a:r>
            <a:r>
              <a:rPr lang="it-IT" dirty="0" err="1">
                <a:solidFill>
                  <a:srgbClr val="2AA198"/>
                </a:solidFill>
                <a:effectLst/>
                <a:latin typeface="Menlo" panose="020B0609030804020204" pitchFamily="49" charset="0"/>
              </a:rPr>
              <a:t>movie.id</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a:t>
            </a:r>
            <a:endParaRPr lang="it-IT" dirty="0">
              <a:solidFill>
                <a:srgbClr val="2AA198"/>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a:t>
            </a:r>
            <a:r>
              <a:rPr lang="it-IT" dirty="0" err="1">
                <a:solidFill>
                  <a:srgbClr val="93A1A1"/>
                </a:solidFill>
                <a:effectLst/>
                <a:latin typeface="Menlo" panose="020B0609030804020204" pitchFamily="49" charset="0"/>
              </a:rPr>
              <a:t>th:text</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latin typeface="Menlo" panose="020B0609030804020204" pitchFamily="49" charset="0"/>
              </a:rPr>
              <a:t>movie.title</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"&gt;</a:t>
            </a:r>
            <a:r>
              <a:rPr lang="it-IT" dirty="0">
                <a:solidFill>
                  <a:srgbClr val="000000"/>
                </a:solidFill>
                <a:latin typeface="Menlo" panose="020B0609030804020204" pitchFamily="49" charset="0"/>
              </a:rPr>
              <a:t>titolo</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a</a:t>
            </a:r>
            <a:r>
              <a:rPr lang="it-IT" dirty="0">
                <a:solidFill>
                  <a:srgbClr val="93A1A1"/>
                </a:solidFill>
                <a:effectLst/>
                <a:latin typeface="Menlo" panose="020B0609030804020204" pitchFamily="49" charset="0"/>
              </a:rPr>
              <a:t>&gt;</a:t>
            </a:r>
            <a:endParaRPr lang="it-IT" dirty="0">
              <a:solidFill>
                <a:srgbClr val="2AA198"/>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li</a:t>
            </a:r>
            <a:r>
              <a:rPr lang="it-IT" dirty="0">
                <a:solidFill>
                  <a:srgbClr val="93A1A1"/>
                </a:solidFill>
                <a:effectLst/>
                <a:latin typeface="Menlo" panose="020B0609030804020204" pitchFamily="49" charset="0"/>
              </a:rPr>
              <a:t>&gt;</a:t>
            </a:r>
          </a:p>
          <a:p>
            <a:pPr marL="0" indent="0">
              <a:buNone/>
            </a:pPr>
            <a:r>
              <a:rPr lang="it-IT" dirty="0">
                <a:solidFill>
                  <a:srgbClr val="93A1A1"/>
                </a:solidFill>
                <a:effectLst/>
                <a:latin typeface="Menlo" panose="020B0609030804020204" pitchFamily="49" charset="0"/>
              </a:rPr>
              <a:t>    &lt;/</a:t>
            </a:r>
            <a:r>
              <a:rPr lang="it-IT" dirty="0" err="1">
                <a:solidFill>
                  <a:srgbClr val="268BD2"/>
                </a:solidFill>
                <a:effectLst/>
                <a:latin typeface="Menlo" panose="020B0609030804020204" pitchFamily="49" charset="0"/>
              </a:rPr>
              <a:t>ul</a:t>
            </a:r>
            <a:r>
              <a:rPr lang="it-IT" dirty="0">
                <a:solidFill>
                  <a:srgbClr val="93A1A1"/>
                </a:solidFill>
                <a:effectLst/>
                <a:latin typeface="Menlo" panose="020B0609030804020204" pitchFamily="49" charset="0"/>
              </a:rPr>
              <a:t>&gt;</a:t>
            </a:r>
          </a:p>
          <a:p>
            <a:pPr marL="0" indent="0">
              <a:buNone/>
            </a:pPr>
            <a:r>
              <a:rPr lang="it-IT" dirty="0">
                <a:solidFill>
                  <a:srgbClr val="000000"/>
                </a:solidFill>
                <a:effectLst/>
                <a:latin typeface="Menlo" panose="020B0609030804020204" pitchFamily="49" charset="0"/>
              </a:rPr>
              <a:t>  &lt;/</a:t>
            </a:r>
            <a:r>
              <a:rPr lang="it-IT" dirty="0">
                <a:solidFill>
                  <a:srgbClr val="268BD2"/>
                </a:solidFill>
                <a:effectLst/>
                <a:latin typeface="Menlo" panose="020B0609030804020204" pitchFamily="49" charset="0"/>
              </a:rPr>
              <a:t>body</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endParaRPr lang="it-IT" dirty="0">
              <a:effectLst/>
              <a:latin typeface="Menlo" panose="020B0609030804020204" pitchFamily="49" charset="0"/>
            </a:endParaRPr>
          </a:p>
          <a:p>
            <a:pPr marL="0" indent="0">
              <a:buNone/>
            </a:pPr>
            <a:r>
              <a:rPr lang="it-IT" dirty="0">
                <a:solidFill>
                  <a:srgbClr val="000000"/>
                </a:solidFill>
                <a:effectLst/>
                <a:latin typeface="Menlo" panose="020B0609030804020204" pitchFamily="49" charset="0"/>
              </a:rPr>
              <a:t>&lt;/</a:t>
            </a:r>
            <a:r>
              <a:rPr lang="it-IT" dirty="0">
                <a:solidFill>
                  <a:srgbClr val="268BD2"/>
                </a:solidFill>
                <a:effectLst/>
                <a:latin typeface="Menlo" panose="020B0609030804020204" pitchFamily="49" charset="0"/>
              </a:rPr>
              <a:t>html</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p:txBody>
      </p:sp>
      <p:sp>
        <p:nvSpPr>
          <p:cNvPr id="3" name="CasellaDiTesto 2">
            <a:extLst>
              <a:ext uri="{FF2B5EF4-FFF2-40B4-BE49-F238E27FC236}">
                <a16:creationId xmlns:a16="http://schemas.microsoft.com/office/drawing/2014/main" id="{6E9D87CA-E120-2F96-C29F-8A22EE049B41}"/>
              </a:ext>
            </a:extLst>
          </p:cNvPr>
          <p:cNvSpPr txBox="1"/>
          <p:nvPr/>
        </p:nvSpPr>
        <p:spPr>
          <a:xfrm>
            <a:off x="8462635" y="1791083"/>
            <a:ext cx="2670924" cy="584775"/>
          </a:xfrm>
          <a:prstGeom prst="rect">
            <a:avLst/>
          </a:prstGeom>
          <a:noFill/>
        </p:spPr>
        <p:txBody>
          <a:bodyPr wrap="none" rtlCol="0">
            <a:spAutoFit/>
          </a:bodyPr>
          <a:lstStyle/>
          <a:p>
            <a:r>
              <a:rPr lang="en-US" sz="3200" dirty="0" err="1">
                <a:latin typeface="Consolas" panose="020B0609020204030204" pitchFamily="49" charset="0"/>
                <a:cs typeface="Consolas" panose="020B0609020204030204" pitchFamily="49" charset="0"/>
              </a:rPr>
              <a:t>movies.html</a:t>
            </a:r>
            <a:endParaRPr lang="en-US" sz="3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6113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2">
            <a:extLst>
              <a:ext uri="{FF2B5EF4-FFF2-40B4-BE49-F238E27FC236}">
                <a16:creationId xmlns:a16="http://schemas.microsoft.com/office/drawing/2014/main" id="{EC86EEC3-C4D3-1376-F518-590F8DA1A2B6}"/>
              </a:ext>
            </a:extLst>
          </p:cNvPr>
          <p:cNvSpPr txBox="1"/>
          <p:nvPr/>
        </p:nvSpPr>
        <p:spPr>
          <a:xfrm>
            <a:off x="506896" y="715788"/>
            <a:ext cx="11075504" cy="4801314"/>
          </a:xfrm>
          <a:prstGeom prst="rect">
            <a:avLst/>
          </a:prstGeom>
          <a:noFill/>
        </p:spPr>
        <p:txBody>
          <a:bodyPr wrap="square">
            <a:spAutoFit/>
          </a:bodyPr>
          <a:lstStyle/>
          <a:p>
            <a:r>
              <a:rPr lang="it-IT" dirty="0">
                <a:effectLst/>
                <a:latin typeface="Menlo" panose="020B0609030804020204" pitchFamily="49" charset="0"/>
              </a:rPr>
              <a:t>&lt;!DOCTYPE html&gt;</a:t>
            </a:r>
          </a:p>
          <a:p>
            <a:r>
              <a:rPr lang="it-IT" dirty="0">
                <a:solidFill>
                  <a:srgbClr val="000000"/>
                </a:solidFill>
                <a:effectLst/>
                <a:latin typeface="Menlo" panose="020B0609030804020204" pitchFamily="49" charset="0"/>
              </a:rPr>
              <a:t>&lt;</a:t>
            </a:r>
            <a:r>
              <a:rPr lang="it-IT" dirty="0">
                <a:solidFill>
                  <a:srgbClr val="268BD2"/>
                </a:solidFill>
                <a:effectLst/>
                <a:latin typeface="Menlo" panose="020B0609030804020204" pitchFamily="49" charset="0"/>
              </a:rPr>
              <a:t>html</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r>
              <a:rPr lang="it-IT" dirty="0">
                <a:effectLst/>
                <a:latin typeface="Menlo" panose="020B0609030804020204" pitchFamily="49" charset="0"/>
              </a:rPr>
              <a:t>  &lt;</a:t>
            </a:r>
            <a:r>
              <a:rPr lang="it-IT" dirty="0">
                <a:solidFill>
                  <a:srgbClr val="268BD2"/>
                </a:solidFill>
                <a:effectLst/>
                <a:latin typeface="Menlo" panose="020B0609030804020204" pitchFamily="49" charset="0"/>
              </a:rPr>
              <a:t>head</a:t>
            </a:r>
            <a:r>
              <a:rPr lang="it-IT" dirty="0">
                <a:effectLst/>
                <a:latin typeface="Menlo" panose="020B0609030804020204" pitchFamily="49" charset="0"/>
              </a:rPr>
              <a:t>&gt;</a:t>
            </a:r>
          </a:p>
          <a:p>
            <a:r>
              <a:rPr lang="it-IT" dirty="0">
                <a:solidFill>
                  <a:srgbClr val="000000"/>
                </a:solidFill>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title</a:t>
            </a:r>
            <a:r>
              <a:rPr lang="it-IT" dirty="0">
                <a:solidFill>
                  <a:srgbClr val="93A1A1"/>
                </a:solidFill>
                <a:effectLst/>
                <a:latin typeface="Menlo" panose="020B0609030804020204" pitchFamily="49" charset="0"/>
              </a:rPr>
              <a:t>&gt;</a:t>
            </a:r>
            <a:r>
              <a:rPr lang="it-IT" dirty="0">
                <a:solidFill>
                  <a:srgbClr val="000000"/>
                </a:solidFill>
                <a:effectLst/>
                <a:latin typeface="Menlo" panose="020B0609030804020204" pitchFamily="49" charset="0"/>
              </a:rPr>
              <a:t>Film</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title</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link</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rel</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err="1">
                <a:solidFill>
                  <a:srgbClr val="2AA198"/>
                </a:solidFill>
                <a:effectLst/>
                <a:latin typeface="Menlo" panose="020B0609030804020204" pitchFamily="49" charset="0"/>
              </a:rPr>
              <a:t>stylesheet</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href</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latin typeface="Menlo" panose="020B0609030804020204" pitchFamily="49" charset="0"/>
              </a:rPr>
              <a:t>stile.css?version</a:t>
            </a:r>
            <a:r>
              <a:rPr lang="it-IT" dirty="0">
                <a:solidFill>
                  <a:srgbClr val="2AA198"/>
                </a:solidFill>
                <a:effectLst/>
                <a:latin typeface="Menlo" panose="020B0609030804020204" pitchFamily="49" charset="0"/>
              </a:rPr>
              <a:t>=2</a:t>
            </a:r>
            <a:r>
              <a:rPr lang="it-IT" dirty="0">
                <a:solidFill>
                  <a:srgbClr val="93A1A1"/>
                </a:solidFill>
                <a:effectLst/>
                <a:latin typeface="Menlo" panose="020B0609030804020204" pitchFamily="49" charset="0"/>
              </a:rPr>
              <a:t>" /&gt;</a:t>
            </a:r>
            <a:endParaRPr lang="it-IT" dirty="0">
              <a:solidFill>
                <a:srgbClr val="2AA198"/>
              </a:solidFill>
              <a:effectLst/>
              <a:latin typeface="Menlo" panose="020B0609030804020204" pitchFamily="49" charset="0"/>
            </a:endParaRPr>
          </a:p>
          <a:p>
            <a:r>
              <a:rPr lang="it-IT" dirty="0">
                <a:solidFill>
                  <a:srgbClr val="000000"/>
                </a:solidFill>
                <a:effectLst/>
                <a:latin typeface="Menlo" panose="020B0609030804020204" pitchFamily="49" charset="0"/>
              </a:rPr>
              <a:t>  &lt;/</a:t>
            </a:r>
            <a:r>
              <a:rPr lang="it-IT" dirty="0">
                <a:solidFill>
                  <a:srgbClr val="268BD2"/>
                </a:solidFill>
                <a:effectLst/>
                <a:latin typeface="Menlo" panose="020B0609030804020204" pitchFamily="49" charset="0"/>
              </a:rPr>
              <a:t>head</a:t>
            </a:r>
            <a:r>
              <a:rPr lang="it-IT" dirty="0">
                <a:solidFill>
                  <a:srgbClr val="000000"/>
                </a:solidFill>
                <a:effectLst/>
                <a:latin typeface="Menlo" panose="020B0609030804020204" pitchFamily="49" charset="0"/>
              </a:rPr>
              <a:t>&gt;</a:t>
            </a:r>
            <a:br>
              <a:rPr lang="it-IT" dirty="0">
                <a:effectLst/>
                <a:latin typeface="Menlo" panose="020B0609030804020204" pitchFamily="49" charset="0"/>
              </a:rPr>
            </a:br>
            <a:endParaRPr lang="it-IT" dirty="0">
              <a:effectLst/>
              <a:latin typeface="Menlo" panose="020B0609030804020204" pitchFamily="49" charset="0"/>
            </a:endParaRPr>
          </a:p>
          <a:p>
            <a:r>
              <a:rPr lang="it-IT" dirty="0">
                <a:solidFill>
                  <a:srgbClr val="000000"/>
                </a:solidFill>
                <a:effectLst/>
                <a:latin typeface="Menlo" panose="020B0609030804020204" pitchFamily="49" charset="0"/>
              </a:rPr>
              <a:t>  &lt;</a:t>
            </a:r>
            <a:r>
              <a:rPr lang="it-IT" dirty="0">
                <a:solidFill>
                  <a:srgbClr val="268BD2"/>
                </a:solidFill>
                <a:effectLst/>
                <a:latin typeface="Menlo" panose="020B0609030804020204" pitchFamily="49" charset="0"/>
              </a:rPr>
              <a:t>body</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a</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href</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"&gt;&lt;</a:t>
            </a:r>
            <a:r>
              <a:rPr lang="it-IT" dirty="0" err="1">
                <a:solidFill>
                  <a:srgbClr val="268BD2"/>
                </a:solidFill>
                <a:effectLst/>
                <a:latin typeface="Menlo" panose="020B0609030804020204" pitchFamily="49" charset="0"/>
              </a:rPr>
              <a:t>img</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src</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/logo-</a:t>
            </a:r>
            <a:r>
              <a:rPr lang="it-IT" dirty="0" err="1">
                <a:solidFill>
                  <a:srgbClr val="2AA198"/>
                </a:solidFill>
                <a:effectLst/>
                <a:latin typeface="Menlo" panose="020B0609030804020204" pitchFamily="49" charset="0"/>
              </a:rPr>
              <a:t>siw.png</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width</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50%</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a</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p>
          <a:p>
            <a:r>
              <a:rPr lang="it-IT" dirty="0">
                <a:solidFill>
                  <a:srgbClr val="000000"/>
                </a:solidFill>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000000"/>
                </a:solidFill>
                <a:effectLst/>
                <a:latin typeface="Menlo" panose="020B0609030804020204" pitchFamily="49" charset="0"/>
              </a:rPr>
              <a:t> </a:t>
            </a:r>
            <a:r>
              <a:rPr lang="it-IT" dirty="0" err="1">
                <a:solidFill>
                  <a:srgbClr val="93A1A1"/>
                </a:solidFill>
                <a:effectLst/>
                <a:highlight>
                  <a:srgbClr val="FFFF00"/>
                </a:highlight>
                <a:latin typeface="Menlo" panose="020B0609030804020204" pitchFamily="49" charset="0"/>
              </a:rPr>
              <a:t>th:if</a:t>
            </a:r>
            <a:r>
              <a:rPr lang="it-IT" dirty="0">
                <a:solidFill>
                  <a:srgbClr val="000000"/>
                </a:solidFill>
                <a:effectLst/>
                <a:highlight>
                  <a:srgbClr val="FFFF00"/>
                </a:highlight>
                <a:latin typeface="Menlo" panose="020B0609030804020204" pitchFamily="49" charset="0"/>
              </a:rPr>
              <a:t>=</a:t>
            </a:r>
            <a:r>
              <a:rPr lang="it-IT" dirty="0">
                <a:solidFill>
                  <a:srgbClr val="93A1A1"/>
                </a:solidFill>
                <a:effectLst/>
                <a:highlight>
                  <a:srgbClr val="FFFF00"/>
                </a:highlight>
                <a:latin typeface="Menlo" panose="020B0609030804020204" pitchFamily="49" charset="0"/>
              </a:rPr>
              <a:t>"</a:t>
            </a:r>
            <a:r>
              <a:rPr lang="it-IT" dirty="0">
                <a:solidFill>
                  <a:srgbClr val="2AA198"/>
                </a:solidFill>
                <a:effectLst/>
                <a:highlight>
                  <a:srgbClr val="FFFF00"/>
                </a:highlight>
                <a:latin typeface="Menlo" panose="020B0609030804020204" pitchFamily="49" charset="0"/>
              </a:rPr>
              <a:t>${movie}</a:t>
            </a:r>
            <a:r>
              <a:rPr lang="it-IT" dirty="0">
                <a:solidFill>
                  <a:srgbClr val="93A1A1"/>
                </a:solidFill>
                <a:effectLst/>
                <a:latin typeface="Menlo" panose="020B0609030804020204" pitchFamily="49" charset="0"/>
              </a:rPr>
              <a:t>"&gt;</a:t>
            </a:r>
          </a:p>
          <a:p>
            <a:r>
              <a:rPr lang="it-IT" dirty="0">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h1</a:t>
            </a:r>
            <a:r>
              <a:rPr lang="it-IT" dirty="0">
                <a:effectLst/>
                <a:latin typeface="Menlo" panose="020B0609030804020204" pitchFamily="49" charset="0"/>
              </a:rPr>
              <a:t> </a:t>
            </a:r>
            <a:r>
              <a:rPr lang="it-IT" dirty="0" err="1">
                <a:solidFill>
                  <a:srgbClr val="93A1A1"/>
                </a:solidFill>
                <a:effectLst/>
                <a:latin typeface="Menlo" panose="020B0609030804020204" pitchFamily="49" charset="0"/>
              </a:rPr>
              <a:t>th:text</a:t>
            </a:r>
            <a:r>
              <a:rPr lang="it-IT" dirty="0">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latin typeface="Menlo" panose="020B0609030804020204" pitchFamily="49" charset="0"/>
              </a:rPr>
              <a:t>movie.title</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"&gt;</a:t>
            </a:r>
            <a:r>
              <a:rPr lang="it-IT" dirty="0">
                <a:effectLst/>
                <a:latin typeface="Menlo" panose="020B0609030804020204" pitchFamily="49" charset="0"/>
              </a:rPr>
              <a:t>Titolo film</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h1</a:t>
            </a:r>
            <a:r>
              <a:rPr lang="it-IT" dirty="0">
                <a:solidFill>
                  <a:srgbClr val="93A1A1"/>
                </a:solidFill>
                <a:effectLst/>
                <a:latin typeface="Menlo" panose="020B0609030804020204" pitchFamily="49" charset="0"/>
              </a:rPr>
              <a:t>&gt;</a:t>
            </a:r>
            <a:endParaRPr lang="it-IT" dirty="0">
              <a:effectLst/>
              <a:latin typeface="Menlo" panose="020B0609030804020204" pitchFamily="49" charset="0"/>
            </a:endParaRPr>
          </a:p>
          <a:p>
            <a:r>
              <a:rPr lang="it-IT" dirty="0">
                <a:solidFill>
                  <a:srgbClr val="000000"/>
                </a:solidFill>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r>
              <a:rPr lang="it-IT" dirty="0">
                <a:solidFill>
                  <a:srgbClr val="000000"/>
                </a:solidFill>
                <a:effectLst/>
                <a:latin typeface="Menlo" panose="020B0609030804020204" pitchFamily="49" charset="0"/>
              </a:rPr>
              <a:t>Anno: </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span</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th:text</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 + ${</a:t>
            </a:r>
            <a:r>
              <a:rPr lang="it-IT" dirty="0" err="1">
                <a:solidFill>
                  <a:srgbClr val="2AA198"/>
                </a:solidFill>
                <a:effectLst/>
                <a:latin typeface="Menlo" panose="020B0609030804020204" pitchFamily="49" charset="0"/>
              </a:rPr>
              <a:t>movie.year</a:t>
            </a:r>
            <a:r>
              <a:rPr lang="it-IT" dirty="0">
                <a:solidFill>
                  <a:srgbClr val="2AA198"/>
                </a:solidFill>
                <a:effectLst/>
                <a:latin typeface="Menlo" panose="020B0609030804020204" pitchFamily="49" charset="0"/>
              </a:rPr>
              <a:t>} + ')'</a:t>
            </a:r>
            <a:r>
              <a:rPr lang="it-IT" dirty="0">
                <a:solidFill>
                  <a:srgbClr val="93A1A1"/>
                </a:solidFill>
                <a:effectLst/>
                <a:latin typeface="Menlo" panose="020B0609030804020204" pitchFamily="49" charset="0"/>
              </a:rPr>
              <a:t>"&gt;</a:t>
            </a:r>
            <a:r>
              <a:rPr lang="it-IT" dirty="0">
                <a:solidFill>
                  <a:srgbClr val="000000"/>
                </a:solidFill>
                <a:effectLst/>
                <a:latin typeface="Menlo" panose="020B0609030804020204" pitchFamily="49" charset="0"/>
              </a:rPr>
              <a:t>2000</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solidFill>
                <a:srgbClr val="2AA198"/>
              </a:solidFill>
              <a:effectLst/>
              <a:latin typeface="Menlo" panose="020B0609030804020204" pitchFamily="49" charset="0"/>
            </a:endParaRPr>
          </a:p>
          <a:p>
            <a:r>
              <a:rPr lang="it-IT" dirty="0">
                <a:solidFill>
                  <a:srgbClr val="000000"/>
                </a:solidFill>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&gt;&lt;</a:t>
            </a:r>
            <a:r>
              <a:rPr lang="it-IT" dirty="0" err="1">
                <a:solidFill>
                  <a:srgbClr val="268BD2"/>
                </a:solidFill>
                <a:effectLst/>
                <a:latin typeface="Menlo" panose="020B0609030804020204" pitchFamily="49" charset="0"/>
              </a:rPr>
              <a:t>img</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width</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30%</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th:src</a:t>
            </a:r>
            <a:r>
              <a:rPr lang="it-IT" dirty="0">
                <a:solidFill>
                  <a:srgbClr val="000000"/>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latin typeface="Menlo" panose="020B0609030804020204" pitchFamily="49" charset="0"/>
              </a:rPr>
              <a:t>movie.urlImage</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 /&gt;&lt;/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a:t>
            </a:r>
          </a:p>
          <a:p>
            <a:r>
              <a:rPr lang="it-IT" dirty="0">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effectLst/>
              <a:latin typeface="Menlo" panose="020B0609030804020204" pitchFamily="49" charset="0"/>
            </a:endParaRPr>
          </a:p>
          <a:p>
            <a:r>
              <a:rPr lang="it-IT" dirty="0">
                <a:effectLst/>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effectLst/>
                <a:latin typeface="Menlo" panose="020B0609030804020204" pitchFamily="49" charset="0"/>
              </a:rPr>
              <a:t> </a:t>
            </a:r>
            <a:r>
              <a:rPr lang="it-IT" dirty="0" err="1">
                <a:solidFill>
                  <a:srgbClr val="93A1A1"/>
                </a:solidFill>
                <a:effectLst/>
                <a:highlight>
                  <a:srgbClr val="FFFF00"/>
                </a:highlight>
                <a:latin typeface="Menlo" panose="020B0609030804020204" pitchFamily="49" charset="0"/>
              </a:rPr>
              <a:t>th:unless</a:t>
            </a:r>
            <a:r>
              <a:rPr lang="it-IT" dirty="0">
                <a:effectLst/>
                <a:highlight>
                  <a:srgbClr val="FFFF00"/>
                </a:highlight>
                <a:latin typeface="Menlo" panose="020B0609030804020204" pitchFamily="49" charset="0"/>
              </a:rPr>
              <a:t>=</a:t>
            </a:r>
            <a:r>
              <a:rPr lang="it-IT" dirty="0">
                <a:solidFill>
                  <a:srgbClr val="93A1A1"/>
                </a:solidFill>
                <a:effectLst/>
                <a:highlight>
                  <a:srgbClr val="FFFF00"/>
                </a:highlight>
                <a:latin typeface="Menlo" panose="020B0609030804020204" pitchFamily="49" charset="0"/>
              </a:rPr>
              <a:t>"</a:t>
            </a:r>
            <a:r>
              <a:rPr lang="it-IT" dirty="0">
                <a:solidFill>
                  <a:srgbClr val="2AA198"/>
                </a:solidFill>
                <a:effectLst/>
                <a:highlight>
                  <a:srgbClr val="FFFF00"/>
                </a:highlight>
                <a:latin typeface="Menlo" panose="020B0609030804020204" pitchFamily="49" charset="0"/>
              </a:rPr>
              <a:t>${movie}</a:t>
            </a:r>
            <a:r>
              <a:rPr lang="it-IT" dirty="0">
                <a:solidFill>
                  <a:srgbClr val="93A1A1"/>
                </a:solidFill>
                <a:effectLst/>
                <a:latin typeface="Menlo" panose="020B0609030804020204" pitchFamily="49" charset="0"/>
              </a:rPr>
              <a:t>"&gt;</a:t>
            </a:r>
            <a:r>
              <a:rPr lang="it-IT" dirty="0">
                <a:effectLst/>
                <a:latin typeface="Menlo" panose="020B0609030804020204" pitchFamily="49" charset="0"/>
              </a:rPr>
              <a:t>Non esiste</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effectLst/>
              <a:latin typeface="Menlo" panose="020B0609030804020204" pitchFamily="49" charset="0"/>
            </a:endParaRPr>
          </a:p>
          <a:p>
            <a:r>
              <a:rPr lang="it-IT" dirty="0">
                <a:effectLst/>
                <a:latin typeface="Menlo" panose="020B0609030804020204" pitchFamily="49" charset="0"/>
              </a:rPr>
              <a:t>  &lt;/</a:t>
            </a:r>
            <a:r>
              <a:rPr lang="it-IT" dirty="0">
                <a:solidFill>
                  <a:srgbClr val="268BD2"/>
                </a:solidFill>
                <a:effectLst/>
                <a:latin typeface="Menlo" panose="020B0609030804020204" pitchFamily="49" charset="0"/>
              </a:rPr>
              <a:t>body</a:t>
            </a:r>
            <a:r>
              <a:rPr lang="it-IT" dirty="0">
                <a:effectLst/>
                <a:latin typeface="Menlo" panose="020B0609030804020204" pitchFamily="49" charset="0"/>
              </a:rPr>
              <a:t>&gt;</a:t>
            </a:r>
          </a:p>
          <a:p>
            <a:r>
              <a:rPr lang="it-IT" dirty="0">
                <a:solidFill>
                  <a:srgbClr val="000000"/>
                </a:solidFill>
                <a:effectLst/>
                <a:latin typeface="Menlo" panose="020B0609030804020204" pitchFamily="49" charset="0"/>
              </a:rPr>
              <a:t>&lt;/</a:t>
            </a:r>
            <a:r>
              <a:rPr lang="it-IT" dirty="0">
                <a:solidFill>
                  <a:srgbClr val="268BD2"/>
                </a:solidFill>
                <a:effectLst/>
                <a:latin typeface="Menlo" panose="020B0609030804020204" pitchFamily="49" charset="0"/>
              </a:rPr>
              <a:t>html</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p:txBody>
      </p:sp>
      <p:sp>
        <p:nvSpPr>
          <p:cNvPr id="2" name="Titolo 1">
            <a:extLst>
              <a:ext uri="{FF2B5EF4-FFF2-40B4-BE49-F238E27FC236}">
                <a16:creationId xmlns:a16="http://schemas.microsoft.com/office/drawing/2014/main" id="{E15BC851-042C-FF40-8EA7-D6D5392CC59A}"/>
              </a:ext>
            </a:extLst>
          </p:cNvPr>
          <p:cNvSpPr>
            <a:spLocks noGrp="1"/>
          </p:cNvSpPr>
          <p:nvPr>
            <p:ph type="title"/>
          </p:nvPr>
        </p:nvSpPr>
        <p:spPr/>
        <p:txBody>
          <a:bodyPr/>
          <a:lstStyle/>
          <a:p>
            <a:r>
              <a:rPr lang="it-IT" dirty="0" err="1"/>
              <a:t>Thymeleaf</a:t>
            </a:r>
            <a:r>
              <a:rPr lang="it-IT" dirty="0"/>
              <a:t>: </a:t>
            </a:r>
            <a:r>
              <a:rPr lang="it-IT" dirty="0" err="1"/>
              <a:t>if-unless</a:t>
            </a:r>
            <a:endParaRPr lang="it-IT" dirty="0"/>
          </a:p>
        </p:txBody>
      </p:sp>
      <p:cxnSp>
        <p:nvCxnSpPr>
          <p:cNvPr id="8" name="Connettore 1 7">
            <a:extLst>
              <a:ext uri="{FF2B5EF4-FFF2-40B4-BE49-F238E27FC236}">
                <a16:creationId xmlns:a16="http://schemas.microsoft.com/office/drawing/2014/main" id="{96FF7269-FBB2-7942-8C00-9024C0CD6C17}"/>
              </a:ext>
            </a:extLst>
          </p:cNvPr>
          <p:cNvCxnSpPr>
            <a:cxnSpLocks/>
          </p:cNvCxnSpPr>
          <p:nvPr/>
        </p:nvCxnSpPr>
        <p:spPr>
          <a:xfrm>
            <a:off x="4795530" y="4047922"/>
            <a:ext cx="386071"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CasellaDiTesto 10">
            <a:extLst>
              <a:ext uri="{FF2B5EF4-FFF2-40B4-BE49-F238E27FC236}">
                <a16:creationId xmlns:a16="http://schemas.microsoft.com/office/drawing/2014/main" id="{4CF6BDC7-EE23-3BA7-B771-3919039BBD63}"/>
              </a:ext>
            </a:extLst>
          </p:cNvPr>
          <p:cNvSpPr txBox="1"/>
          <p:nvPr/>
        </p:nvSpPr>
        <p:spPr>
          <a:xfrm>
            <a:off x="4795530" y="6031876"/>
            <a:ext cx="708751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latin typeface="Calibri Light" panose="020F0302020204030204" pitchFamily="34" charset="0"/>
              </a:rPr>
              <a:t>NON FARE COPIA E INCOLLA DEL CODICE DALLE SLIDE: </a:t>
            </a:r>
            <a:br>
              <a:rPr lang="en-US" dirty="0">
                <a:latin typeface="Calibri Light" panose="020F0302020204030204" pitchFamily="34" charset="0"/>
              </a:rPr>
            </a:br>
            <a:r>
              <a:rPr lang="en-US" dirty="0">
                <a:latin typeface="Calibri Light" panose="020F0302020204030204" pitchFamily="34" charset="0"/>
              </a:rPr>
              <a:t>POWERPOINT INTRODUCE CARATTERI BIANCHI CHE SPORCANO IL CODICE</a:t>
            </a:r>
          </a:p>
        </p:txBody>
      </p:sp>
      <p:sp>
        <p:nvSpPr>
          <p:cNvPr id="3" name="CasellaDiTesto 2">
            <a:extLst>
              <a:ext uri="{FF2B5EF4-FFF2-40B4-BE49-F238E27FC236}">
                <a16:creationId xmlns:a16="http://schemas.microsoft.com/office/drawing/2014/main" id="{3F19248F-C153-2052-7877-2DC9B151208B}"/>
              </a:ext>
            </a:extLst>
          </p:cNvPr>
          <p:cNvSpPr txBox="1"/>
          <p:nvPr/>
        </p:nvSpPr>
        <p:spPr>
          <a:xfrm>
            <a:off x="8462635" y="2237398"/>
            <a:ext cx="2444900" cy="584775"/>
          </a:xfrm>
          <a:prstGeom prst="rect">
            <a:avLst/>
          </a:prstGeom>
          <a:noFill/>
        </p:spPr>
        <p:txBody>
          <a:bodyPr wrap="none" rtlCol="0">
            <a:spAutoFit/>
          </a:bodyPr>
          <a:lstStyle/>
          <a:p>
            <a:r>
              <a:rPr lang="en-US" sz="3200" dirty="0" err="1">
                <a:latin typeface="Consolas" panose="020B0609020204030204" pitchFamily="49" charset="0"/>
                <a:cs typeface="Consolas" panose="020B0609020204030204" pitchFamily="49" charset="0"/>
              </a:rPr>
              <a:t>movie.html</a:t>
            </a:r>
            <a:endParaRPr lang="en-US" sz="3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79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071523-066C-3816-9C4F-EE8EF53E589B}"/>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9240B37D-1842-25EA-FD71-64381853D4C1}"/>
              </a:ext>
            </a:extLst>
          </p:cNvPr>
          <p:cNvSpPr>
            <a:spLocks noGrp="1"/>
          </p:cNvSpPr>
          <p:nvPr>
            <p:ph idx="1"/>
          </p:nvPr>
        </p:nvSpPr>
        <p:spPr/>
        <p:txBody>
          <a:bodyPr/>
          <a:lstStyle/>
          <a:p>
            <a:endParaRPr lang="en-US"/>
          </a:p>
        </p:txBody>
      </p:sp>
      <p:pic>
        <p:nvPicPr>
          <p:cNvPr id="5" name="Immagine 4">
            <a:extLst>
              <a:ext uri="{FF2B5EF4-FFF2-40B4-BE49-F238E27FC236}">
                <a16:creationId xmlns:a16="http://schemas.microsoft.com/office/drawing/2014/main" id="{E58573A7-5B6D-91CC-4502-6B4F7868495F}"/>
              </a:ext>
            </a:extLst>
          </p:cNvPr>
          <p:cNvPicPr>
            <a:picLocks noChangeAspect="1"/>
          </p:cNvPicPr>
          <p:nvPr/>
        </p:nvPicPr>
        <p:blipFill>
          <a:blip r:embed="rId2"/>
          <a:stretch>
            <a:fillRect/>
          </a:stretch>
        </p:blipFill>
        <p:spPr>
          <a:xfrm>
            <a:off x="32085" y="1295400"/>
            <a:ext cx="12163925" cy="4279899"/>
          </a:xfrm>
          <a:prstGeom prst="rect">
            <a:avLst/>
          </a:prstGeom>
        </p:spPr>
      </p:pic>
    </p:spTree>
    <p:extLst>
      <p:ext uri="{BB962C8B-B14F-4D97-AF65-F5344CB8AC3E}">
        <p14:creationId xmlns:p14="http://schemas.microsoft.com/office/powerpoint/2010/main" val="313491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09514-0CAA-C645-8D40-444B018DDBC1}"/>
              </a:ext>
            </a:extLst>
          </p:cNvPr>
          <p:cNvSpPr>
            <a:spLocks noGrp="1"/>
          </p:cNvSpPr>
          <p:nvPr>
            <p:ph type="title"/>
          </p:nvPr>
        </p:nvSpPr>
        <p:spPr/>
        <p:txBody>
          <a:bodyPr/>
          <a:lstStyle/>
          <a:p>
            <a:r>
              <a:rPr lang="it-IT"/>
              <a:t>Thymeleaf: espressioni</a:t>
            </a:r>
          </a:p>
        </p:txBody>
      </p:sp>
      <p:sp>
        <p:nvSpPr>
          <p:cNvPr id="3" name="Segnaposto contenuto 2">
            <a:extLst>
              <a:ext uri="{FF2B5EF4-FFF2-40B4-BE49-F238E27FC236}">
                <a16:creationId xmlns:a16="http://schemas.microsoft.com/office/drawing/2014/main" id="{0D5E8346-350B-6442-97BA-F55C58B875ED}"/>
              </a:ext>
            </a:extLst>
          </p:cNvPr>
          <p:cNvSpPr>
            <a:spLocks noGrp="1"/>
          </p:cNvSpPr>
          <p:nvPr>
            <p:ph idx="1"/>
          </p:nvPr>
        </p:nvSpPr>
        <p:spPr/>
        <p:txBody>
          <a:bodyPr>
            <a:normAutofit fontScale="70000" lnSpcReduction="20000"/>
          </a:bodyPr>
          <a:lstStyle/>
          <a:p>
            <a:pPr marL="0" indent="0">
              <a:buNone/>
            </a:pPr>
            <a:r>
              <a:rPr lang="it-IT" dirty="0"/>
              <a:t>${...} - </a:t>
            </a:r>
            <a:r>
              <a:rPr lang="it-IT" i="1" dirty="0" err="1"/>
              <a:t>Variable</a:t>
            </a:r>
            <a:r>
              <a:rPr lang="it-IT" i="1" dirty="0"/>
              <a:t> </a:t>
            </a:r>
            <a:r>
              <a:rPr lang="it-IT" i="1" dirty="0" err="1"/>
              <a:t>expressions</a:t>
            </a:r>
            <a:r>
              <a:rPr lang="it-IT" dirty="0"/>
              <a:t>: sono simili alle espressioni EL: contengono variabili che sono nel modello o nella sessione</a:t>
            </a:r>
          </a:p>
          <a:p>
            <a:pPr marL="0" indent="0">
              <a:buNone/>
            </a:pPr>
            <a:endParaRPr lang="it-IT" dirty="0"/>
          </a:p>
          <a:p>
            <a:pPr marL="0" indent="0">
              <a:buNone/>
            </a:pPr>
            <a:r>
              <a:rPr lang="it-IT" dirty="0">
                <a:solidFill>
                  <a:schemeClr val="bg1">
                    <a:lumMod val="85000"/>
                  </a:schemeClr>
                </a:solidFill>
              </a:rPr>
              <a:t>*{...} - </a:t>
            </a:r>
            <a:r>
              <a:rPr lang="it-IT" i="1" dirty="0" err="1">
                <a:solidFill>
                  <a:schemeClr val="bg1">
                    <a:lumMod val="85000"/>
                  </a:schemeClr>
                </a:solidFill>
              </a:rPr>
              <a:t>Selection</a:t>
            </a:r>
            <a:r>
              <a:rPr lang="it-IT" i="1" dirty="0">
                <a:solidFill>
                  <a:schemeClr val="bg1">
                    <a:lumMod val="85000"/>
                  </a:schemeClr>
                </a:solidFill>
              </a:rPr>
              <a:t> </a:t>
            </a:r>
            <a:r>
              <a:rPr lang="it-IT" i="1" dirty="0" err="1">
                <a:solidFill>
                  <a:schemeClr val="bg1">
                    <a:lumMod val="85000"/>
                  </a:schemeClr>
                </a:solidFill>
              </a:rPr>
              <a:t>expressions</a:t>
            </a:r>
            <a:r>
              <a:rPr lang="it-IT" dirty="0">
                <a:solidFill>
                  <a:schemeClr val="bg1">
                    <a:lumMod val="85000"/>
                  </a:schemeClr>
                </a:solidFill>
              </a:rPr>
              <a:t>: fanno riferimento ai campi di una variabile definita in uno scope esterno</a:t>
            </a:r>
          </a:p>
          <a:p>
            <a:pPr marL="0" indent="0">
              <a:buNone/>
            </a:pPr>
            <a:endParaRPr lang="it-IT" dirty="0">
              <a:solidFill>
                <a:schemeClr val="bg1">
                  <a:lumMod val="85000"/>
                </a:schemeClr>
              </a:solidFill>
            </a:endParaRPr>
          </a:p>
          <a:p>
            <a:pPr marL="0" indent="0">
              <a:buNone/>
            </a:pPr>
            <a:r>
              <a:rPr lang="it-IT" dirty="0">
                <a:solidFill>
                  <a:schemeClr val="bg1">
                    <a:lumMod val="85000"/>
                  </a:schemeClr>
                </a:solidFill>
              </a:rPr>
              <a:t>#{...} - </a:t>
            </a:r>
            <a:r>
              <a:rPr lang="it-IT" i="1" dirty="0">
                <a:solidFill>
                  <a:schemeClr val="bg1">
                    <a:lumMod val="85000"/>
                  </a:schemeClr>
                </a:solidFill>
              </a:rPr>
              <a:t>Message (i18n) </a:t>
            </a:r>
            <a:r>
              <a:rPr lang="it-IT" i="1" dirty="0" err="1">
                <a:solidFill>
                  <a:schemeClr val="bg1">
                    <a:lumMod val="85000"/>
                  </a:schemeClr>
                </a:solidFill>
              </a:rPr>
              <a:t>expressions</a:t>
            </a:r>
            <a:r>
              <a:rPr lang="it-IT" dirty="0">
                <a:solidFill>
                  <a:schemeClr val="bg1">
                    <a:lumMod val="85000"/>
                  </a:schemeClr>
                </a:solidFill>
              </a:rPr>
              <a:t>: fanno riferimento a messaggi di testo scritti nei file di messaggi (predisposti all'internazionalizzazione)</a:t>
            </a:r>
          </a:p>
          <a:p>
            <a:pPr marL="0" indent="0">
              <a:buNone/>
            </a:pPr>
            <a:endParaRPr lang="it-IT" dirty="0"/>
          </a:p>
          <a:p>
            <a:pPr marL="0" indent="0">
              <a:buNone/>
            </a:pPr>
            <a:r>
              <a:rPr lang="it-IT" dirty="0"/>
              <a:t>@{...} - </a:t>
            </a:r>
            <a:r>
              <a:rPr lang="it-IT" i="1" dirty="0"/>
              <a:t>Link (URL) </a:t>
            </a:r>
            <a:r>
              <a:rPr lang="it-IT" i="1" dirty="0" err="1"/>
              <a:t>expressions</a:t>
            </a:r>
            <a:r>
              <a:rPr lang="it-IT" dirty="0"/>
              <a:t>: espressioni per costruire riferimenti ipertestuali </a:t>
            </a:r>
          </a:p>
          <a:p>
            <a:pPr marL="0" indent="0">
              <a:buNone/>
            </a:pPr>
            <a:endParaRPr lang="it-IT" dirty="0"/>
          </a:p>
          <a:p>
            <a:pPr marL="0" indent="0">
              <a:buNone/>
            </a:pPr>
            <a:r>
              <a:rPr lang="it-IT" dirty="0">
                <a:solidFill>
                  <a:schemeClr val="bg1">
                    <a:lumMod val="85000"/>
                  </a:schemeClr>
                </a:solidFill>
              </a:rPr>
              <a:t>~{...} - </a:t>
            </a:r>
            <a:r>
              <a:rPr lang="it-IT" i="1" dirty="0" err="1">
                <a:solidFill>
                  <a:schemeClr val="bg1">
                    <a:lumMod val="85000"/>
                  </a:schemeClr>
                </a:solidFill>
              </a:rPr>
              <a:t>Fragment</a:t>
            </a:r>
            <a:r>
              <a:rPr lang="it-IT" i="1" dirty="0">
                <a:solidFill>
                  <a:schemeClr val="bg1">
                    <a:lumMod val="85000"/>
                  </a:schemeClr>
                </a:solidFill>
              </a:rPr>
              <a:t> </a:t>
            </a:r>
            <a:r>
              <a:rPr lang="it-IT" i="1" dirty="0" err="1">
                <a:solidFill>
                  <a:schemeClr val="bg1">
                    <a:lumMod val="85000"/>
                  </a:schemeClr>
                </a:solidFill>
              </a:rPr>
              <a:t>expressions</a:t>
            </a:r>
            <a:r>
              <a:rPr lang="it-IT" dirty="0">
                <a:solidFill>
                  <a:schemeClr val="bg1">
                    <a:lumMod val="85000"/>
                  </a:schemeClr>
                </a:solidFill>
              </a:rPr>
              <a:t>: espressioni per includere frammenti di template</a:t>
            </a:r>
          </a:p>
          <a:p>
            <a:pPr marL="0" indent="0">
              <a:buNone/>
            </a:pPr>
            <a:endParaRPr lang="it-IT" dirty="0"/>
          </a:p>
          <a:p>
            <a:pPr marL="0" indent="0">
              <a:buNone/>
            </a:pPr>
            <a:r>
              <a:rPr lang="it-IT" dirty="0"/>
              <a:t>Per dettagli: </a:t>
            </a:r>
            <a:r>
              <a:rPr lang="it-IT" dirty="0">
                <a:hlinkClick r:id="rId2"/>
              </a:rPr>
              <a:t>https://www.thymeleaf.org/doc/articles/standarddialect5minutes.html</a:t>
            </a:r>
            <a:endParaRPr lang="it-IT" dirty="0"/>
          </a:p>
        </p:txBody>
      </p:sp>
    </p:spTree>
    <p:extLst>
      <p:ext uri="{BB962C8B-B14F-4D97-AF65-F5344CB8AC3E}">
        <p14:creationId xmlns:p14="http://schemas.microsoft.com/office/powerpoint/2010/main" val="24938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904EF-6713-3F59-D7F7-EAEA21A122E0}"/>
              </a:ext>
            </a:extLst>
          </p:cNvPr>
          <p:cNvSpPr>
            <a:spLocks noGrp="1"/>
          </p:cNvSpPr>
          <p:nvPr>
            <p:ph type="title"/>
          </p:nvPr>
        </p:nvSpPr>
        <p:spPr/>
        <p:txBody>
          <a:bodyPr/>
          <a:lstStyle/>
          <a:p>
            <a:r>
              <a:rPr lang="en-US" dirty="0" err="1"/>
              <a:t>Organizzazione</a:t>
            </a:r>
            <a:r>
              <a:rPr lang="en-US" dirty="0"/>
              <a:t> </a:t>
            </a:r>
            <a:r>
              <a:rPr lang="en-US" dirty="0" err="1"/>
              <a:t>dei</a:t>
            </a:r>
            <a:r>
              <a:rPr lang="en-US" dirty="0"/>
              <a:t> file </a:t>
            </a:r>
            <a:r>
              <a:rPr lang="en-US" dirty="0" err="1"/>
              <a:t>relativi</a:t>
            </a:r>
            <a:r>
              <a:rPr lang="en-US" dirty="0"/>
              <a:t> </a:t>
            </a:r>
            <a:r>
              <a:rPr lang="en-US" dirty="0" err="1"/>
              <a:t>alla</a:t>
            </a:r>
            <a:r>
              <a:rPr lang="en-US" dirty="0"/>
              <a:t> Vista</a:t>
            </a:r>
          </a:p>
        </p:txBody>
      </p:sp>
      <p:sp>
        <p:nvSpPr>
          <p:cNvPr id="3" name="Segnaposto contenuto 2">
            <a:extLst>
              <a:ext uri="{FF2B5EF4-FFF2-40B4-BE49-F238E27FC236}">
                <a16:creationId xmlns:a16="http://schemas.microsoft.com/office/drawing/2014/main" id="{CD3E2E41-F0EB-7BBF-6921-3CD94B014E99}"/>
              </a:ext>
            </a:extLst>
          </p:cNvPr>
          <p:cNvSpPr>
            <a:spLocks noGrp="1"/>
          </p:cNvSpPr>
          <p:nvPr>
            <p:ph idx="1"/>
          </p:nvPr>
        </p:nvSpPr>
        <p:spPr/>
        <p:txBody>
          <a:bodyPr/>
          <a:lstStyle/>
          <a:p>
            <a:r>
              <a:rPr lang="en-US" dirty="0"/>
              <a:t>I file </a:t>
            </a:r>
            <a:r>
              <a:rPr lang="en-US" dirty="0" err="1"/>
              <a:t>thymeleaf</a:t>
            </a:r>
            <a:r>
              <a:rPr lang="en-US" dirty="0"/>
              <a:t> </a:t>
            </a:r>
            <a:r>
              <a:rPr lang="en-US" dirty="0" err="1"/>
              <a:t>vanno</a:t>
            </a:r>
            <a:r>
              <a:rPr lang="en-US" dirty="0"/>
              <a:t> </a:t>
            </a:r>
            <a:r>
              <a:rPr lang="en-US" dirty="0" err="1"/>
              <a:t>nella</a:t>
            </a:r>
            <a:r>
              <a:rPr lang="en-US" dirty="0"/>
              <a:t> directory </a:t>
            </a:r>
            <a:r>
              <a:rPr lang="en-US" dirty="0">
                <a:latin typeface="Consolas" panose="020B0609020204030204" pitchFamily="49" charset="0"/>
                <a:cs typeface="Consolas" panose="020B0609020204030204" pitchFamily="49" charset="0"/>
              </a:rPr>
              <a:t>templates</a:t>
            </a:r>
          </a:p>
          <a:p>
            <a:r>
              <a:rPr lang="en-US" dirty="0"/>
              <a:t>I file CSS e le </a:t>
            </a:r>
            <a:r>
              <a:rPr lang="en-US" dirty="0" err="1"/>
              <a:t>immagini</a:t>
            </a:r>
            <a:r>
              <a:rPr lang="en-US" dirty="0"/>
              <a:t> </a:t>
            </a:r>
            <a:r>
              <a:rPr lang="en-US" dirty="0" err="1"/>
              <a:t>vanno</a:t>
            </a:r>
            <a:r>
              <a:rPr lang="en-US" dirty="0"/>
              <a:t> </a:t>
            </a:r>
            <a:r>
              <a:rPr lang="en-US" dirty="0" err="1"/>
              <a:t>nella</a:t>
            </a:r>
            <a:r>
              <a:rPr lang="en-US" dirty="0"/>
              <a:t> directory </a:t>
            </a:r>
            <a:r>
              <a:rPr lang="en-US" dirty="0">
                <a:latin typeface="Consolas" panose="020B0609020204030204" pitchFamily="49" charset="0"/>
                <a:cs typeface="Consolas" panose="020B0609020204030204" pitchFamily="49" charset="0"/>
              </a:rPr>
              <a:t>static</a:t>
            </a:r>
          </a:p>
        </p:txBody>
      </p:sp>
    </p:spTree>
    <p:extLst>
      <p:ext uri="{BB962C8B-B14F-4D97-AF65-F5344CB8AC3E}">
        <p14:creationId xmlns:p14="http://schemas.microsoft.com/office/powerpoint/2010/main" val="47682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0E1496-B0E4-A795-F197-32EE0E66E5D3}"/>
              </a:ext>
            </a:extLst>
          </p:cNvPr>
          <p:cNvSpPr>
            <a:spLocks noGrp="1"/>
          </p:cNvSpPr>
          <p:nvPr>
            <p:ph type="title"/>
          </p:nvPr>
        </p:nvSpPr>
        <p:spPr/>
        <p:txBody>
          <a:bodyPr/>
          <a:lstStyle/>
          <a:p>
            <a:r>
              <a:rPr lang="en-US" dirty="0" err="1"/>
              <a:t>Dettagli</a:t>
            </a:r>
            <a:r>
              <a:rPr lang="en-US" dirty="0"/>
              <a:t> </a:t>
            </a:r>
            <a:r>
              <a:rPr lang="en-US" dirty="0" err="1"/>
              <a:t>sulla</a:t>
            </a:r>
            <a:r>
              <a:rPr lang="en-US" dirty="0"/>
              <a:t> </a:t>
            </a:r>
            <a:r>
              <a:rPr lang="en-US" dirty="0" err="1"/>
              <a:t>creazione</a:t>
            </a:r>
            <a:r>
              <a:rPr lang="en-US" dirty="0"/>
              <a:t> del database</a:t>
            </a:r>
          </a:p>
        </p:txBody>
      </p:sp>
      <p:sp>
        <p:nvSpPr>
          <p:cNvPr id="3" name="Segnaposto contenuto 2">
            <a:extLst>
              <a:ext uri="{FF2B5EF4-FFF2-40B4-BE49-F238E27FC236}">
                <a16:creationId xmlns:a16="http://schemas.microsoft.com/office/drawing/2014/main" id="{70117EE6-E0E3-9AFD-6097-050F62EB11CB}"/>
              </a:ext>
            </a:extLst>
          </p:cNvPr>
          <p:cNvSpPr>
            <a:spLocks noGrp="1"/>
          </p:cNvSpPr>
          <p:nvPr>
            <p:ph idx="1"/>
          </p:nvPr>
        </p:nvSpPr>
        <p:spPr/>
        <p:txBody>
          <a:bodyPr>
            <a:normAutofit lnSpcReduction="10000"/>
          </a:bodyPr>
          <a:lstStyle/>
          <a:p>
            <a:r>
              <a:rPr lang="en-US" dirty="0" err="1"/>
              <a:t>Impostando</a:t>
            </a:r>
            <a:r>
              <a:rPr lang="en-US" dirty="0"/>
              <a:t> il </a:t>
            </a:r>
            <a:r>
              <a:rPr lang="en-US" dirty="0" err="1"/>
              <a:t>parametro</a:t>
            </a:r>
            <a:r>
              <a:rPr lang="en-US" dirty="0"/>
              <a:t> di </a:t>
            </a:r>
            <a:r>
              <a:rPr lang="en-US" dirty="0" err="1"/>
              <a:t>configurazione</a:t>
            </a:r>
            <a:r>
              <a:rPr lang="en-US" dirty="0"/>
              <a:t> </a:t>
            </a:r>
            <a:br>
              <a:rPr lang="en-US" dirty="0"/>
            </a:br>
            <a:r>
              <a:rPr lang="it-IT" sz="3200" dirty="0" err="1">
                <a:latin typeface="Consolas" panose="020B0609020204030204" pitchFamily="49" charset="0"/>
                <a:cs typeface="Consolas" panose="020B0609020204030204" pitchFamily="49" charset="0"/>
              </a:rPr>
              <a:t>spring.jpa.hibernate.ddl</a:t>
            </a:r>
            <a:r>
              <a:rPr lang="it-IT" sz="3200" dirty="0">
                <a:latin typeface="Consolas" panose="020B0609020204030204" pitchFamily="49" charset="0"/>
                <a:cs typeface="Consolas" panose="020B0609020204030204" pitchFamily="49" charset="0"/>
              </a:rPr>
              <a:t>-auto=create</a:t>
            </a:r>
            <a:br>
              <a:rPr lang="it-IT" sz="3200" dirty="0">
                <a:latin typeface="Consolas" panose="020B0609020204030204" pitchFamily="49" charset="0"/>
                <a:cs typeface="Consolas" panose="020B0609020204030204" pitchFamily="49" charset="0"/>
              </a:rPr>
            </a:br>
            <a:r>
              <a:rPr lang="it-IT" dirty="0"/>
              <a:t>Stiamo specificando che il database deve essere creato ex-novo (rimuovendo le tabelle, se esistono) ogni volta che avviamo l'applicazione</a:t>
            </a:r>
          </a:p>
          <a:p>
            <a:r>
              <a:rPr lang="it-IT" sz="3200" dirty="0"/>
              <a:t>In fase di svilupp</a:t>
            </a:r>
            <a:r>
              <a:rPr lang="it-IT" dirty="0"/>
              <a:t>o </a:t>
            </a:r>
            <a:r>
              <a:rPr lang="it-IT" dirty="0" err="1"/>
              <a:t>puo'</a:t>
            </a:r>
            <a:r>
              <a:rPr lang="it-IT" dirty="0"/>
              <a:t> essere comodo, ma ovviamente quando l'applicazione è in esercizio non vogliamo perdere i dati. In esercizio, imposteremo così</a:t>
            </a:r>
            <a:br>
              <a:rPr lang="it-IT" dirty="0"/>
            </a:br>
            <a:r>
              <a:rPr lang="it-IT" sz="3200" dirty="0" err="1">
                <a:latin typeface="Consolas" panose="020B0609020204030204" pitchFamily="49" charset="0"/>
                <a:cs typeface="Consolas" panose="020B0609020204030204" pitchFamily="49" charset="0"/>
              </a:rPr>
              <a:t>spring.jpa.hibernate.ddl</a:t>
            </a:r>
            <a:r>
              <a:rPr lang="it-IT" sz="3200" dirty="0">
                <a:latin typeface="Consolas" panose="020B0609020204030204" pitchFamily="49" charset="0"/>
                <a:cs typeface="Consolas" panose="020B0609020204030204" pitchFamily="49" charset="0"/>
              </a:rPr>
              <a:t>-auto=</a:t>
            </a:r>
            <a:r>
              <a:rPr lang="it-IT" sz="3200" dirty="0">
                <a:highlight>
                  <a:srgbClr val="FFFF00"/>
                </a:highlight>
                <a:latin typeface="Consolas" panose="020B0609020204030204" pitchFamily="49" charset="0"/>
                <a:cs typeface="Consolas" panose="020B0609020204030204" pitchFamily="49" charset="0"/>
              </a:rPr>
              <a:t>none</a:t>
            </a:r>
            <a:endParaRPr lang="it-IT" sz="3200" dirty="0">
              <a:highlight>
                <a:srgbClr val="FFFF00"/>
              </a:highlight>
            </a:endParaRPr>
          </a:p>
          <a:p>
            <a:endParaRPr lang="en-US" dirty="0"/>
          </a:p>
        </p:txBody>
      </p:sp>
    </p:spTree>
    <p:extLst>
      <p:ext uri="{BB962C8B-B14F-4D97-AF65-F5344CB8AC3E}">
        <p14:creationId xmlns:p14="http://schemas.microsoft.com/office/powerpoint/2010/main" val="117319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0E1496-B0E4-A795-F197-32EE0E66E5D3}"/>
              </a:ext>
            </a:extLst>
          </p:cNvPr>
          <p:cNvSpPr>
            <a:spLocks noGrp="1"/>
          </p:cNvSpPr>
          <p:nvPr>
            <p:ph type="title"/>
          </p:nvPr>
        </p:nvSpPr>
        <p:spPr/>
        <p:txBody>
          <a:bodyPr/>
          <a:lstStyle/>
          <a:p>
            <a:r>
              <a:rPr lang="en-US" dirty="0" err="1"/>
              <a:t>Dettagli</a:t>
            </a:r>
            <a:r>
              <a:rPr lang="en-US" dirty="0"/>
              <a:t> </a:t>
            </a:r>
            <a:r>
              <a:rPr lang="en-US" dirty="0" err="1"/>
              <a:t>sulla</a:t>
            </a:r>
            <a:r>
              <a:rPr lang="en-US" dirty="0"/>
              <a:t> </a:t>
            </a:r>
            <a:r>
              <a:rPr lang="en-US" dirty="0" err="1"/>
              <a:t>creazione</a:t>
            </a:r>
            <a:r>
              <a:rPr lang="en-US" dirty="0"/>
              <a:t> del database</a:t>
            </a:r>
          </a:p>
        </p:txBody>
      </p:sp>
      <p:sp>
        <p:nvSpPr>
          <p:cNvPr id="3" name="Segnaposto contenuto 2">
            <a:extLst>
              <a:ext uri="{FF2B5EF4-FFF2-40B4-BE49-F238E27FC236}">
                <a16:creationId xmlns:a16="http://schemas.microsoft.com/office/drawing/2014/main" id="{70117EE6-E0E3-9AFD-6097-050F62EB11CB}"/>
              </a:ext>
            </a:extLst>
          </p:cNvPr>
          <p:cNvSpPr>
            <a:spLocks noGrp="1"/>
          </p:cNvSpPr>
          <p:nvPr>
            <p:ph idx="1"/>
          </p:nvPr>
        </p:nvSpPr>
        <p:spPr/>
        <p:txBody>
          <a:bodyPr>
            <a:normAutofit/>
          </a:bodyPr>
          <a:lstStyle/>
          <a:p>
            <a:r>
              <a:rPr lang="it-IT" dirty="0"/>
              <a:t>In fase di sviluppo è comodo che ad ogni esecuzione le tabelle vengano cancellate e create da zero ad ogni esecuzione</a:t>
            </a:r>
          </a:p>
          <a:p>
            <a:r>
              <a:rPr lang="it-IT" sz="3200" dirty="0"/>
              <a:t>Ma può essere comodo anche inizializzare il database con alcuni valori</a:t>
            </a:r>
          </a:p>
          <a:p>
            <a:r>
              <a:rPr lang="it-IT" dirty="0"/>
              <a:t>Per fare questo ci basta predisporre in un file </a:t>
            </a:r>
            <a:r>
              <a:rPr lang="it-IT" dirty="0" err="1">
                <a:latin typeface="Consolas" panose="020B0609020204030204" pitchFamily="49" charset="0"/>
                <a:cs typeface="Consolas" panose="020B0609020204030204" pitchFamily="49" charset="0"/>
              </a:rPr>
              <a:t>import.sql</a:t>
            </a:r>
            <a:r>
              <a:rPr lang="it-IT" dirty="0"/>
              <a:t> una sequenza di istruzioni SQL per popolare il database	</a:t>
            </a:r>
          </a:p>
          <a:p>
            <a:pPr lvl="1"/>
            <a:r>
              <a:rPr lang="it-IT" dirty="0"/>
              <a:t>Il file </a:t>
            </a:r>
            <a:r>
              <a:rPr lang="it-IT" dirty="0" err="1">
                <a:latin typeface="Consolas" panose="020B0609020204030204" pitchFamily="49" charset="0"/>
                <a:cs typeface="Consolas" panose="020B0609020204030204" pitchFamily="49" charset="0"/>
              </a:rPr>
              <a:t>import.sql</a:t>
            </a:r>
            <a:r>
              <a:rPr lang="it-IT" dirty="0"/>
              <a:t> deve stare nella stessa directory del file di </a:t>
            </a:r>
            <a:r>
              <a:rPr lang="it-IT" dirty="0" err="1">
                <a:latin typeface="Consolas" panose="020B0609020204030204" pitchFamily="49" charset="0"/>
                <a:cs typeface="Consolas" panose="020B0609020204030204" pitchFamily="49" charset="0"/>
              </a:rPr>
              <a:t>application.properties</a:t>
            </a:r>
            <a:endParaRPr lang="it-IT" dirty="0">
              <a:latin typeface="Consolas" panose="020B0609020204030204" pitchFamily="49" charset="0"/>
              <a:cs typeface="Consolas" panose="020B0609020204030204" pitchFamily="49" charset="0"/>
            </a:endParaRPr>
          </a:p>
          <a:p>
            <a:endParaRPr lang="en-US" dirty="0"/>
          </a:p>
        </p:txBody>
      </p:sp>
    </p:spTree>
    <p:extLst>
      <p:ext uri="{BB962C8B-B14F-4D97-AF65-F5344CB8AC3E}">
        <p14:creationId xmlns:p14="http://schemas.microsoft.com/office/powerpoint/2010/main" val="292367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A8007B64-BCD5-88E0-25F5-ECC9918E41A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87732AD-1E1F-3113-2801-2B53FF83B8B2}"/>
              </a:ext>
            </a:extLst>
          </p:cNvPr>
          <p:cNvSpPr>
            <a:spLocks noGrp="1"/>
          </p:cNvSpPr>
          <p:nvPr>
            <p:ph type="title"/>
          </p:nvPr>
        </p:nvSpPr>
        <p:spPr/>
        <p:txBody>
          <a:bodyPr/>
          <a:lstStyle/>
          <a:p>
            <a:r>
              <a:rPr lang="en-US" dirty="0" err="1"/>
              <a:t>Esempio</a:t>
            </a:r>
            <a:r>
              <a:rPr lang="en-US" dirty="0"/>
              <a:t> file </a:t>
            </a:r>
            <a:r>
              <a:rPr lang="en-US" dirty="0" err="1"/>
              <a:t>import.sql</a:t>
            </a:r>
            <a:endParaRPr lang="en-US" dirty="0"/>
          </a:p>
        </p:txBody>
      </p:sp>
      <p:sp>
        <p:nvSpPr>
          <p:cNvPr id="3" name="Segnaposto contenuto 2">
            <a:extLst>
              <a:ext uri="{FF2B5EF4-FFF2-40B4-BE49-F238E27FC236}">
                <a16:creationId xmlns:a16="http://schemas.microsoft.com/office/drawing/2014/main" id="{40BDC060-0809-0443-A3AE-BAAE0C537868}"/>
              </a:ext>
            </a:extLst>
          </p:cNvPr>
          <p:cNvSpPr>
            <a:spLocks noGrp="1"/>
          </p:cNvSpPr>
          <p:nvPr>
            <p:ph idx="1"/>
          </p:nvPr>
        </p:nvSpPr>
        <p:spPr/>
        <p:txBody>
          <a:bodyPr>
            <a:normAutofit/>
          </a:bodyPr>
          <a:lstStyle/>
          <a:p>
            <a:pPr marL="0" indent="0">
              <a:buNone/>
            </a:pPr>
            <a:r>
              <a:rPr lang="it-IT" sz="1400" dirty="0" err="1">
                <a:solidFill>
                  <a:srgbClr val="000000"/>
                </a:solidFill>
                <a:effectLst/>
                <a:latin typeface="Menlo" panose="020B0609030804020204" pitchFamily="49" charset="0"/>
              </a:rPr>
              <a:t>insert</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into</a:t>
            </a:r>
            <a:r>
              <a:rPr lang="it-IT" sz="1400" dirty="0">
                <a:solidFill>
                  <a:srgbClr val="000000"/>
                </a:solidFill>
                <a:effectLst/>
                <a:latin typeface="Menlo" panose="020B0609030804020204" pitchFamily="49" charset="0"/>
              </a:rPr>
              <a:t> movie (id, </a:t>
            </a:r>
            <a:r>
              <a:rPr lang="it-IT" sz="1400" dirty="0" err="1">
                <a:solidFill>
                  <a:srgbClr val="000000"/>
                </a:solidFill>
                <a:effectLst/>
                <a:latin typeface="Menlo" panose="020B0609030804020204" pitchFamily="49" charset="0"/>
              </a:rPr>
              <a:t>title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url_image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year</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values</a:t>
            </a:r>
            <a:r>
              <a:rPr lang="it-IT" sz="1400" dirty="0">
                <a:solidFill>
                  <a:srgbClr val="000000"/>
                </a:solidFill>
                <a:effectLst/>
                <a:latin typeface="Menlo" panose="020B0609030804020204" pitchFamily="49" charset="0"/>
              </a:rPr>
              <a:t>(</a:t>
            </a:r>
            <a:r>
              <a:rPr lang="it-IT" sz="1400" u="sng" dirty="0" err="1">
                <a:solidFill>
                  <a:srgbClr val="000000"/>
                </a:solidFill>
                <a:effectLst/>
                <a:latin typeface="Menlo" panose="020B0609030804020204" pitchFamily="49" charset="0"/>
              </a:rPr>
              <a:t>nextval</a:t>
            </a:r>
            <a:r>
              <a:rPr lang="it-IT" sz="1400" dirty="0">
                <a:solidFill>
                  <a:srgbClr val="000000"/>
                </a:solidFill>
                <a:effectLst/>
                <a:latin typeface="Menlo" panose="020B0609030804020204" pitchFamily="49" charset="0"/>
              </a:rPr>
              <a:t>('</a:t>
            </a:r>
            <a:r>
              <a:rPr lang="it-IT" sz="1400" dirty="0" err="1">
                <a:solidFill>
                  <a:srgbClr val="000000"/>
                </a:solidFill>
                <a:effectLst/>
                <a:latin typeface="Menlo" panose="020B0609030804020204" pitchFamily="49" charset="0"/>
              </a:rPr>
              <a:t>movie_seq</a:t>
            </a:r>
            <a:r>
              <a:rPr lang="it-IT" sz="1400" dirty="0">
                <a:solidFill>
                  <a:srgbClr val="000000"/>
                </a:solidFill>
                <a:effectLst/>
                <a:latin typeface="Menlo" panose="020B0609030804020204" pitchFamily="49" charset="0"/>
              </a:rPr>
              <a:t>'), 'Full metal jacket', 'https://</a:t>
            </a:r>
            <a:r>
              <a:rPr lang="it-IT" sz="1400" dirty="0" err="1">
                <a:solidFill>
                  <a:srgbClr val="000000"/>
                </a:solidFill>
                <a:effectLst/>
                <a:latin typeface="Menlo" panose="020B0609030804020204" pitchFamily="49" charset="0"/>
              </a:rPr>
              <a:t>pad.mymovies.it</a:t>
            </a:r>
            <a:r>
              <a:rPr lang="it-IT" sz="1400" dirty="0">
                <a:solidFill>
                  <a:srgbClr val="000000"/>
                </a:solidFill>
                <a:effectLst/>
                <a:latin typeface="Menlo" panose="020B0609030804020204" pitchFamily="49" charset="0"/>
              </a:rPr>
              <a:t>/</a:t>
            </a:r>
            <a:r>
              <a:rPr lang="it-IT" sz="1400" dirty="0" err="1">
                <a:solidFill>
                  <a:srgbClr val="000000"/>
                </a:solidFill>
                <a:effectLst/>
                <a:latin typeface="Menlo" panose="020B0609030804020204" pitchFamily="49" charset="0"/>
              </a:rPr>
              <a:t>filmclub</a:t>
            </a:r>
            <a:r>
              <a:rPr lang="it-IT" sz="1400" dirty="0">
                <a:solidFill>
                  <a:srgbClr val="000000"/>
                </a:solidFill>
                <a:effectLst/>
                <a:latin typeface="Menlo" panose="020B0609030804020204" pitchFamily="49" charset="0"/>
              </a:rPr>
              <a:t>/2006/04/020/</a:t>
            </a:r>
            <a:r>
              <a:rPr lang="it-IT" sz="1400" dirty="0" err="1">
                <a:solidFill>
                  <a:srgbClr val="000000"/>
                </a:solidFill>
                <a:effectLst/>
                <a:latin typeface="Menlo" panose="020B0609030804020204" pitchFamily="49" charset="0"/>
              </a:rPr>
              <a:t>locandina.jpg</a:t>
            </a:r>
            <a:r>
              <a:rPr lang="it-IT" sz="1400" dirty="0">
                <a:solidFill>
                  <a:srgbClr val="000000"/>
                </a:solidFill>
                <a:effectLst/>
                <a:latin typeface="Menlo" panose="020B0609030804020204" pitchFamily="49" charset="0"/>
              </a:rPr>
              <a:t>', 1987);</a:t>
            </a:r>
          </a:p>
          <a:p>
            <a:pPr marL="0" indent="0">
              <a:buNone/>
            </a:pPr>
            <a:r>
              <a:rPr lang="it-IT" sz="1400" dirty="0" err="1">
                <a:solidFill>
                  <a:srgbClr val="000000"/>
                </a:solidFill>
                <a:effectLst/>
                <a:latin typeface="Menlo" panose="020B0609030804020204" pitchFamily="49" charset="0"/>
              </a:rPr>
              <a:t>insert</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into</a:t>
            </a:r>
            <a:r>
              <a:rPr lang="it-IT" sz="1400" dirty="0">
                <a:solidFill>
                  <a:srgbClr val="000000"/>
                </a:solidFill>
                <a:effectLst/>
                <a:latin typeface="Menlo" panose="020B0609030804020204" pitchFamily="49" charset="0"/>
              </a:rPr>
              <a:t> movie (id, </a:t>
            </a:r>
            <a:r>
              <a:rPr lang="it-IT" sz="1400" dirty="0" err="1">
                <a:solidFill>
                  <a:srgbClr val="000000"/>
                </a:solidFill>
                <a:effectLst/>
                <a:latin typeface="Menlo" panose="020B0609030804020204" pitchFamily="49" charset="0"/>
              </a:rPr>
              <a:t>title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url_image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year</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values</a:t>
            </a:r>
            <a:r>
              <a:rPr lang="it-IT" sz="1400" dirty="0">
                <a:solidFill>
                  <a:srgbClr val="000000"/>
                </a:solidFill>
                <a:effectLst/>
                <a:latin typeface="Menlo" panose="020B0609030804020204" pitchFamily="49" charset="0"/>
              </a:rPr>
              <a:t>(</a:t>
            </a:r>
            <a:r>
              <a:rPr lang="it-IT" sz="1400" u="sng" dirty="0" err="1">
                <a:solidFill>
                  <a:srgbClr val="000000"/>
                </a:solidFill>
                <a:effectLst/>
                <a:latin typeface="Menlo" panose="020B0609030804020204" pitchFamily="49" charset="0"/>
              </a:rPr>
              <a:t>nextval</a:t>
            </a:r>
            <a:r>
              <a:rPr lang="it-IT" sz="1400" dirty="0">
                <a:solidFill>
                  <a:srgbClr val="000000"/>
                </a:solidFill>
                <a:effectLst/>
                <a:latin typeface="Menlo" panose="020B0609030804020204" pitchFamily="49" charset="0"/>
              </a:rPr>
              <a:t>('</a:t>
            </a:r>
            <a:r>
              <a:rPr lang="it-IT" sz="1400" dirty="0" err="1">
                <a:solidFill>
                  <a:srgbClr val="000000"/>
                </a:solidFill>
                <a:effectLst/>
                <a:latin typeface="Menlo" panose="020B0609030804020204" pitchFamily="49" charset="0"/>
              </a:rPr>
              <a:t>movie_seq</a:t>
            </a:r>
            <a:r>
              <a:rPr lang="it-IT" sz="1400" dirty="0">
                <a:solidFill>
                  <a:srgbClr val="000000"/>
                </a:solidFill>
                <a:effectLst/>
                <a:latin typeface="Menlo" panose="020B0609030804020204" pitchFamily="49" charset="0"/>
              </a:rPr>
              <a:t>'), 'Non </a:t>
            </a:r>
            <a:r>
              <a:rPr lang="it-IT" sz="1400" dirty="0" err="1">
                <a:solidFill>
                  <a:srgbClr val="000000"/>
                </a:solidFill>
                <a:effectLst/>
                <a:latin typeface="Menlo" panose="020B0609030804020204" pitchFamily="49" charset="0"/>
              </a:rPr>
              <a:t>e'</a:t>
            </a:r>
            <a:r>
              <a:rPr lang="it-IT" sz="1400" dirty="0">
                <a:solidFill>
                  <a:srgbClr val="000000"/>
                </a:solidFill>
                <a:effectLst/>
                <a:latin typeface="Menlo" panose="020B0609030804020204" pitchFamily="49" charset="0"/>
              </a:rPr>
              <a:t>' </a:t>
            </a:r>
            <a:r>
              <a:rPr lang="it-IT" sz="1400" u="sng" dirty="0">
                <a:solidFill>
                  <a:srgbClr val="000000"/>
                </a:solidFill>
                <a:effectLst/>
                <a:latin typeface="Menlo" panose="020B0609030804020204" pitchFamily="49" charset="0"/>
              </a:rPr>
              <a:t>un</a:t>
            </a:r>
            <a:r>
              <a:rPr lang="it-IT" sz="1400" dirty="0">
                <a:solidFill>
                  <a:srgbClr val="000000"/>
                </a:solidFill>
                <a:effectLst/>
                <a:latin typeface="Menlo" panose="020B0609030804020204" pitchFamily="49" charset="0"/>
              </a:rPr>
              <a:t> </a:t>
            </a:r>
            <a:r>
              <a:rPr lang="it-IT" sz="1400" u="sng" dirty="0">
                <a:solidFill>
                  <a:srgbClr val="000000"/>
                </a:solidFill>
                <a:effectLst/>
                <a:latin typeface="Menlo" panose="020B0609030804020204" pitchFamily="49" charset="0"/>
              </a:rPr>
              <a:t>paese</a:t>
            </a:r>
            <a:r>
              <a:rPr lang="it-IT" sz="1400" dirty="0">
                <a:solidFill>
                  <a:srgbClr val="000000"/>
                </a:solidFill>
                <a:effectLst/>
                <a:latin typeface="Menlo" panose="020B0609030804020204" pitchFamily="49" charset="0"/>
              </a:rPr>
              <a:t> per </a:t>
            </a:r>
            <a:r>
              <a:rPr lang="it-IT" sz="1400" u="sng" dirty="0">
                <a:solidFill>
                  <a:srgbClr val="000000"/>
                </a:solidFill>
                <a:effectLst/>
                <a:latin typeface="Menlo" panose="020B0609030804020204" pitchFamily="49" charset="0"/>
              </a:rPr>
              <a:t>vecchi</a:t>
            </a:r>
            <a:r>
              <a:rPr lang="it-IT" sz="1400" dirty="0">
                <a:solidFill>
                  <a:srgbClr val="000000"/>
                </a:solidFill>
                <a:effectLst/>
                <a:latin typeface="Menlo" panose="020B0609030804020204" pitchFamily="49" charset="0"/>
              </a:rPr>
              <a:t>', 'https://</a:t>
            </a:r>
            <a:r>
              <a:rPr lang="it-IT" sz="1400" dirty="0" err="1">
                <a:solidFill>
                  <a:srgbClr val="000000"/>
                </a:solidFill>
                <a:effectLst/>
                <a:latin typeface="Menlo" panose="020B0609030804020204" pitchFamily="49" charset="0"/>
              </a:rPr>
              <a:t>musicart.xboxlive.com</a:t>
            </a:r>
            <a:r>
              <a:rPr lang="it-IT" sz="1400" dirty="0">
                <a:solidFill>
                  <a:srgbClr val="000000"/>
                </a:solidFill>
                <a:effectLst/>
                <a:latin typeface="Menlo" panose="020B0609030804020204" pitchFamily="49" charset="0"/>
              </a:rPr>
              <a:t>/7/89d04600-0000-0000-0000-000000000002/504/image.jpg',2007);</a:t>
            </a:r>
          </a:p>
          <a:p>
            <a:pPr marL="0" indent="0">
              <a:buNone/>
            </a:pPr>
            <a:r>
              <a:rPr lang="it-IT" sz="1400" dirty="0" err="1">
                <a:solidFill>
                  <a:srgbClr val="000000"/>
                </a:solidFill>
                <a:effectLst/>
                <a:latin typeface="Menlo" panose="020B0609030804020204" pitchFamily="49" charset="0"/>
              </a:rPr>
              <a:t>insert</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into</a:t>
            </a:r>
            <a:r>
              <a:rPr lang="it-IT" sz="1400" dirty="0">
                <a:solidFill>
                  <a:srgbClr val="000000"/>
                </a:solidFill>
                <a:effectLst/>
                <a:latin typeface="Menlo" panose="020B0609030804020204" pitchFamily="49" charset="0"/>
              </a:rPr>
              <a:t> movie (id, </a:t>
            </a:r>
            <a:r>
              <a:rPr lang="it-IT" sz="1400" dirty="0" err="1">
                <a:solidFill>
                  <a:srgbClr val="000000"/>
                </a:solidFill>
                <a:effectLst/>
                <a:latin typeface="Menlo" panose="020B0609030804020204" pitchFamily="49" charset="0"/>
              </a:rPr>
              <a:t>title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url_image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year</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values</a:t>
            </a:r>
            <a:r>
              <a:rPr lang="it-IT" sz="1400" dirty="0">
                <a:solidFill>
                  <a:srgbClr val="000000"/>
                </a:solidFill>
                <a:effectLst/>
                <a:latin typeface="Menlo" panose="020B0609030804020204" pitchFamily="49" charset="0"/>
              </a:rPr>
              <a:t>(</a:t>
            </a:r>
            <a:r>
              <a:rPr lang="it-IT" sz="1400" u="sng" dirty="0" err="1">
                <a:solidFill>
                  <a:srgbClr val="000000"/>
                </a:solidFill>
                <a:effectLst/>
                <a:latin typeface="Menlo" panose="020B0609030804020204" pitchFamily="49" charset="0"/>
              </a:rPr>
              <a:t>nextval</a:t>
            </a:r>
            <a:r>
              <a:rPr lang="it-IT" sz="1400" dirty="0">
                <a:solidFill>
                  <a:srgbClr val="000000"/>
                </a:solidFill>
                <a:effectLst/>
                <a:latin typeface="Menlo" panose="020B0609030804020204" pitchFamily="49" charset="0"/>
              </a:rPr>
              <a:t>('</a:t>
            </a:r>
            <a:r>
              <a:rPr lang="it-IT" sz="1400" dirty="0" err="1">
                <a:solidFill>
                  <a:srgbClr val="000000"/>
                </a:solidFill>
                <a:effectLst/>
                <a:latin typeface="Menlo" panose="020B0609030804020204" pitchFamily="49" charset="0"/>
              </a:rPr>
              <a:t>movie_seq</a:t>
            </a:r>
            <a:r>
              <a:rPr lang="it-IT" sz="1400" dirty="0">
                <a:solidFill>
                  <a:srgbClr val="000000"/>
                </a:solidFill>
                <a:effectLst/>
                <a:latin typeface="Menlo" panose="020B0609030804020204" pitchFamily="49" charset="0"/>
              </a:rPr>
              <a:t>'), 'The founder', 'https://</a:t>
            </a:r>
            <a:r>
              <a:rPr lang="it-IT" sz="1400" dirty="0" err="1">
                <a:solidFill>
                  <a:srgbClr val="000000"/>
                </a:solidFill>
                <a:effectLst/>
                <a:latin typeface="Menlo" panose="020B0609030804020204" pitchFamily="49" charset="0"/>
              </a:rPr>
              <a:t>pad.mymovies.it</a:t>
            </a:r>
            <a:r>
              <a:rPr lang="it-IT" sz="1400" dirty="0">
                <a:solidFill>
                  <a:srgbClr val="000000"/>
                </a:solidFill>
                <a:effectLst/>
                <a:latin typeface="Menlo" panose="020B0609030804020204" pitchFamily="49" charset="0"/>
              </a:rPr>
              <a:t>/</a:t>
            </a:r>
            <a:r>
              <a:rPr lang="it-IT" sz="1400" dirty="0" err="1">
                <a:solidFill>
                  <a:srgbClr val="000000"/>
                </a:solidFill>
                <a:effectLst/>
                <a:latin typeface="Menlo" panose="020B0609030804020204" pitchFamily="49" charset="0"/>
              </a:rPr>
              <a:t>filmclub</a:t>
            </a:r>
            <a:r>
              <a:rPr lang="it-IT" sz="1400" dirty="0">
                <a:solidFill>
                  <a:srgbClr val="000000"/>
                </a:solidFill>
                <a:effectLst/>
                <a:latin typeface="Menlo" panose="020B0609030804020204" pitchFamily="49" charset="0"/>
              </a:rPr>
              <a:t>/2016/03/235/locandina.jpg',2016);</a:t>
            </a:r>
          </a:p>
          <a:p>
            <a:pPr marL="0" indent="0">
              <a:buNone/>
            </a:pPr>
            <a:r>
              <a:rPr lang="it-IT" sz="1400" dirty="0" err="1">
                <a:solidFill>
                  <a:srgbClr val="000000"/>
                </a:solidFill>
                <a:effectLst/>
                <a:latin typeface="Menlo" panose="020B0609030804020204" pitchFamily="49" charset="0"/>
              </a:rPr>
              <a:t>insert</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into</a:t>
            </a:r>
            <a:r>
              <a:rPr lang="it-IT" sz="1400" dirty="0">
                <a:solidFill>
                  <a:srgbClr val="000000"/>
                </a:solidFill>
                <a:effectLst/>
                <a:latin typeface="Menlo" panose="020B0609030804020204" pitchFamily="49" charset="0"/>
              </a:rPr>
              <a:t> movie (id, </a:t>
            </a:r>
            <a:r>
              <a:rPr lang="it-IT" sz="1400" dirty="0" err="1">
                <a:solidFill>
                  <a:srgbClr val="000000"/>
                </a:solidFill>
                <a:effectLst/>
                <a:latin typeface="Menlo" panose="020B0609030804020204" pitchFamily="49" charset="0"/>
              </a:rPr>
              <a:t>title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url_image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year</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values</a:t>
            </a:r>
            <a:r>
              <a:rPr lang="it-IT" sz="1400" dirty="0">
                <a:solidFill>
                  <a:srgbClr val="000000"/>
                </a:solidFill>
                <a:effectLst/>
                <a:latin typeface="Menlo" panose="020B0609030804020204" pitchFamily="49" charset="0"/>
              </a:rPr>
              <a:t>(</a:t>
            </a:r>
            <a:r>
              <a:rPr lang="it-IT" sz="1400" u="sng" dirty="0" err="1">
                <a:solidFill>
                  <a:srgbClr val="000000"/>
                </a:solidFill>
                <a:effectLst/>
                <a:latin typeface="Menlo" panose="020B0609030804020204" pitchFamily="49" charset="0"/>
              </a:rPr>
              <a:t>nextval</a:t>
            </a:r>
            <a:r>
              <a:rPr lang="it-IT" sz="1400" dirty="0">
                <a:solidFill>
                  <a:srgbClr val="000000"/>
                </a:solidFill>
                <a:effectLst/>
                <a:latin typeface="Menlo" panose="020B0609030804020204" pitchFamily="49" charset="0"/>
              </a:rPr>
              <a:t>('</a:t>
            </a:r>
            <a:r>
              <a:rPr lang="it-IT" sz="1400" dirty="0" err="1">
                <a:solidFill>
                  <a:srgbClr val="000000"/>
                </a:solidFill>
                <a:effectLst/>
                <a:latin typeface="Menlo" panose="020B0609030804020204" pitchFamily="49" charset="0"/>
              </a:rPr>
              <a:t>movie_seq</a:t>
            </a:r>
            <a:r>
              <a:rPr lang="it-IT" sz="1400" dirty="0">
                <a:solidFill>
                  <a:srgbClr val="000000"/>
                </a:solidFill>
                <a:effectLst/>
                <a:latin typeface="Menlo" panose="020B0609030804020204" pitchFamily="49" charset="0"/>
              </a:rPr>
              <a:t>'), 'Harry Potter e </a:t>
            </a:r>
            <a:r>
              <a:rPr lang="it-IT" sz="1400" u="sng" dirty="0">
                <a:solidFill>
                  <a:srgbClr val="000000"/>
                </a:solidFill>
                <a:effectLst/>
                <a:latin typeface="Menlo" panose="020B0609030804020204" pitchFamily="49" charset="0"/>
              </a:rPr>
              <a:t>la</a:t>
            </a:r>
            <a:r>
              <a:rPr lang="it-IT" sz="1400" dirty="0">
                <a:solidFill>
                  <a:srgbClr val="000000"/>
                </a:solidFill>
                <a:effectLst/>
                <a:latin typeface="Menlo" panose="020B0609030804020204" pitchFamily="49" charset="0"/>
              </a:rPr>
              <a:t> </a:t>
            </a:r>
            <a:r>
              <a:rPr lang="it-IT" sz="1400" u="sng" dirty="0">
                <a:solidFill>
                  <a:srgbClr val="000000"/>
                </a:solidFill>
                <a:effectLst/>
                <a:latin typeface="Menlo" panose="020B0609030804020204" pitchFamily="49" charset="0"/>
              </a:rPr>
              <a:t>pietra</a:t>
            </a:r>
            <a:r>
              <a:rPr lang="it-IT" sz="1400" dirty="0">
                <a:solidFill>
                  <a:srgbClr val="000000"/>
                </a:solidFill>
                <a:effectLst/>
                <a:latin typeface="Menlo" panose="020B0609030804020204" pitchFamily="49" charset="0"/>
              </a:rPr>
              <a:t> </a:t>
            </a:r>
            <a:r>
              <a:rPr lang="it-IT" sz="1400" u="sng" dirty="0">
                <a:solidFill>
                  <a:srgbClr val="000000"/>
                </a:solidFill>
                <a:effectLst/>
                <a:latin typeface="Menlo" panose="020B0609030804020204" pitchFamily="49" charset="0"/>
              </a:rPr>
              <a:t>filosofale</a:t>
            </a:r>
            <a:r>
              <a:rPr lang="it-IT" sz="1400" dirty="0">
                <a:solidFill>
                  <a:srgbClr val="000000"/>
                </a:solidFill>
                <a:effectLst/>
                <a:latin typeface="Menlo" panose="020B0609030804020204" pitchFamily="49" charset="0"/>
              </a:rPr>
              <a:t>', 'https://</a:t>
            </a:r>
            <a:r>
              <a:rPr lang="it-IT" sz="1400" dirty="0" err="1">
                <a:solidFill>
                  <a:srgbClr val="000000"/>
                </a:solidFill>
                <a:effectLst/>
                <a:latin typeface="Menlo" panose="020B0609030804020204" pitchFamily="49" charset="0"/>
              </a:rPr>
              <a:t>pad.mymovies.it</a:t>
            </a:r>
            <a:r>
              <a:rPr lang="it-IT" sz="1400" dirty="0">
                <a:solidFill>
                  <a:srgbClr val="000000"/>
                </a:solidFill>
                <a:effectLst/>
                <a:latin typeface="Menlo" panose="020B0609030804020204" pitchFamily="49" charset="0"/>
              </a:rPr>
              <a:t>/</a:t>
            </a:r>
            <a:r>
              <a:rPr lang="it-IT" sz="1400" dirty="0" err="1">
                <a:solidFill>
                  <a:srgbClr val="000000"/>
                </a:solidFill>
                <a:effectLst/>
                <a:latin typeface="Menlo" panose="020B0609030804020204" pitchFamily="49" charset="0"/>
              </a:rPr>
              <a:t>filmclub</a:t>
            </a:r>
            <a:r>
              <a:rPr lang="it-IT" sz="1400" dirty="0">
                <a:solidFill>
                  <a:srgbClr val="000000"/>
                </a:solidFill>
                <a:effectLst/>
                <a:latin typeface="Menlo" panose="020B0609030804020204" pitchFamily="49" charset="0"/>
              </a:rPr>
              <a:t>/2001/12/001/locandina.jpg',2001);</a:t>
            </a:r>
          </a:p>
          <a:p>
            <a:pPr marL="0" indent="0">
              <a:buNone/>
            </a:pPr>
            <a:r>
              <a:rPr lang="it-IT" sz="1400" dirty="0" err="1">
                <a:solidFill>
                  <a:srgbClr val="000000"/>
                </a:solidFill>
                <a:effectLst/>
                <a:latin typeface="Menlo" panose="020B0609030804020204" pitchFamily="49" charset="0"/>
              </a:rPr>
              <a:t>insert</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into</a:t>
            </a:r>
            <a:r>
              <a:rPr lang="it-IT" sz="1400" dirty="0">
                <a:solidFill>
                  <a:srgbClr val="000000"/>
                </a:solidFill>
                <a:effectLst/>
                <a:latin typeface="Menlo" panose="020B0609030804020204" pitchFamily="49" charset="0"/>
              </a:rPr>
              <a:t> movie (id, </a:t>
            </a:r>
            <a:r>
              <a:rPr lang="it-IT" sz="1400" dirty="0" err="1">
                <a:solidFill>
                  <a:srgbClr val="000000"/>
                </a:solidFill>
                <a:effectLst/>
                <a:latin typeface="Menlo" panose="020B0609030804020204" pitchFamily="49" charset="0"/>
              </a:rPr>
              <a:t>title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url_image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year</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values</a:t>
            </a:r>
            <a:r>
              <a:rPr lang="it-IT" sz="1400" dirty="0">
                <a:solidFill>
                  <a:srgbClr val="000000"/>
                </a:solidFill>
                <a:effectLst/>
                <a:latin typeface="Menlo" panose="020B0609030804020204" pitchFamily="49" charset="0"/>
              </a:rPr>
              <a:t>(</a:t>
            </a:r>
            <a:r>
              <a:rPr lang="it-IT" sz="1400" u="sng" dirty="0" err="1">
                <a:solidFill>
                  <a:srgbClr val="000000"/>
                </a:solidFill>
                <a:effectLst/>
                <a:latin typeface="Menlo" panose="020B0609030804020204" pitchFamily="49" charset="0"/>
              </a:rPr>
              <a:t>nextval</a:t>
            </a:r>
            <a:r>
              <a:rPr lang="it-IT" sz="1400" dirty="0">
                <a:solidFill>
                  <a:srgbClr val="000000"/>
                </a:solidFill>
                <a:effectLst/>
                <a:latin typeface="Menlo" panose="020B0609030804020204" pitchFamily="49" charset="0"/>
              </a:rPr>
              <a:t>('</a:t>
            </a:r>
            <a:r>
              <a:rPr lang="it-IT" sz="1400" dirty="0" err="1">
                <a:solidFill>
                  <a:srgbClr val="000000"/>
                </a:solidFill>
                <a:effectLst/>
                <a:latin typeface="Menlo" panose="020B0609030804020204" pitchFamily="49" charset="0"/>
              </a:rPr>
              <a:t>movie_seq</a:t>
            </a:r>
            <a:r>
              <a:rPr lang="it-IT" sz="1400" dirty="0">
                <a:solidFill>
                  <a:srgbClr val="000000"/>
                </a:solidFill>
                <a:effectLst/>
                <a:latin typeface="Menlo" panose="020B0609030804020204" pitchFamily="49" charset="0"/>
              </a:rPr>
              <a:t>'), '</a:t>
            </a:r>
            <a:r>
              <a:rPr lang="it-IT" sz="1400" u="sng" dirty="0">
                <a:solidFill>
                  <a:srgbClr val="000000"/>
                </a:solidFill>
                <a:effectLst/>
                <a:latin typeface="Menlo" panose="020B0609030804020204" pitchFamily="49" charset="0"/>
              </a:rPr>
              <a:t>Il</a:t>
            </a:r>
            <a:r>
              <a:rPr lang="it-IT" sz="1400" dirty="0">
                <a:solidFill>
                  <a:srgbClr val="000000"/>
                </a:solidFill>
                <a:effectLst/>
                <a:latin typeface="Menlo" panose="020B0609030804020204" pitchFamily="49" charset="0"/>
              </a:rPr>
              <a:t> </a:t>
            </a:r>
            <a:r>
              <a:rPr lang="it-IT" sz="1400" u="sng" dirty="0">
                <a:solidFill>
                  <a:srgbClr val="000000"/>
                </a:solidFill>
                <a:effectLst/>
                <a:latin typeface="Menlo" panose="020B0609030804020204" pitchFamily="49" charset="0"/>
              </a:rPr>
              <a:t>pianeta</a:t>
            </a:r>
            <a:r>
              <a:rPr lang="it-IT" sz="1400" dirty="0">
                <a:solidFill>
                  <a:srgbClr val="000000"/>
                </a:solidFill>
                <a:effectLst/>
                <a:latin typeface="Menlo" panose="020B0609030804020204" pitchFamily="49" charset="0"/>
              </a:rPr>
              <a:t> </a:t>
            </a:r>
            <a:r>
              <a:rPr lang="it-IT" sz="1400" u="sng" dirty="0">
                <a:solidFill>
                  <a:srgbClr val="000000"/>
                </a:solidFill>
                <a:effectLst/>
                <a:latin typeface="Menlo" panose="020B0609030804020204" pitchFamily="49" charset="0"/>
              </a:rPr>
              <a:t>delle</a:t>
            </a:r>
            <a:r>
              <a:rPr lang="it-IT" sz="1400" dirty="0">
                <a:solidFill>
                  <a:srgbClr val="000000"/>
                </a:solidFill>
                <a:effectLst/>
                <a:latin typeface="Menlo" panose="020B0609030804020204" pitchFamily="49" charset="0"/>
              </a:rPr>
              <a:t> </a:t>
            </a:r>
            <a:r>
              <a:rPr lang="it-IT" sz="1400" u="sng" dirty="0">
                <a:solidFill>
                  <a:srgbClr val="000000"/>
                </a:solidFill>
                <a:effectLst/>
                <a:latin typeface="Menlo" panose="020B0609030804020204" pitchFamily="49" charset="0"/>
              </a:rPr>
              <a:t>scimmie</a:t>
            </a:r>
            <a:r>
              <a:rPr lang="it-IT" sz="1400" dirty="0">
                <a:solidFill>
                  <a:srgbClr val="000000"/>
                </a:solidFill>
                <a:effectLst/>
                <a:latin typeface="Menlo" panose="020B0609030804020204" pitchFamily="49" charset="0"/>
              </a:rPr>
              <a:t>', 'https://media-</a:t>
            </a:r>
            <a:r>
              <a:rPr lang="it-IT" sz="1400" dirty="0" err="1">
                <a:solidFill>
                  <a:srgbClr val="000000"/>
                </a:solidFill>
                <a:effectLst/>
                <a:latin typeface="Menlo" panose="020B0609030804020204" pitchFamily="49" charset="0"/>
              </a:rPr>
              <a:t>assets.wired.it</a:t>
            </a:r>
            <a:r>
              <a:rPr lang="it-IT" sz="1400" dirty="0">
                <a:solidFill>
                  <a:srgbClr val="000000"/>
                </a:solidFill>
                <a:effectLst/>
                <a:latin typeface="Menlo" panose="020B0609030804020204" pitchFamily="49" charset="0"/>
              </a:rPr>
              <a:t>/</a:t>
            </a:r>
            <a:r>
              <a:rPr lang="it-IT" sz="1400" dirty="0" err="1">
                <a:solidFill>
                  <a:srgbClr val="000000"/>
                </a:solidFill>
                <a:effectLst/>
                <a:latin typeface="Menlo" panose="020B0609030804020204" pitchFamily="49" charset="0"/>
              </a:rPr>
              <a:t>photos</a:t>
            </a:r>
            <a:r>
              <a:rPr lang="it-IT" sz="1400" dirty="0">
                <a:solidFill>
                  <a:srgbClr val="000000"/>
                </a:solidFill>
                <a:effectLst/>
                <a:latin typeface="Menlo" panose="020B0609030804020204" pitchFamily="49" charset="0"/>
              </a:rPr>
              <a:t>/615daad62707bc568326abfa/master/w_1600,c_limit/war-for-the-planet-of-the-apes1.jpg',2001);</a:t>
            </a:r>
          </a:p>
          <a:p>
            <a:pPr marL="0" indent="0">
              <a:buNone/>
            </a:pPr>
            <a:r>
              <a:rPr lang="it-IT" sz="1400" dirty="0" err="1">
                <a:solidFill>
                  <a:srgbClr val="000000"/>
                </a:solidFill>
                <a:effectLst/>
                <a:latin typeface="Menlo" panose="020B0609030804020204" pitchFamily="49" charset="0"/>
              </a:rPr>
              <a:t>insert</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into</a:t>
            </a:r>
            <a:r>
              <a:rPr lang="it-IT" sz="1400" dirty="0">
                <a:solidFill>
                  <a:srgbClr val="000000"/>
                </a:solidFill>
                <a:effectLst/>
                <a:latin typeface="Menlo" panose="020B0609030804020204" pitchFamily="49" charset="0"/>
              </a:rPr>
              <a:t> movie (id, </a:t>
            </a:r>
            <a:r>
              <a:rPr lang="it-IT" sz="1400" dirty="0" err="1">
                <a:solidFill>
                  <a:srgbClr val="000000"/>
                </a:solidFill>
                <a:effectLst/>
                <a:latin typeface="Menlo" panose="020B0609030804020204" pitchFamily="49" charset="0"/>
              </a:rPr>
              <a:t>title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url_image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year</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values</a:t>
            </a:r>
            <a:r>
              <a:rPr lang="it-IT" sz="1400" dirty="0">
                <a:solidFill>
                  <a:srgbClr val="000000"/>
                </a:solidFill>
                <a:effectLst/>
                <a:latin typeface="Menlo" panose="020B0609030804020204" pitchFamily="49" charset="0"/>
              </a:rPr>
              <a:t>(</a:t>
            </a:r>
            <a:r>
              <a:rPr lang="it-IT" sz="1400" u="sng" dirty="0" err="1">
                <a:solidFill>
                  <a:srgbClr val="000000"/>
                </a:solidFill>
                <a:effectLst/>
                <a:latin typeface="Menlo" panose="020B0609030804020204" pitchFamily="49" charset="0"/>
              </a:rPr>
              <a:t>nextval</a:t>
            </a:r>
            <a:r>
              <a:rPr lang="it-IT" sz="1400" dirty="0">
                <a:solidFill>
                  <a:srgbClr val="000000"/>
                </a:solidFill>
                <a:effectLst/>
                <a:latin typeface="Menlo" panose="020B0609030804020204" pitchFamily="49" charset="0"/>
              </a:rPr>
              <a:t>('</a:t>
            </a:r>
            <a:r>
              <a:rPr lang="it-IT" sz="1400" dirty="0" err="1">
                <a:solidFill>
                  <a:srgbClr val="000000"/>
                </a:solidFill>
                <a:effectLst/>
                <a:latin typeface="Menlo" panose="020B0609030804020204" pitchFamily="49" charset="0"/>
              </a:rPr>
              <a:t>movie_seq</a:t>
            </a:r>
            <a:r>
              <a:rPr lang="it-IT" sz="1400" dirty="0">
                <a:solidFill>
                  <a:srgbClr val="000000"/>
                </a:solidFill>
                <a:effectLst/>
                <a:latin typeface="Menlo" panose="020B0609030804020204" pitchFamily="49" charset="0"/>
              </a:rPr>
              <a:t>'), '</a:t>
            </a:r>
            <a:r>
              <a:rPr lang="it-IT" sz="1400" u="sng" dirty="0">
                <a:solidFill>
                  <a:srgbClr val="000000"/>
                </a:solidFill>
                <a:effectLst/>
                <a:latin typeface="Menlo" panose="020B0609030804020204" pitchFamily="49" charset="0"/>
              </a:rPr>
              <a:t>Lo</a:t>
            </a:r>
            <a:r>
              <a:rPr lang="it-IT" sz="1400" dirty="0">
                <a:solidFill>
                  <a:srgbClr val="000000"/>
                </a:solidFill>
                <a:effectLst/>
                <a:latin typeface="Menlo" panose="020B0609030804020204" pitchFamily="49" charset="0"/>
              </a:rPr>
              <a:t> </a:t>
            </a:r>
            <a:r>
              <a:rPr lang="it-IT" sz="1400" u="sng" dirty="0">
                <a:solidFill>
                  <a:srgbClr val="000000"/>
                </a:solidFill>
                <a:effectLst/>
                <a:latin typeface="Menlo" panose="020B0609030804020204" pitchFamily="49" charset="0"/>
              </a:rPr>
              <a:t>chiamavano</a:t>
            </a:r>
            <a:r>
              <a:rPr lang="it-IT" sz="1400" dirty="0">
                <a:solidFill>
                  <a:srgbClr val="000000"/>
                </a:solidFill>
                <a:effectLst/>
                <a:latin typeface="Menlo" panose="020B0609030804020204" pitchFamily="49" charset="0"/>
              </a:rPr>
              <a:t> </a:t>
            </a:r>
            <a:r>
              <a:rPr lang="it-IT" sz="1400" u="sng" dirty="0">
                <a:solidFill>
                  <a:srgbClr val="000000"/>
                </a:solidFill>
                <a:effectLst/>
                <a:latin typeface="Menlo" panose="020B0609030804020204" pitchFamily="49" charset="0"/>
              </a:rPr>
              <a:t>Jeeg</a:t>
            </a:r>
            <a:r>
              <a:rPr lang="it-IT" sz="1400" dirty="0">
                <a:solidFill>
                  <a:srgbClr val="000000"/>
                </a:solidFill>
                <a:effectLst/>
                <a:latin typeface="Menlo" panose="020B0609030804020204" pitchFamily="49" charset="0"/>
              </a:rPr>
              <a:t> Robot', 'https://</a:t>
            </a:r>
            <a:r>
              <a:rPr lang="it-IT" sz="1400" dirty="0" err="1">
                <a:solidFill>
                  <a:srgbClr val="000000"/>
                </a:solidFill>
                <a:effectLst/>
                <a:latin typeface="Menlo" panose="020B0609030804020204" pitchFamily="49" charset="0"/>
              </a:rPr>
              <a:t>www.rai.it</a:t>
            </a:r>
            <a:r>
              <a:rPr lang="it-IT" sz="1400" dirty="0">
                <a:solidFill>
                  <a:srgbClr val="000000"/>
                </a:solidFill>
                <a:effectLst/>
                <a:latin typeface="Menlo" panose="020B0609030804020204" pitchFamily="49" charset="0"/>
              </a:rPr>
              <a:t>/dl/</a:t>
            </a:r>
            <a:r>
              <a:rPr lang="it-IT" sz="1400" dirty="0" err="1">
                <a:solidFill>
                  <a:srgbClr val="000000"/>
                </a:solidFill>
                <a:effectLst/>
                <a:latin typeface="Menlo" panose="020B0609030804020204" pitchFamily="49" charset="0"/>
              </a:rPr>
              <a:t>img</a:t>
            </a:r>
            <a:r>
              <a:rPr lang="it-IT" sz="1400" dirty="0">
                <a:solidFill>
                  <a:srgbClr val="000000"/>
                </a:solidFill>
                <a:effectLst/>
                <a:latin typeface="Menlo" panose="020B0609030804020204" pitchFamily="49" charset="0"/>
              </a:rPr>
              <a:t>/2016/02/23/1280x720_1456237082397_jeegrobot.jpg',2015);</a:t>
            </a:r>
          </a:p>
          <a:p>
            <a:pPr marL="0" marR="0" indent="0">
              <a:buNone/>
            </a:pPr>
            <a:r>
              <a:rPr lang="it-IT" sz="1400" dirty="0" err="1">
                <a:solidFill>
                  <a:srgbClr val="000000"/>
                </a:solidFill>
                <a:effectLst/>
                <a:latin typeface="Menlo" panose="020B0609030804020204" pitchFamily="49" charset="0"/>
              </a:rPr>
              <a:t>insert</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into</a:t>
            </a:r>
            <a:r>
              <a:rPr lang="it-IT" sz="1400" dirty="0">
                <a:solidFill>
                  <a:srgbClr val="000000"/>
                </a:solidFill>
                <a:effectLst/>
                <a:latin typeface="Menlo" panose="020B0609030804020204" pitchFamily="49" charset="0"/>
              </a:rPr>
              <a:t> movie (id, </a:t>
            </a:r>
            <a:r>
              <a:rPr lang="it-IT" sz="1400" dirty="0" err="1">
                <a:solidFill>
                  <a:srgbClr val="000000"/>
                </a:solidFill>
                <a:effectLst/>
                <a:latin typeface="Menlo" panose="020B0609030804020204" pitchFamily="49" charset="0"/>
              </a:rPr>
              <a:t>title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url_image</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year</a:t>
            </a:r>
            <a:r>
              <a:rPr lang="it-IT" sz="1400" dirty="0">
                <a:solidFill>
                  <a:srgbClr val="000000"/>
                </a:solidFill>
                <a:effectLst/>
                <a:latin typeface="Menlo" panose="020B0609030804020204" pitchFamily="49" charset="0"/>
              </a:rPr>
              <a:t>) </a:t>
            </a:r>
            <a:r>
              <a:rPr lang="it-IT" sz="1400" dirty="0" err="1">
                <a:solidFill>
                  <a:srgbClr val="000000"/>
                </a:solidFill>
                <a:effectLst/>
                <a:latin typeface="Menlo" panose="020B0609030804020204" pitchFamily="49" charset="0"/>
              </a:rPr>
              <a:t>values</a:t>
            </a:r>
            <a:r>
              <a:rPr lang="it-IT" sz="1400" dirty="0">
                <a:solidFill>
                  <a:srgbClr val="000000"/>
                </a:solidFill>
                <a:effectLst/>
                <a:latin typeface="Menlo" panose="020B0609030804020204" pitchFamily="49" charset="0"/>
              </a:rPr>
              <a:t>(</a:t>
            </a:r>
            <a:r>
              <a:rPr lang="it-IT" sz="1400" u="sng" dirty="0" err="1">
                <a:solidFill>
                  <a:srgbClr val="000000"/>
                </a:solidFill>
                <a:effectLst/>
                <a:latin typeface="Menlo" panose="020B0609030804020204" pitchFamily="49" charset="0"/>
              </a:rPr>
              <a:t>nextval</a:t>
            </a:r>
            <a:r>
              <a:rPr lang="it-IT" sz="1400" dirty="0">
                <a:solidFill>
                  <a:srgbClr val="000000"/>
                </a:solidFill>
                <a:effectLst/>
                <a:latin typeface="Menlo" panose="020B0609030804020204" pitchFamily="49" charset="0"/>
              </a:rPr>
              <a:t>('</a:t>
            </a:r>
            <a:r>
              <a:rPr lang="it-IT" sz="1400" dirty="0" err="1">
                <a:solidFill>
                  <a:srgbClr val="000000"/>
                </a:solidFill>
                <a:effectLst/>
                <a:latin typeface="Menlo" panose="020B0609030804020204" pitchFamily="49" charset="0"/>
              </a:rPr>
              <a:t>movie_seq</a:t>
            </a:r>
            <a:r>
              <a:rPr lang="it-IT" sz="1400" dirty="0">
                <a:solidFill>
                  <a:srgbClr val="000000"/>
                </a:solidFill>
                <a:effectLst/>
                <a:latin typeface="Menlo" panose="020B0609030804020204" pitchFamily="49" charset="0"/>
              </a:rPr>
              <a:t>'), 'Yesterday', 'https://</a:t>
            </a:r>
            <a:r>
              <a:rPr lang="it-IT" sz="1400" dirty="0" err="1">
                <a:solidFill>
                  <a:srgbClr val="000000"/>
                </a:solidFill>
                <a:effectLst/>
                <a:latin typeface="Menlo" panose="020B0609030804020204" pitchFamily="49" charset="0"/>
              </a:rPr>
              <a:t>citynews-today.stgy.ovh</a:t>
            </a:r>
            <a:r>
              <a:rPr lang="it-IT" sz="1400" dirty="0">
                <a:solidFill>
                  <a:srgbClr val="000000"/>
                </a:solidFill>
                <a:effectLst/>
                <a:latin typeface="Menlo" panose="020B0609030804020204" pitchFamily="49" charset="0"/>
              </a:rPr>
              <a:t>/~media/</a:t>
            </a:r>
            <a:r>
              <a:rPr lang="it-IT" sz="1400" dirty="0" err="1">
                <a:solidFill>
                  <a:srgbClr val="000000"/>
                </a:solidFill>
                <a:effectLst/>
                <a:latin typeface="Menlo" panose="020B0609030804020204" pitchFamily="49" charset="0"/>
              </a:rPr>
              <a:t>horizontal-mid</a:t>
            </a:r>
            <a:r>
              <a:rPr lang="it-IT" sz="1400" dirty="0">
                <a:solidFill>
                  <a:srgbClr val="000000"/>
                </a:solidFill>
                <a:effectLst/>
                <a:latin typeface="Menlo" panose="020B0609030804020204" pitchFamily="49" charset="0"/>
              </a:rPr>
              <a:t>/20648620006811/yesterday-film-poster-movie-universal-pictures-2.jpg',2019);</a:t>
            </a:r>
          </a:p>
          <a:p>
            <a:endParaRPr lang="en-US" dirty="0"/>
          </a:p>
        </p:txBody>
      </p:sp>
      <p:sp>
        <p:nvSpPr>
          <p:cNvPr id="4" name="CasellaDiTesto 3">
            <a:extLst>
              <a:ext uri="{FF2B5EF4-FFF2-40B4-BE49-F238E27FC236}">
                <a16:creationId xmlns:a16="http://schemas.microsoft.com/office/drawing/2014/main" id="{DC86E1A1-474D-2937-7FCF-8AC46B2E92BA}"/>
              </a:ext>
            </a:extLst>
          </p:cNvPr>
          <p:cNvSpPr txBox="1"/>
          <p:nvPr/>
        </p:nvSpPr>
        <p:spPr>
          <a:xfrm>
            <a:off x="1089060" y="5939395"/>
            <a:ext cx="9900467" cy="646331"/>
          </a:xfrm>
          <a:prstGeom prst="rect">
            <a:avLst/>
          </a:prstGeom>
          <a:noFill/>
        </p:spPr>
        <p:txBody>
          <a:bodyPr wrap="none" rtlCol="0">
            <a:spAutoFit/>
          </a:bodyPr>
          <a:lstStyle/>
          <a:p>
            <a:r>
              <a:rPr lang="en-US" dirty="0">
                <a:highlight>
                  <a:srgbClr val="FFFF00"/>
                </a:highlight>
              </a:rPr>
              <a:t>Nota: </a:t>
            </a:r>
            <a:r>
              <a:rPr lang="en-US" b="1" dirty="0" err="1">
                <a:highlight>
                  <a:srgbClr val="FFFF00"/>
                </a:highlight>
              </a:rPr>
              <a:t>movie_seq</a:t>
            </a:r>
            <a:r>
              <a:rPr lang="en-US" b="1" dirty="0">
                <a:highlight>
                  <a:srgbClr val="FFFF00"/>
                </a:highlight>
              </a:rPr>
              <a:t> </a:t>
            </a:r>
            <a:r>
              <a:rPr lang="en-US" dirty="0" err="1">
                <a:highlight>
                  <a:srgbClr val="FFFF00"/>
                </a:highlight>
              </a:rPr>
              <a:t>è</a:t>
            </a:r>
            <a:r>
              <a:rPr lang="en-US" dirty="0">
                <a:highlight>
                  <a:srgbClr val="FFFF00"/>
                </a:highlight>
              </a:rPr>
              <a:t> il </a:t>
            </a:r>
            <a:r>
              <a:rPr lang="en-US" dirty="0" err="1">
                <a:highlight>
                  <a:srgbClr val="FFFF00"/>
                </a:highlight>
              </a:rPr>
              <a:t>nome</a:t>
            </a:r>
            <a:r>
              <a:rPr lang="en-US" dirty="0">
                <a:highlight>
                  <a:srgbClr val="FFFF00"/>
                </a:highlight>
              </a:rPr>
              <a:t> </a:t>
            </a:r>
            <a:r>
              <a:rPr lang="en-US" dirty="0" err="1">
                <a:highlight>
                  <a:srgbClr val="FFFF00"/>
                </a:highlight>
              </a:rPr>
              <a:t>della</a:t>
            </a:r>
            <a:r>
              <a:rPr lang="en-US" dirty="0">
                <a:highlight>
                  <a:srgbClr val="FFFF00"/>
                </a:highlight>
              </a:rPr>
              <a:t> </a:t>
            </a:r>
            <a:r>
              <a:rPr lang="en-US" dirty="0" err="1">
                <a:highlight>
                  <a:srgbClr val="FFFF00"/>
                </a:highlight>
              </a:rPr>
              <a:t>sequenza</a:t>
            </a:r>
            <a:r>
              <a:rPr lang="en-US" dirty="0">
                <a:highlight>
                  <a:srgbClr val="FFFF00"/>
                </a:highlight>
              </a:rPr>
              <a:t> Postgres </a:t>
            </a:r>
            <a:r>
              <a:rPr lang="en-US" dirty="0" err="1">
                <a:highlight>
                  <a:srgbClr val="FFFF00"/>
                </a:highlight>
              </a:rPr>
              <a:t>che</a:t>
            </a:r>
            <a:r>
              <a:rPr lang="en-US" dirty="0">
                <a:highlight>
                  <a:srgbClr val="FFFF00"/>
                </a:highlight>
              </a:rPr>
              <a:t> genera </a:t>
            </a:r>
            <a:r>
              <a:rPr lang="en-US" dirty="0" err="1">
                <a:highlight>
                  <a:srgbClr val="FFFF00"/>
                </a:highlight>
              </a:rPr>
              <a:t>gli</a:t>
            </a:r>
            <a:r>
              <a:rPr lang="en-US" dirty="0">
                <a:highlight>
                  <a:srgbClr val="FFFF00"/>
                </a:highlight>
              </a:rPr>
              <a:t> </a:t>
            </a:r>
            <a:r>
              <a:rPr lang="en-US" dirty="0" err="1">
                <a:highlight>
                  <a:srgbClr val="FFFF00"/>
                </a:highlight>
              </a:rPr>
              <a:t>identificativi</a:t>
            </a:r>
            <a:r>
              <a:rPr lang="en-US" dirty="0">
                <a:highlight>
                  <a:srgbClr val="FFFF00"/>
                </a:highlight>
              </a:rPr>
              <a:t> </a:t>
            </a:r>
            <a:r>
              <a:rPr lang="en-US" dirty="0" err="1">
                <a:highlight>
                  <a:srgbClr val="FFFF00"/>
                </a:highlight>
              </a:rPr>
              <a:t>incrementali</a:t>
            </a:r>
            <a:r>
              <a:rPr lang="en-US" dirty="0">
                <a:highlight>
                  <a:srgbClr val="FFFF00"/>
                </a:highlight>
              </a:rPr>
              <a:t> </a:t>
            </a:r>
            <a:r>
              <a:rPr lang="en-US" dirty="0" err="1">
                <a:highlight>
                  <a:srgbClr val="FFFF00"/>
                </a:highlight>
              </a:rPr>
              <a:t>dell'entità</a:t>
            </a:r>
            <a:r>
              <a:rPr lang="en-US" dirty="0">
                <a:highlight>
                  <a:srgbClr val="FFFF00"/>
                </a:highlight>
              </a:rPr>
              <a:t>. </a:t>
            </a:r>
          </a:p>
          <a:p>
            <a:r>
              <a:rPr lang="en-US" dirty="0" err="1">
                <a:highlight>
                  <a:srgbClr val="FFFF00"/>
                </a:highlight>
              </a:rPr>
              <a:t>Verificare</a:t>
            </a:r>
            <a:r>
              <a:rPr lang="en-US" dirty="0">
                <a:highlight>
                  <a:srgbClr val="FFFF00"/>
                </a:highlight>
              </a:rPr>
              <a:t> </a:t>
            </a:r>
            <a:r>
              <a:rPr lang="en-US" dirty="0" err="1">
                <a:highlight>
                  <a:srgbClr val="FFFF00"/>
                </a:highlight>
              </a:rPr>
              <a:t>che</a:t>
            </a:r>
            <a:r>
              <a:rPr lang="en-US" dirty="0">
                <a:highlight>
                  <a:srgbClr val="FFFF00"/>
                </a:highlight>
              </a:rPr>
              <a:t> il </a:t>
            </a:r>
            <a:r>
              <a:rPr lang="en-US" dirty="0" err="1">
                <a:highlight>
                  <a:srgbClr val="FFFF00"/>
                </a:highlight>
              </a:rPr>
              <a:t>nome</a:t>
            </a:r>
            <a:r>
              <a:rPr lang="en-US" dirty="0">
                <a:highlight>
                  <a:srgbClr val="FFFF00"/>
                </a:highlight>
              </a:rPr>
              <a:t> </a:t>
            </a:r>
            <a:r>
              <a:rPr lang="en-US" dirty="0" err="1">
                <a:highlight>
                  <a:srgbClr val="FFFF00"/>
                </a:highlight>
              </a:rPr>
              <a:t>sia</a:t>
            </a:r>
            <a:r>
              <a:rPr lang="en-US" dirty="0">
                <a:highlight>
                  <a:srgbClr val="FFFF00"/>
                </a:highlight>
              </a:rPr>
              <a:t> </a:t>
            </a:r>
            <a:r>
              <a:rPr lang="en-US" dirty="0" err="1">
                <a:highlight>
                  <a:srgbClr val="FFFF00"/>
                </a:highlight>
              </a:rPr>
              <a:t>corretto</a:t>
            </a:r>
            <a:r>
              <a:rPr lang="en-US" dirty="0">
                <a:highlight>
                  <a:srgbClr val="FFFF00"/>
                </a:highlight>
              </a:rPr>
              <a:t> </a:t>
            </a:r>
            <a:r>
              <a:rPr lang="en-US" dirty="0" err="1">
                <a:highlight>
                  <a:srgbClr val="FFFF00"/>
                </a:highlight>
              </a:rPr>
              <a:t>nel</a:t>
            </a:r>
            <a:r>
              <a:rPr lang="en-US" dirty="0">
                <a:highlight>
                  <a:srgbClr val="FFFF00"/>
                </a:highlight>
              </a:rPr>
              <a:t> proprio database</a:t>
            </a:r>
          </a:p>
        </p:txBody>
      </p:sp>
    </p:spTree>
    <p:extLst>
      <p:ext uri="{BB962C8B-B14F-4D97-AF65-F5344CB8AC3E}">
        <p14:creationId xmlns:p14="http://schemas.microsoft.com/office/powerpoint/2010/main" val="262988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557A64-A676-354D-A333-425F245B674C}"/>
              </a:ext>
            </a:extLst>
          </p:cNvPr>
          <p:cNvSpPr>
            <a:spLocks noGrp="1"/>
          </p:cNvSpPr>
          <p:nvPr>
            <p:ph type="title"/>
          </p:nvPr>
        </p:nvSpPr>
        <p:spPr/>
        <p:txBody>
          <a:bodyPr/>
          <a:lstStyle/>
          <a:p>
            <a:r>
              <a:rPr lang="it-IT" dirty="0"/>
              <a:t>Introduzione a Spring Boot: sintesi</a:t>
            </a:r>
          </a:p>
        </p:txBody>
      </p:sp>
      <p:sp>
        <p:nvSpPr>
          <p:cNvPr id="3" name="Segnaposto contenuto 2">
            <a:extLst>
              <a:ext uri="{FF2B5EF4-FFF2-40B4-BE49-F238E27FC236}">
                <a16:creationId xmlns:a16="http://schemas.microsoft.com/office/drawing/2014/main" id="{61BAB255-E9D5-2345-B371-7AFF1FEF7E5C}"/>
              </a:ext>
            </a:extLst>
          </p:cNvPr>
          <p:cNvSpPr>
            <a:spLocks noGrp="1"/>
          </p:cNvSpPr>
          <p:nvPr>
            <p:ph idx="1"/>
          </p:nvPr>
        </p:nvSpPr>
        <p:spPr/>
        <p:txBody>
          <a:bodyPr>
            <a:normAutofit fontScale="70000" lnSpcReduction="20000"/>
          </a:bodyPr>
          <a:lstStyle/>
          <a:p>
            <a:r>
              <a:rPr lang="it-IT" dirty="0"/>
              <a:t>Entità: classi i cui oggetti devono essere persistenti</a:t>
            </a:r>
          </a:p>
          <a:p>
            <a:r>
              <a:rPr lang="it-IT" dirty="0"/>
              <a:t>Service: classi i cui metodi rappresentano le operazioni offerte dal sistema</a:t>
            </a:r>
          </a:p>
          <a:p>
            <a:r>
              <a:rPr lang="it-IT" dirty="0"/>
              <a:t>Repository: </a:t>
            </a:r>
            <a:r>
              <a:rPr lang="it-IT" dirty="0" err="1"/>
              <a:t>interface</a:t>
            </a:r>
            <a:r>
              <a:rPr lang="it-IT" dirty="0"/>
              <a:t> che estende </a:t>
            </a:r>
            <a:r>
              <a:rPr lang="it-IT" dirty="0" err="1"/>
              <a:t>CrudRepository</a:t>
            </a:r>
            <a:endParaRPr lang="it-IT" dirty="0"/>
          </a:p>
          <a:p>
            <a:pPr lvl="1"/>
            <a:r>
              <a:rPr lang="it-IT" dirty="0"/>
              <a:t>Implementazione dei metodi CRUD</a:t>
            </a:r>
          </a:p>
          <a:p>
            <a:pPr lvl="1"/>
            <a:r>
              <a:rPr lang="it-IT" dirty="0"/>
              <a:t>Facile estensione con semplice convenzione sui nomi dei metodi</a:t>
            </a:r>
          </a:p>
          <a:p>
            <a:r>
              <a:rPr lang="it-IT" dirty="0"/>
              <a:t>Controller: classe annotata @Controller</a:t>
            </a:r>
          </a:p>
          <a:p>
            <a:pPr lvl="1"/>
            <a:r>
              <a:rPr lang="it-IT" dirty="0"/>
              <a:t>Facile associazione metodo-</a:t>
            </a:r>
            <a:r>
              <a:rPr lang="it-IT" dirty="0" err="1"/>
              <a:t>path</a:t>
            </a:r>
            <a:endParaRPr lang="it-IT" dirty="0"/>
          </a:p>
          <a:p>
            <a:pPr lvl="1"/>
            <a:r>
              <a:rPr lang="it-IT" dirty="0"/>
              <a:t>La stringa ritornata da ciascun metodo corrisponde alla </a:t>
            </a:r>
            <a:r>
              <a:rPr lang="it-IT" dirty="0" err="1"/>
              <a:t>view</a:t>
            </a:r>
            <a:r>
              <a:rPr lang="it-IT" dirty="0"/>
              <a:t> selezionata dal controller</a:t>
            </a:r>
          </a:p>
          <a:p>
            <a:pPr lvl="1"/>
            <a:r>
              <a:rPr lang="it-IT" dirty="0"/>
              <a:t>Oggetto Model per scambio dati con la vista </a:t>
            </a:r>
          </a:p>
          <a:p>
            <a:r>
              <a:rPr lang="it-IT" dirty="0"/>
              <a:t>Vista: template HTML con espressioni </a:t>
            </a:r>
          </a:p>
          <a:p>
            <a:pPr lvl="1"/>
            <a:r>
              <a:rPr lang="it-IT" dirty="0"/>
              <a:t>Le espressioni permettono di riportare valori degli oggetti passati dal controller e istruzioni condizionali e di ciclo</a:t>
            </a:r>
          </a:p>
          <a:p>
            <a:r>
              <a:rPr lang="it-IT" dirty="0"/>
              <a:t>@</a:t>
            </a:r>
            <a:r>
              <a:rPr lang="it-IT" dirty="0" err="1"/>
              <a:t>Autowired</a:t>
            </a:r>
            <a:r>
              <a:rPr lang="it-IT" dirty="0"/>
              <a:t> permette di iniettare dipendenze</a:t>
            </a:r>
          </a:p>
        </p:txBody>
      </p:sp>
    </p:spTree>
    <p:extLst>
      <p:ext uri="{BB962C8B-B14F-4D97-AF65-F5344CB8AC3E}">
        <p14:creationId xmlns:p14="http://schemas.microsoft.com/office/powerpoint/2010/main" val="20176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D6B46C-0302-2747-B18B-266A302DE65D}"/>
              </a:ext>
            </a:extLst>
          </p:cNvPr>
          <p:cNvSpPr>
            <a:spLocks noGrp="1"/>
          </p:cNvSpPr>
          <p:nvPr>
            <p:ph type="title"/>
          </p:nvPr>
        </p:nvSpPr>
        <p:spPr/>
        <p:txBody>
          <a:bodyPr/>
          <a:lstStyle/>
          <a:p>
            <a:r>
              <a:rPr lang="it-IT"/>
              <a:t>Riferimenti</a:t>
            </a:r>
          </a:p>
        </p:txBody>
      </p:sp>
      <p:sp>
        <p:nvSpPr>
          <p:cNvPr id="3" name="Segnaposto contenuto 2">
            <a:extLst>
              <a:ext uri="{FF2B5EF4-FFF2-40B4-BE49-F238E27FC236}">
                <a16:creationId xmlns:a16="http://schemas.microsoft.com/office/drawing/2014/main" id="{388CA2BD-4FB5-4E41-A8CA-6563EB112EA0}"/>
              </a:ext>
            </a:extLst>
          </p:cNvPr>
          <p:cNvSpPr>
            <a:spLocks noGrp="1"/>
          </p:cNvSpPr>
          <p:nvPr>
            <p:ph idx="1"/>
          </p:nvPr>
        </p:nvSpPr>
        <p:spPr/>
        <p:txBody>
          <a:bodyPr>
            <a:normAutofit/>
          </a:bodyPr>
          <a:lstStyle/>
          <a:p>
            <a:r>
              <a:rPr lang="it-IT" sz="2800" dirty="0">
                <a:hlinkClick r:id="rId2"/>
              </a:rPr>
              <a:t>https://docs.spring.io/spring-boot/docs/current/reference/html/</a:t>
            </a:r>
            <a:endParaRPr lang="it-IT" sz="2800" dirty="0"/>
          </a:p>
          <a:p>
            <a:r>
              <a:rPr lang="it-IT" sz="2800" dirty="0">
                <a:hlinkClick r:id="rId3"/>
              </a:rPr>
              <a:t>https://spring.io/guides/gs/spring-boot/</a:t>
            </a:r>
            <a:r>
              <a:rPr lang="it-IT" sz="2800" dirty="0"/>
              <a:t> </a:t>
            </a:r>
          </a:p>
          <a:p>
            <a:r>
              <a:rPr lang="en-US" sz="2800" dirty="0">
                <a:hlinkClick r:id="rId4"/>
              </a:rPr>
              <a:t>https://www.thymeleaf.org/</a:t>
            </a:r>
            <a:r>
              <a:rPr lang="en-US" sz="2800" dirty="0"/>
              <a:t> </a:t>
            </a:r>
          </a:p>
          <a:p>
            <a:r>
              <a:rPr lang="en-US" sz="2800" dirty="0">
                <a:hlinkClick r:id="rId5"/>
              </a:rPr>
              <a:t>https://www.baeldung.com/spring-boot</a:t>
            </a:r>
            <a:r>
              <a:rPr lang="en-US" sz="2800" dirty="0"/>
              <a:t> </a:t>
            </a:r>
          </a:p>
        </p:txBody>
      </p:sp>
    </p:spTree>
    <p:extLst>
      <p:ext uri="{BB962C8B-B14F-4D97-AF65-F5344CB8AC3E}">
        <p14:creationId xmlns:p14="http://schemas.microsoft.com/office/powerpoint/2010/main" val="253134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723CF6-480E-2590-4CAC-068B42BC0A4C}"/>
              </a:ext>
            </a:extLst>
          </p:cNvPr>
          <p:cNvSpPr>
            <a:spLocks noGrp="1"/>
          </p:cNvSpPr>
          <p:nvPr>
            <p:ph type="title"/>
          </p:nvPr>
        </p:nvSpPr>
        <p:spPr/>
        <p:txBody>
          <a:bodyPr/>
          <a:lstStyle/>
          <a:p>
            <a:r>
              <a:rPr lang="en-US" dirty="0" err="1"/>
              <a:t>Esercizio</a:t>
            </a:r>
            <a:endParaRPr lang="en-US" dirty="0"/>
          </a:p>
        </p:txBody>
      </p:sp>
      <p:sp>
        <p:nvSpPr>
          <p:cNvPr id="3" name="Segnaposto contenuto 2">
            <a:extLst>
              <a:ext uri="{FF2B5EF4-FFF2-40B4-BE49-F238E27FC236}">
                <a16:creationId xmlns:a16="http://schemas.microsoft.com/office/drawing/2014/main" id="{49CEC9D1-5073-63C2-F7C9-CC0762C589E5}"/>
              </a:ext>
            </a:extLst>
          </p:cNvPr>
          <p:cNvSpPr>
            <a:spLocks noGrp="1"/>
          </p:cNvSpPr>
          <p:nvPr>
            <p:ph idx="1"/>
          </p:nvPr>
        </p:nvSpPr>
        <p:spPr/>
        <p:txBody>
          <a:bodyPr>
            <a:normAutofit fontScale="70000" lnSpcReduction="20000"/>
          </a:bodyPr>
          <a:lstStyle/>
          <a:p>
            <a:r>
              <a:rPr lang="en-US" dirty="0" err="1"/>
              <a:t>Creare</a:t>
            </a:r>
            <a:r>
              <a:rPr lang="en-US" dirty="0"/>
              <a:t> un nuovo </a:t>
            </a:r>
            <a:r>
              <a:rPr lang="en-US" dirty="0" err="1"/>
              <a:t>progetto</a:t>
            </a:r>
            <a:r>
              <a:rPr lang="en-US" dirty="0"/>
              <a:t> my-siw-movie-01</a:t>
            </a:r>
          </a:p>
          <a:p>
            <a:r>
              <a:rPr lang="en-US" dirty="0" err="1"/>
              <a:t>Modificare</a:t>
            </a:r>
            <a:r>
              <a:rPr lang="en-US" dirty="0"/>
              <a:t> </a:t>
            </a:r>
            <a:r>
              <a:rPr lang="en-US" dirty="0" err="1"/>
              <a:t>l'applicazione</a:t>
            </a:r>
            <a:r>
              <a:rPr lang="en-US" dirty="0"/>
              <a:t> </a:t>
            </a:r>
            <a:r>
              <a:rPr lang="en-US" dirty="0" err="1"/>
              <a:t>affinchè</a:t>
            </a:r>
            <a:r>
              <a:rPr lang="en-US" dirty="0"/>
              <a:t> il nostro </a:t>
            </a:r>
            <a:r>
              <a:rPr lang="en-US" dirty="0" err="1"/>
              <a:t>sistema</a:t>
            </a:r>
            <a:r>
              <a:rPr lang="en-US" dirty="0"/>
              <a:t> </a:t>
            </a:r>
            <a:r>
              <a:rPr lang="en-US" dirty="0" err="1"/>
              <a:t>gestisca</a:t>
            </a:r>
            <a:r>
              <a:rPr lang="en-US" dirty="0"/>
              <a:t> </a:t>
            </a:r>
            <a:r>
              <a:rPr lang="en-US" dirty="0" err="1"/>
              <a:t>anche</a:t>
            </a:r>
            <a:r>
              <a:rPr lang="en-US" dirty="0"/>
              <a:t> </a:t>
            </a:r>
            <a:r>
              <a:rPr lang="en-US" dirty="0" err="1"/>
              <a:t>informazioni</a:t>
            </a:r>
            <a:r>
              <a:rPr lang="en-US" dirty="0"/>
              <a:t> </a:t>
            </a:r>
            <a:r>
              <a:rPr lang="en-US" dirty="0" err="1"/>
              <a:t>su</a:t>
            </a:r>
            <a:r>
              <a:rPr lang="en-US" dirty="0"/>
              <a:t> </a:t>
            </a:r>
            <a:r>
              <a:rPr lang="en-US" dirty="0" err="1"/>
              <a:t>un'entità</a:t>
            </a:r>
            <a:r>
              <a:rPr lang="en-US" dirty="0"/>
              <a:t> </a:t>
            </a:r>
            <a:r>
              <a:rPr lang="en-US" dirty="0" err="1"/>
              <a:t>che</a:t>
            </a:r>
            <a:r>
              <a:rPr lang="en-US" dirty="0"/>
              <a:t> </a:t>
            </a:r>
            <a:r>
              <a:rPr lang="en-US" dirty="0" err="1"/>
              <a:t>modella</a:t>
            </a:r>
            <a:r>
              <a:rPr lang="en-US" dirty="0"/>
              <a:t> </a:t>
            </a:r>
            <a:r>
              <a:rPr lang="en-US" dirty="0" err="1"/>
              <a:t>gli</a:t>
            </a:r>
            <a:r>
              <a:rPr lang="en-US" dirty="0"/>
              <a:t> </a:t>
            </a:r>
            <a:r>
              <a:rPr lang="en-US" dirty="0" err="1"/>
              <a:t>artisti</a:t>
            </a:r>
            <a:r>
              <a:rPr lang="en-US" dirty="0"/>
              <a:t>. A </a:t>
            </a:r>
            <a:r>
              <a:rPr lang="en-US" dirty="0" err="1"/>
              <a:t>tal</a:t>
            </a:r>
            <a:r>
              <a:rPr lang="en-US" dirty="0"/>
              <a:t> fine:</a:t>
            </a:r>
          </a:p>
          <a:p>
            <a:r>
              <a:rPr lang="en-US" dirty="0" err="1"/>
              <a:t>Oltre</a:t>
            </a:r>
            <a:r>
              <a:rPr lang="en-US" dirty="0"/>
              <a:t> </a:t>
            </a:r>
            <a:r>
              <a:rPr lang="en-US" dirty="0" err="1"/>
              <a:t>all'entità</a:t>
            </a:r>
            <a:r>
              <a:rPr lang="en-US" dirty="0"/>
              <a:t> </a:t>
            </a:r>
            <a:r>
              <a:rPr lang="en-US" dirty="0">
                <a:latin typeface="Consolas" panose="020B0609020204030204" pitchFamily="49" charset="0"/>
                <a:cs typeface="Consolas" panose="020B0609020204030204" pitchFamily="49" charset="0"/>
              </a:rPr>
              <a:t>Movie</a:t>
            </a:r>
            <a:r>
              <a:rPr lang="en-US" dirty="0"/>
              <a:t>, </a:t>
            </a:r>
            <a:r>
              <a:rPr lang="en-US" dirty="0" err="1"/>
              <a:t>introdurre</a:t>
            </a:r>
            <a:r>
              <a:rPr lang="en-US" dirty="0"/>
              <a:t> </a:t>
            </a:r>
            <a:r>
              <a:rPr lang="en-US" dirty="0" err="1"/>
              <a:t>l'entità</a:t>
            </a:r>
            <a:r>
              <a:rPr lang="en-US" dirty="0"/>
              <a:t> </a:t>
            </a:r>
            <a:r>
              <a:rPr lang="en-US" dirty="0">
                <a:latin typeface="Consolas" panose="020B0609020204030204" pitchFamily="49" charset="0"/>
                <a:cs typeface="Consolas" panose="020B0609020204030204" pitchFamily="49" charset="0"/>
              </a:rPr>
              <a:t>Artist</a:t>
            </a:r>
            <a:endParaRPr lang="en-US" dirty="0"/>
          </a:p>
          <a:p>
            <a:r>
              <a:rPr lang="en-US" dirty="0"/>
              <a:t>Per </a:t>
            </a:r>
            <a:r>
              <a:rPr lang="en-US" dirty="0" err="1"/>
              <a:t>ogni</a:t>
            </a:r>
            <a:r>
              <a:rPr lang="en-US" dirty="0"/>
              <a:t> </a:t>
            </a:r>
            <a:r>
              <a:rPr lang="en-US" dirty="0" err="1"/>
              <a:t>artista</a:t>
            </a:r>
            <a:r>
              <a:rPr lang="en-US" dirty="0"/>
              <a:t> </a:t>
            </a:r>
            <a:r>
              <a:rPr lang="en-US" dirty="0" err="1"/>
              <a:t>sono</a:t>
            </a:r>
            <a:r>
              <a:rPr lang="en-US" dirty="0"/>
              <a:t> di interesse:</a:t>
            </a:r>
          </a:p>
          <a:p>
            <a:pPr lvl="1"/>
            <a:r>
              <a:rPr lang="en-US" dirty="0"/>
              <a:t>il </a:t>
            </a:r>
            <a:r>
              <a:rPr lang="en-US" dirty="0" err="1"/>
              <a:t>nome</a:t>
            </a:r>
            <a:endParaRPr lang="en-US" dirty="0"/>
          </a:p>
          <a:p>
            <a:pPr lvl="1"/>
            <a:r>
              <a:rPr lang="en-US" dirty="0"/>
              <a:t>Il </a:t>
            </a:r>
            <a:r>
              <a:rPr lang="en-US" dirty="0" err="1"/>
              <a:t>cognome</a:t>
            </a:r>
            <a:endParaRPr lang="en-US" dirty="0"/>
          </a:p>
          <a:p>
            <a:pPr lvl="1"/>
            <a:r>
              <a:rPr lang="en-US" dirty="0"/>
              <a:t>La data di </a:t>
            </a:r>
            <a:r>
              <a:rPr lang="en-US" dirty="0" err="1"/>
              <a:t>nascita</a:t>
            </a:r>
            <a:r>
              <a:rPr lang="en-US" dirty="0"/>
              <a:t> (di </a:t>
            </a:r>
            <a:r>
              <a:rPr lang="en-US" dirty="0" err="1"/>
              <a:t>tipo</a:t>
            </a:r>
            <a:r>
              <a:rPr lang="en-US" dirty="0"/>
              <a:t> </a:t>
            </a:r>
            <a:r>
              <a:rPr lang="en-US" dirty="0" err="1"/>
              <a:t>java.time.LocalDate</a:t>
            </a:r>
            <a:r>
              <a:rPr lang="en-US" dirty="0"/>
              <a:t>)</a:t>
            </a:r>
          </a:p>
          <a:p>
            <a:pPr lvl="1"/>
            <a:r>
              <a:rPr lang="en-US" dirty="0" err="1"/>
              <a:t>inoltre</a:t>
            </a:r>
            <a:r>
              <a:rPr lang="en-US" dirty="0"/>
              <a:t>, ad </a:t>
            </a:r>
            <a:r>
              <a:rPr lang="en-US" dirty="0" err="1"/>
              <a:t>ogni</a:t>
            </a:r>
            <a:r>
              <a:rPr lang="en-US" dirty="0"/>
              <a:t> </a:t>
            </a:r>
            <a:r>
              <a:rPr lang="en-US" dirty="0" err="1"/>
              <a:t>artista</a:t>
            </a:r>
            <a:r>
              <a:rPr lang="en-US" dirty="0"/>
              <a:t> </a:t>
            </a:r>
            <a:r>
              <a:rPr lang="en-US" dirty="0" err="1"/>
              <a:t>associamo</a:t>
            </a:r>
            <a:r>
              <a:rPr lang="en-US" dirty="0"/>
              <a:t> come </a:t>
            </a:r>
            <a:r>
              <a:rPr lang="en-US" dirty="0" err="1"/>
              <a:t>identificatore</a:t>
            </a:r>
            <a:r>
              <a:rPr lang="en-US" dirty="0"/>
              <a:t> un </a:t>
            </a:r>
            <a:r>
              <a:rPr lang="en-US" dirty="0" err="1"/>
              <a:t>intero</a:t>
            </a:r>
            <a:r>
              <a:rPr lang="en-US" dirty="0"/>
              <a:t> </a:t>
            </a:r>
            <a:r>
              <a:rPr lang="en-US" dirty="0">
                <a:latin typeface="Consolas" panose="020B0609020204030204" pitchFamily="49" charset="0"/>
                <a:cs typeface="Consolas" panose="020B0609020204030204" pitchFamily="49" charset="0"/>
              </a:rPr>
              <a:t>Long</a:t>
            </a:r>
            <a:endParaRPr lang="en-US" dirty="0"/>
          </a:p>
          <a:p>
            <a:r>
              <a:rPr lang="en-US" dirty="0" err="1"/>
              <a:t>Scrivere</a:t>
            </a:r>
            <a:r>
              <a:rPr lang="en-US" dirty="0"/>
              <a:t> il </a:t>
            </a:r>
            <a:r>
              <a:rPr lang="en-US" dirty="0" err="1"/>
              <a:t>codice</a:t>
            </a:r>
            <a:r>
              <a:rPr lang="en-US" dirty="0"/>
              <a:t> di </a:t>
            </a:r>
            <a:r>
              <a:rPr lang="en-US" dirty="0">
                <a:latin typeface="Consolas" panose="020B0609020204030204" pitchFamily="49" charset="0"/>
                <a:cs typeface="Consolas" panose="020B0609020204030204" pitchFamily="49" charset="0"/>
              </a:rPr>
              <a:t>Artist</a:t>
            </a:r>
            <a:r>
              <a:rPr lang="en-US" dirty="0"/>
              <a:t>, </a:t>
            </a:r>
            <a:r>
              <a:rPr lang="en-US" dirty="0" err="1">
                <a:latin typeface="Consolas" panose="020B0609020204030204" pitchFamily="49" charset="0"/>
                <a:cs typeface="Consolas" panose="020B0609020204030204" pitchFamily="49" charset="0"/>
              </a:rPr>
              <a:t>ArtistService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ArtistCotroller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ArtistRepository</a:t>
            </a:r>
            <a:endParaRPr lang="en-US" dirty="0">
              <a:latin typeface="Consolas" panose="020B0609020204030204" pitchFamily="49" charset="0"/>
              <a:cs typeface="Consolas" panose="020B0609020204030204" pitchFamily="49" charset="0"/>
            </a:endParaRPr>
          </a:p>
          <a:p>
            <a:r>
              <a:rPr lang="en-US" sz="3100" dirty="0" err="1"/>
              <a:t>Creare</a:t>
            </a:r>
            <a:r>
              <a:rPr lang="en-US" sz="3100" dirty="0"/>
              <a:t> </a:t>
            </a:r>
            <a:r>
              <a:rPr lang="en-US" sz="3100" dirty="0" err="1"/>
              <a:t>i</a:t>
            </a:r>
            <a:r>
              <a:rPr lang="en-US" sz="3100" dirty="0"/>
              <a:t> template </a:t>
            </a:r>
            <a:r>
              <a:rPr lang="en-US" sz="3100" dirty="0" err="1"/>
              <a:t>thymeleaf</a:t>
            </a:r>
            <a:r>
              <a:rPr lang="en-US" sz="3100" dirty="0"/>
              <a:t> </a:t>
            </a:r>
            <a:r>
              <a:rPr lang="en-US" sz="3100" dirty="0" err="1"/>
              <a:t>opportuni</a:t>
            </a:r>
            <a:r>
              <a:rPr lang="en-US" sz="3100" dirty="0"/>
              <a:t> per </a:t>
            </a:r>
            <a:r>
              <a:rPr lang="en-US" sz="3100" dirty="0" err="1"/>
              <a:t>visualizzare</a:t>
            </a:r>
            <a:r>
              <a:rPr lang="en-US" sz="3100" dirty="0"/>
              <a:t> </a:t>
            </a:r>
            <a:r>
              <a:rPr lang="en-US" sz="3100" dirty="0" err="1"/>
              <a:t>l'elenco</a:t>
            </a:r>
            <a:r>
              <a:rPr lang="en-US" sz="3100" dirty="0"/>
              <a:t> </a:t>
            </a:r>
            <a:r>
              <a:rPr lang="en-US" sz="3100" dirty="0" err="1"/>
              <a:t>degli</a:t>
            </a:r>
            <a:r>
              <a:rPr lang="en-US" sz="3100" dirty="0"/>
              <a:t> </a:t>
            </a:r>
            <a:r>
              <a:rPr lang="en-US" sz="3100" dirty="0" err="1"/>
              <a:t>artisti</a:t>
            </a:r>
            <a:r>
              <a:rPr lang="en-US" sz="3100" dirty="0"/>
              <a:t> e per il </a:t>
            </a:r>
            <a:r>
              <a:rPr lang="en-US" sz="3100" dirty="0" err="1"/>
              <a:t>dettaglio</a:t>
            </a:r>
            <a:r>
              <a:rPr lang="en-US" sz="3100" dirty="0"/>
              <a:t> di </a:t>
            </a:r>
            <a:r>
              <a:rPr lang="en-US" sz="3100" dirty="0" err="1"/>
              <a:t>ciasun</a:t>
            </a:r>
            <a:r>
              <a:rPr lang="en-US" sz="3100" dirty="0"/>
              <a:t> </a:t>
            </a:r>
            <a:r>
              <a:rPr lang="en-US" sz="3100" dirty="0" err="1"/>
              <a:t>artista</a:t>
            </a:r>
            <a:endParaRPr lang="en-US" sz="3100" dirty="0"/>
          </a:p>
          <a:p>
            <a:r>
              <a:rPr lang="en-US" sz="3100" dirty="0" err="1"/>
              <a:t>Popolare</a:t>
            </a:r>
            <a:r>
              <a:rPr lang="en-US" sz="3100" dirty="0"/>
              <a:t> </a:t>
            </a:r>
            <a:r>
              <a:rPr lang="en-US" sz="3100" dirty="0" err="1"/>
              <a:t>opportunamente</a:t>
            </a:r>
            <a:r>
              <a:rPr lang="en-US" sz="3100" dirty="0"/>
              <a:t> il database</a:t>
            </a:r>
          </a:p>
          <a:p>
            <a:endParaRPr lang="en-US" dirty="0"/>
          </a:p>
        </p:txBody>
      </p:sp>
    </p:spTree>
    <p:extLst>
      <p:ext uri="{BB962C8B-B14F-4D97-AF65-F5344CB8AC3E}">
        <p14:creationId xmlns:p14="http://schemas.microsoft.com/office/powerpoint/2010/main" val="287086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B832B2-75C7-092D-31EC-32D8792CECCD}"/>
              </a:ext>
            </a:extLst>
          </p:cNvPr>
          <p:cNvSpPr>
            <a:spLocks noGrp="1"/>
          </p:cNvSpPr>
          <p:nvPr>
            <p:ph type="title"/>
          </p:nvPr>
        </p:nvSpPr>
        <p:spPr/>
        <p:txBody>
          <a:bodyPr/>
          <a:lstStyle/>
          <a:p>
            <a:r>
              <a:rPr lang="en-US" dirty="0" err="1"/>
              <a:t>Esercizio</a:t>
            </a:r>
            <a:endParaRPr lang="en-US" dirty="0"/>
          </a:p>
        </p:txBody>
      </p:sp>
      <p:sp>
        <p:nvSpPr>
          <p:cNvPr id="3" name="Segnaposto contenuto 2">
            <a:extLst>
              <a:ext uri="{FF2B5EF4-FFF2-40B4-BE49-F238E27FC236}">
                <a16:creationId xmlns:a16="http://schemas.microsoft.com/office/drawing/2014/main" id="{768DBB8B-7BEF-5609-B19F-8FDC828DCB5E}"/>
              </a:ext>
            </a:extLst>
          </p:cNvPr>
          <p:cNvSpPr>
            <a:spLocks noGrp="1"/>
          </p:cNvSpPr>
          <p:nvPr>
            <p:ph idx="1"/>
          </p:nvPr>
        </p:nvSpPr>
        <p:spPr/>
        <p:txBody>
          <a:bodyPr>
            <a:normAutofit fontScale="92500" lnSpcReduction="10000"/>
          </a:bodyPr>
          <a:lstStyle/>
          <a:p>
            <a:r>
              <a:rPr lang="en-US" dirty="0" err="1"/>
              <a:t>Perchè</a:t>
            </a:r>
            <a:r>
              <a:rPr lang="en-US" dirty="0"/>
              <a:t> </a:t>
            </a:r>
            <a:r>
              <a:rPr lang="en-US" dirty="0" err="1"/>
              <a:t>quando</a:t>
            </a:r>
            <a:r>
              <a:rPr lang="en-US" dirty="0"/>
              <a:t> </a:t>
            </a:r>
            <a:r>
              <a:rPr lang="en-US" dirty="0" err="1"/>
              <a:t>proviamo</a:t>
            </a:r>
            <a:r>
              <a:rPr lang="en-US" dirty="0"/>
              <a:t> ad </a:t>
            </a:r>
            <a:r>
              <a:rPr lang="en-US" dirty="0" err="1"/>
              <a:t>accedere</a:t>
            </a:r>
            <a:r>
              <a:rPr lang="en-US" dirty="0"/>
              <a:t> a </a:t>
            </a:r>
            <a:r>
              <a:rPr lang="en-US" dirty="0">
                <a:hlinkClick r:id="rId2"/>
              </a:rPr>
              <a:t>http://localhost:8080</a:t>
            </a:r>
            <a:r>
              <a:rPr lang="en-US" dirty="0"/>
              <a:t> ci </a:t>
            </a:r>
            <a:r>
              <a:rPr lang="en-US" dirty="0" err="1"/>
              <a:t>viene</a:t>
            </a:r>
            <a:r>
              <a:rPr lang="en-US" dirty="0"/>
              <a:t> </a:t>
            </a:r>
            <a:r>
              <a:rPr lang="en-US" dirty="0" err="1"/>
              <a:t>restituita</a:t>
            </a:r>
            <a:r>
              <a:rPr lang="en-US" dirty="0"/>
              <a:t> </a:t>
            </a:r>
            <a:r>
              <a:rPr lang="en-US" dirty="0" err="1"/>
              <a:t>una</a:t>
            </a:r>
            <a:r>
              <a:rPr lang="en-US" dirty="0"/>
              <a:t> </a:t>
            </a:r>
            <a:r>
              <a:rPr lang="en-US" dirty="0" err="1"/>
              <a:t>pagina</a:t>
            </a:r>
            <a:r>
              <a:rPr lang="en-US" dirty="0"/>
              <a:t> </a:t>
            </a:r>
            <a:r>
              <a:rPr lang="en-US" dirty="0" err="1"/>
              <a:t>che</a:t>
            </a:r>
            <a:r>
              <a:rPr lang="en-US" dirty="0"/>
              <a:t> </a:t>
            </a:r>
            <a:r>
              <a:rPr lang="en-US" dirty="0" err="1"/>
              <a:t>riporta</a:t>
            </a:r>
            <a:r>
              <a:rPr lang="en-US" dirty="0"/>
              <a:t> </a:t>
            </a:r>
            <a:r>
              <a:rPr lang="en-US" dirty="0" err="1"/>
              <a:t>l'errore</a:t>
            </a:r>
            <a:r>
              <a:rPr lang="en-US" dirty="0"/>
              <a:t> 404?</a:t>
            </a:r>
          </a:p>
          <a:p>
            <a:pPr lvl="1"/>
            <a:r>
              <a:rPr lang="en-US" dirty="0" err="1"/>
              <a:t>Suggerimento</a:t>
            </a:r>
            <a:r>
              <a:rPr lang="en-US" dirty="0"/>
              <a:t> 1: </a:t>
            </a:r>
            <a:r>
              <a:rPr lang="en-US" dirty="0" err="1"/>
              <a:t>cosa</a:t>
            </a:r>
            <a:r>
              <a:rPr lang="en-US" dirty="0"/>
              <a:t> </a:t>
            </a:r>
            <a:r>
              <a:rPr lang="en-US" dirty="0" err="1"/>
              <a:t>è</a:t>
            </a:r>
            <a:r>
              <a:rPr lang="en-US" dirty="0"/>
              <a:t> </a:t>
            </a:r>
            <a:r>
              <a:rPr lang="en-US" dirty="0" err="1"/>
              <a:t>l'errore</a:t>
            </a:r>
            <a:r>
              <a:rPr lang="en-US" dirty="0"/>
              <a:t> HTTP 404?</a:t>
            </a:r>
          </a:p>
          <a:p>
            <a:pPr lvl="1"/>
            <a:r>
              <a:rPr lang="en-US" dirty="0" err="1"/>
              <a:t>Suggerimento</a:t>
            </a:r>
            <a:r>
              <a:rPr lang="en-US" dirty="0"/>
              <a:t> 2: </a:t>
            </a:r>
            <a:r>
              <a:rPr lang="en-US" dirty="0" err="1"/>
              <a:t>c'è</a:t>
            </a:r>
            <a:r>
              <a:rPr lang="en-US" dirty="0"/>
              <a:t> </a:t>
            </a:r>
            <a:r>
              <a:rPr lang="en-US" dirty="0" err="1"/>
              <a:t>qualche</a:t>
            </a:r>
            <a:r>
              <a:rPr lang="en-US" dirty="0"/>
              <a:t> </a:t>
            </a:r>
            <a:r>
              <a:rPr lang="en-US" dirty="0" err="1"/>
              <a:t>metodo</a:t>
            </a:r>
            <a:r>
              <a:rPr lang="en-US" dirty="0"/>
              <a:t> del controller </a:t>
            </a:r>
            <a:r>
              <a:rPr lang="en-US" dirty="0" err="1"/>
              <a:t>che</a:t>
            </a:r>
            <a:r>
              <a:rPr lang="en-US" dirty="0"/>
              <a:t> </a:t>
            </a:r>
            <a:r>
              <a:rPr lang="en-US" dirty="0" err="1"/>
              <a:t>mappa</a:t>
            </a:r>
            <a:r>
              <a:rPr lang="en-US" dirty="0"/>
              <a:t> la </a:t>
            </a:r>
            <a:r>
              <a:rPr lang="en-US" dirty="0" err="1"/>
              <a:t>richiesta</a:t>
            </a:r>
            <a:r>
              <a:rPr lang="en-US" dirty="0"/>
              <a:t> HTTP al path "/" ?</a:t>
            </a:r>
          </a:p>
          <a:p>
            <a:r>
              <a:rPr lang="en-US" dirty="0" err="1"/>
              <a:t>Perchè</a:t>
            </a:r>
            <a:r>
              <a:rPr lang="en-US" dirty="0"/>
              <a:t> se </a:t>
            </a:r>
            <a:r>
              <a:rPr lang="en-US" dirty="0" err="1"/>
              <a:t>lanciamo</a:t>
            </a:r>
            <a:r>
              <a:rPr lang="en-US" dirty="0"/>
              <a:t> </a:t>
            </a:r>
            <a:r>
              <a:rPr lang="en-US" dirty="0" err="1"/>
              <a:t>l'applicazione</a:t>
            </a:r>
            <a:r>
              <a:rPr lang="en-US" dirty="0"/>
              <a:t> senza prima </a:t>
            </a:r>
            <a:r>
              <a:rPr lang="en-US" dirty="0" err="1"/>
              <a:t>stopparla</a:t>
            </a:r>
            <a:r>
              <a:rPr lang="en-US" dirty="0"/>
              <a:t> la console ci dice </a:t>
            </a:r>
            <a:r>
              <a:rPr lang="en-US" dirty="0" err="1"/>
              <a:t>che</a:t>
            </a:r>
            <a:r>
              <a:rPr lang="en-US" dirty="0"/>
              <a:t> non </a:t>
            </a:r>
            <a:r>
              <a:rPr lang="en-US" dirty="0" err="1"/>
              <a:t>può</a:t>
            </a:r>
            <a:r>
              <a:rPr lang="en-US" dirty="0"/>
              <a:t> </a:t>
            </a:r>
            <a:r>
              <a:rPr lang="en-US" dirty="0" err="1"/>
              <a:t>essere</a:t>
            </a:r>
            <a:r>
              <a:rPr lang="en-US" dirty="0"/>
              <a:t> </a:t>
            </a:r>
            <a:r>
              <a:rPr lang="en-US" dirty="0" err="1"/>
              <a:t>avviata</a:t>
            </a:r>
            <a:r>
              <a:rPr lang="en-US" dirty="0"/>
              <a:t> </a:t>
            </a:r>
            <a:r>
              <a:rPr lang="en-US" dirty="0" err="1"/>
              <a:t>perchè</a:t>
            </a:r>
            <a:r>
              <a:rPr lang="en-US" dirty="0"/>
              <a:t> la porta 8080 </a:t>
            </a:r>
            <a:r>
              <a:rPr lang="en-US" dirty="0" err="1"/>
              <a:t>è</a:t>
            </a:r>
            <a:r>
              <a:rPr lang="en-US" dirty="0"/>
              <a:t> </a:t>
            </a:r>
            <a:r>
              <a:rPr lang="en-US" dirty="0" err="1"/>
              <a:t>già</a:t>
            </a:r>
            <a:r>
              <a:rPr lang="en-US" dirty="0"/>
              <a:t> </a:t>
            </a:r>
            <a:r>
              <a:rPr lang="en-US" dirty="0" err="1"/>
              <a:t>occupata</a:t>
            </a:r>
            <a:r>
              <a:rPr lang="en-US" dirty="0"/>
              <a:t>? </a:t>
            </a:r>
          </a:p>
          <a:p>
            <a:pPr lvl="1"/>
            <a:r>
              <a:rPr lang="en-US" dirty="0"/>
              <a:t>Come </a:t>
            </a:r>
            <a:r>
              <a:rPr lang="en-US" dirty="0" err="1"/>
              <a:t>risolviamo</a:t>
            </a:r>
            <a:r>
              <a:rPr lang="en-US" dirty="0"/>
              <a:t> il </a:t>
            </a:r>
            <a:r>
              <a:rPr lang="en-US" dirty="0" err="1"/>
              <a:t>problema</a:t>
            </a:r>
            <a:r>
              <a:rPr lang="en-US" dirty="0"/>
              <a:t>?</a:t>
            </a:r>
          </a:p>
          <a:p>
            <a:pPr lvl="1"/>
            <a:r>
              <a:rPr lang="en-US" dirty="0"/>
              <a:t>La </a:t>
            </a:r>
            <a:r>
              <a:rPr lang="en-US" dirty="0" err="1"/>
              <a:t>prossima</a:t>
            </a:r>
            <a:r>
              <a:rPr lang="en-US" dirty="0"/>
              <a:t> volta, </a:t>
            </a:r>
            <a:r>
              <a:rPr lang="en-US" dirty="0" err="1"/>
              <a:t>cosa</a:t>
            </a:r>
            <a:r>
              <a:rPr lang="en-US" dirty="0"/>
              <a:t> </a:t>
            </a:r>
            <a:r>
              <a:rPr lang="en-US" dirty="0" err="1"/>
              <a:t>facciamo</a:t>
            </a:r>
            <a:r>
              <a:rPr lang="en-US" dirty="0"/>
              <a:t> prima di </a:t>
            </a:r>
            <a:r>
              <a:rPr lang="en-US" dirty="0" err="1"/>
              <a:t>lanciare</a:t>
            </a:r>
            <a:r>
              <a:rPr lang="en-US" dirty="0"/>
              <a:t> </a:t>
            </a:r>
            <a:r>
              <a:rPr lang="en-US" dirty="0" err="1"/>
              <a:t>l'applicazione</a:t>
            </a:r>
            <a:r>
              <a:rPr lang="en-US" dirty="0"/>
              <a:t>?</a:t>
            </a:r>
          </a:p>
        </p:txBody>
      </p:sp>
    </p:spTree>
    <p:extLst>
      <p:ext uri="{BB962C8B-B14F-4D97-AF65-F5344CB8AC3E}">
        <p14:creationId xmlns:p14="http://schemas.microsoft.com/office/powerpoint/2010/main" val="373129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A0DEB5-A9F4-526C-E911-B299EB7DB4EF}"/>
              </a:ext>
            </a:extLst>
          </p:cNvPr>
          <p:cNvSpPr>
            <a:spLocks noGrp="1"/>
          </p:cNvSpPr>
          <p:nvPr>
            <p:ph type="title"/>
          </p:nvPr>
        </p:nvSpPr>
        <p:spPr/>
        <p:txBody>
          <a:bodyPr/>
          <a:lstStyle/>
          <a:p>
            <a:r>
              <a:rPr lang="en-US" dirty="0" err="1"/>
              <a:t>Esercizio</a:t>
            </a:r>
            <a:endParaRPr lang="en-US" dirty="0"/>
          </a:p>
        </p:txBody>
      </p:sp>
      <p:sp>
        <p:nvSpPr>
          <p:cNvPr id="3" name="Segnaposto contenuto 2">
            <a:extLst>
              <a:ext uri="{FF2B5EF4-FFF2-40B4-BE49-F238E27FC236}">
                <a16:creationId xmlns:a16="http://schemas.microsoft.com/office/drawing/2014/main" id="{5B50C422-912D-8CB2-6788-0FDCE35A19E5}"/>
              </a:ext>
            </a:extLst>
          </p:cNvPr>
          <p:cNvSpPr>
            <a:spLocks noGrp="1"/>
          </p:cNvSpPr>
          <p:nvPr>
            <p:ph idx="1"/>
          </p:nvPr>
        </p:nvSpPr>
        <p:spPr/>
        <p:txBody>
          <a:bodyPr/>
          <a:lstStyle/>
          <a:p>
            <a:r>
              <a:rPr lang="en-US" dirty="0" err="1"/>
              <a:t>Aggiungere</a:t>
            </a:r>
            <a:r>
              <a:rPr lang="en-US" dirty="0"/>
              <a:t> </a:t>
            </a:r>
            <a:r>
              <a:rPr lang="en-US" dirty="0" err="1"/>
              <a:t>all'applicazione</a:t>
            </a:r>
            <a:r>
              <a:rPr lang="en-US" dirty="0"/>
              <a:t> </a:t>
            </a:r>
          </a:p>
          <a:p>
            <a:pPr lvl="1"/>
            <a:r>
              <a:rPr lang="en-US" dirty="0"/>
              <a:t>un semplice </a:t>
            </a:r>
            <a:r>
              <a:rPr lang="en-US" dirty="0" err="1"/>
              <a:t>foglio</a:t>
            </a:r>
            <a:r>
              <a:rPr lang="en-US" dirty="0"/>
              <a:t> di stile (il </a:t>
            </a:r>
            <a:r>
              <a:rPr lang="en-US" dirty="0" err="1"/>
              <a:t>nome</a:t>
            </a:r>
            <a:r>
              <a:rPr lang="en-US" dirty="0"/>
              <a:t> </a:t>
            </a:r>
            <a:r>
              <a:rPr lang="en-US" dirty="0" err="1"/>
              <a:t>deve</a:t>
            </a:r>
            <a:r>
              <a:rPr lang="en-US" dirty="0"/>
              <a:t> </a:t>
            </a:r>
            <a:r>
              <a:rPr lang="en-US" dirty="0" err="1"/>
              <a:t>coincidere</a:t>
            </a:r>
            <a:r>
              <a:rPr lang="en-US" dirty="0"/>
              <a:t> con </a:t>
            </a:r>
            <a:r>
              <a:rPr lang="en-US" dirty="0" err="1"/>
              <a:t>quello</a:t>
            </a:r>
            <a:r>
              <a:rPr lang="en-US" dirty="0"/>
              <a:t> </a:t>
            </a:r>
            <a:r>
              <a:rPr lang="en-US" dirty="0" err="1"/>
              <a:t>riportato</a:t>
            </a:r>
            <a:r>
              <a:rPr lang="en-US" dirty="0"/>
              <a:t> </a:t>
            </a:r>
            <a:r>
              <a:rPr lang="en-US" dirty="0" err="1"/>
              <a:t>nel</a:t>
            </a:r>
            <a:r>
              <a:rPr lang="en-US" dirty="0"/>
              <a:t> template) </a:t>
            </a:r>
          </a:p>
          <a:p>
            <a:pPr lvl="1"/>
            <a:r>
              <a:rPr lang="en-US" dirty="0" err="1"/>
              <a:t>l'immagine</a:t>
            </a:r>
            <a:r>
              <a:rPr lang="en-US" dirty="0"/>
              <a:t> </a:t>
            </a:r>
            <a:r>
              <a:rPr lang="en-US" dirty="0" err="1"/>
              <a:t>che</a:t>
            </a:r>
            <a:r>
              <a:rPr lang="en-US" dirty="0"/>
              <a:t> </a:t>
            </a:r>
            <a:r>
              <a:rPr lang="en-US" dirty="0" err="1"/>
              <a:t>appare</a:t>
            </a:r>
            <a:r>
              <a:rPr lang="en-US" dirty="0"/>
              <a:t> </a:t>
            </a:r>
            <a:r>
              <a:rPr lang="en-US" dirty="0" err="1"/>
              <a:t>nell'intestazione</a:t>
            </a:r>
            <a:r>
              <a:rPr lang="en-US" dirty="0"/>
              <a:t> </a:t>
            </a:r>
            <a:r>
              <a:rPr lang="en-US" dirty="0" err="1"/>
              <a:t>della</a:t>
            </a:r>
            <a:r>
              <a:rPr lang="en-US" dirty="0"/>
              <a:t> </a:t>
            </a:r>
            <a:r>
              <a:rPr lang="en-US" dirty="0" err="1"/>
              <a:t>pagina</a:t>
            </a:r>
            <a:r>
              <a:rPr lang="en-US" dirty="0"/>
              <a:t> (</a:t>
            </a:r>
            <a:r>
              <a:rPr lang="en-US" dirty="0" err="1"/>
              <a:t>usare</a:t>
            </a:r>
            <a:r>
              <a:rPr lang="en-US" dirty="0"/>
              <a:t> </a:t>
            </a:r>
            <a:r>
              <a:rPr lang="en-US" dirty="0" err="1"/>
              <a:t>un'immagine</a:t>
            </a:r>
            <a:r>
              <a:rPr lang="en-US" dirty="0"/>
              <a:t> </a:t>
            </a:r>
            <a:r>
              <a:rPr lang="en-US" dirty="0" err="1"/>
              <a:t>qualunque</a:t>
            </a:r>
            <a:r>
              <a:rPr lang="en-US" dirty="0"/>
              <a:t>, </a:t>
            </a:r>
            <a:r>
              <a:rPr lang="en-US" dirty="0" err="1"/>
              <a:t>che</a:t>
            </a:r>
            <a:r>
              <a:rPr lang="en-US" dirty="0"/>
              <a:t> </a:t>
            </a:r>
            <a:r>
              <a:rPr lang="en-US" dirty="0" err="1"/>
              <a:t>potete</a:t>
            </a:r>
            <a:r>
              <a:rPr lang="en-US" dirty="0"/>
              <a:t> </a:t>
            </a:r>
            <a:r>
              <a:rPr lang="en-US" dirty="0" err="1"/>
              <a:t>generare</a:t>
            </a:r>
            <a:r>
              <a:rPr lang="en-US" dirty="0"/>
              <a:t> con un LLM </a:t>
            </a:r>
            <a:r>
              <a:rPr lang="en-US" dirty="0" err="1"/>
              <a:t>multimodale</a:t>
            </a:r>
            <a:r>
              <a:rPr lang="en-US" dirty="0"/>
              <a:t>, </a:t>
            </a:r>
            <a:r>
              <a:rPr lang="en-US" dirty="0" err="1"/>
              <a:t>purchè</a:t>
            </a:r>
            <a:r>
              <a:rPr lang="en-US" dirty="0"/>
              <a:t> </a:t>
            </a:r>
            <a:r>
              <a:rPr lang="en-US" dirty="0" err="1"/>
              <a:t>abbia</a:t>
            </a:r>
            <a:r>
              <a:rPr lang="en-US" dirty="0"/>
              <a:t> il </a:t>
            </a:r>
            <a:r>
              <a:rPr lang="en-US" dirty="0" err="1"/>
              <a:t>nome</a:t>
            </a:r>
            <a:r>
              <a:rPr lang="en-US" dirty="0"/>
              <a:t> </a:t>
            </a:r>
            <a:r>
              <a:rPr lang="en-US" dirty="0" err="1"/>
              <a:t>che</a:t>
            </a:r>
            <a:r>
              <a:rPr lang="en-US" dirty="0"/>
              <a:t> coincide con </a:t>
            </a:r>
            <a:r>
              <a:rPr lang="en-US" dirty="0" err="1"/>
              <a:t>quello</a:t>
            </a:r>
            <a:r>
              <a:rPr lang="en-US" dirty="0"/>
              <a:t> </a:t>
            </a:r>
            <a:r>
              <a:rPr lang="en-US" dirty="0" err="1"/>
              <a:t>indicato</a:t>
            </a:r>
            <a:r>
              <a:rPr lang="en-US" dirty="0"/>
              <a:t> </a:t>
            </a:r>
            <a:r>
              <a:rPr lang="en-US" dirty="0" err="1"/>
              <a:t>nei</a:t>
            </a:r>
            <a:r>
              <a:rPr lang="en-US" dirty="0"/>
              <a:t> template)</a:t>
            </a:r>
          </a:p>
        </p:txBody>
      </p:sp>
    </p:spTree>
    <p:extLst>
      <p:ext uri="{BB962C8B-B14F-4D97-AF65-F5344CB8AC3E}">
        <p14:creationId xmlns:p14="http://schemas.microsoft.com/office/powerpoint/2010/main" val="118976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15B50E-D539-E451-FE4D-692D1CAD26F8}"/>
              </a:ext>
            </a:extLst>
          </p:cNvPr>
          <p:cNvSpPr>
            <a:spLocks noGrp="1"/>
          </p:cNvSpPr>
          <p:nvPr>
            <p:ph type="title"/>
          </p:nvPr>
        </p:nvSpPr>
        <p:spPr/>
        <p:txBody>
          <a:bodyPr/>
          <a:lstStyle/>
          <a:p>
            <a:r>
              <a:rPr lang="en-US" dirty="0" err="1"/>
              <a:t>Ricostruzione</a:t>
            </a:r>
            <a:r>
              <a:rPr lang="en-US" dirty="0"/>
              <a:t> dal punto di vista del </a:t>
            </a:r>
            <a:r>
              <a:rPr lang="en-US" dirty="0" err="1"/>
              <a:t>progettista</a:t>
            </a:r>
            <a:endParaRPr lang="en-US" dirty="0"/>
          </a:p>
        </p:txBody>
      </p:sp>
      <p:sp>
        <p:nvSpPr>
          <p:cNvPr id="3" name="Segnaposto contenuto 2">
            <a:extLst>
              <a:ext uri="{FF2B5EF4-FFF2-40B4-BE49-F238E27FC236}">
                <a16:creationId xmlns:a16="http://schemas.microsoft.com/office/drawing/2014/main" id="{5B42DF53-1E4A-08C2-728E-6F2DC59CFBA8}"/>
              </a:ext>
            </a:extLst>
          </p:cNvPr>
          <p:cNvSpPr>
            <a:spLocks noGrp="1"/>
          </p:cNvSpPr>
          <p:nvPr>
            <p:ph idx="1"/>
          </p:nvPr>
        </p:nvSpPr>
        <p:spPr/>
        <p:txBody>
          <a:bodyPr/>
          <a:lstStyle/>
          <a:p>
            <a:r>
              <a:rPr lang="en-US" dirty="0" err="1"/>
              <a:t>entità</a:t>
            </a:r>
            <a:r>
              <a:rPr lang="en-US" dirty="0"/>
              <a:t> </a:t>
            </a:r>
          </a:p>
          <a:p>
            <a:r>
              <a:rPr lang="en-US" dirty="0" err="1"/>
              <a:t>operazioni</a:t>
            </a:r>
            <a:r>
              <a:rPr lang="en-US" dirty="0"/>
              <a:t> del </a:t>
            </a:r>
            <a:r>
              <a:rPr lang="en-US" dirty="0" err="1"/>
              <a:t>sistema</a:t>
            </a:r>
            <a:r>
              <a:rPr lang="en-US" dirty="0"/>
              <a:t> </a:t>
            </a:r>
            <a:r>
              <a:rPr lang="en-US" dirty="0" err="1"/>
              <a:t>sul</a:t>
            </a:r>
            <a:r>
              <a:rPr lang="en-US" dirty="0"/>
              <a:t> </a:t>
            </a:r>
            <a:r>
              <a:rPr lang="en-US" dirty="0" err="1"/>
              <a:t>lato</a:t>
            </a:r>
            <a:r>
              <a:rPr lang="en-US" dirty="0"/>
              <a:t> server</a:t>
            </a:r>
          </a:p>
          <a:p>
            <a:r>
              <a:rPr lang="en-US" dirty="0" err="1"/>
              <a:t>pagine</a:t>
            </a:r>
            <a:r>
              <a:rPr lang="en-US" dirty="0"/>
              <a:t> HTML </a:t>
            </a:r>
          </a:p>
          <a:p>
            <a:r>
              <a:rPr lang="en-US" dirty="0" err="1"/>
              <a:t>fogli</a:t>
            </a:r>
            <a:r>
              <a:rPr lang="en-US" dirty="0"/>
              <a:t> di stile CSS</a:t>
            </a:r>
          </a:p>
        </p:txBody>
      </p:sp>
    </p:spTree>
    <p:extLst>
      <p:ext uri="{BB962C8B-B14F-4D97-AF65-F5344CB8AC3E}">
        <p14:creationId xmlns:p14="http://schemas.microsoft.com/office/powerpoint/2010/main" val="187971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184400" y="1362416"/>
            <a:ext cx="7772400" cy="1468967"/>
          </a:xfrm>
          <a:extLst>
            <a:ext uri="{91240B29-F687-4f45-9708-019B960494DF}">
              <a14:hiddenLine xmlns:a14="http://schemas.microsoft.com/office/drawing/2010/main" xmlns="" w="9525">
                <a:solidFill>
                  <a:schemeClr val="accent2"/>
                </a:solidFill>
                <a:miter lim="800000"/>
                <a:headEnd/>
                <a:tailEnd/>
              </a14:hiddenLine>
            </a:ext>
          </a:extLst>
        </p:spPr>
        <p:txBody>
          <a:bodyPr>
            <a:normAutofit fontScale="90000"/>
          </a:bodyPr>
          <a:lstStyle/>
          <a:p>
            <a:pPr algn="l"/>
            <a:r>
              <a:rPr lang="it-IT" sz="2000" dirty="0"/>
              <a:t>Sistemi informativi su Web</a:t>
            </a:r>
            <a:br>
              <a:rPr lang="it-IT" sz="2000" dirty="0"/>
            </a:br>
            <a:r>
              <a:rPr lang="it-IT" dirty="0">
                <a:solidFill>
                  <a:srgbClr val="008000"/>
                </a:solidFill>
              </a:rPr>
              <a:t>Introduzione a Spring Boot (parte 2)</a:t>
            </a:r>
            <a:br>
              <a:rPr lang="it-IT" dirty="0">
                <a:solidFill>
                  <a:srgbClr val="008000"/>
                </a:solidFill>
              </a:rPr>
            </a:br>
            <a:r>
              <a:rPr lang="it-IT" sz="3100" dirty="0">
                <a:solidFill>
                  <a:srgbClr val="008000"/>
                </a:solidFill>
              </a:rPr>
              <a:t>aa 2024-2025</a:t>
            </a:r>
            <a:br>
              <a:rPr lang="it-IT" dirty="0"/>
            </a:br>
            <a:endParaRPr lang="it-IT" dirty="0"/>
          </a:p>
        </p:txBody>
      </p:sp>
      <p:sp>
        <p:nvSpPr>
          <p:cNvPr id="4" name="Text Box 11"/>
          <p:cNvSpPr txBox="1">
            <a:spLocks noChangeArrowheads="1"/>
          </p:cNvSpPr>
          <p:nvPr/>
        </p:nvSpPr>
        <p:spPr bwMode="auto">
          <a:xfrm>
            <a:off x="2895600" y="6324601"/>
            <a:ext cx="6814686" cy="461665"/>
          </a:xfrm>
          <a:prstGeom prst="rect">
            <a:avLst/>
          </a:prstGeom>
          <a:noFill/>
          <a:ln w="9525">
            <a:noFill/>
            <a:miter lim="800000"/>
            <a:headEnd/>
            <a:tailEnd/>
          </a:ln>
        </p:spPr>
        <p:txBody>
          <a:bodyPr wrap="none">
            <a:spAutoFit/>
          </a:bodyPr>
          <a:lstStyle/>
          <a:p>
            <a:r>
              <a:rPr lang="en-US" sz="1200" dirty="0">
                <a:latin typeface="Calibri Light" panose="020F0302020204030204" pitchFamily="34" charset="0"/>
              </a:rPr>
              <a:t>This work is licensed under a Creative Commons Attribution-Noncommercial-Share Alike 3.0 United States</a:t>
            </a:r>
            <a:br>
              <a:rPr lang="en-US" sz="1200" dirty="0">
                <a:latin typeface="Calibri Light" panose="020F0302020204030204" pitchFamily="34" charset="0"/>
              </a:rPr>
            </a:br>
            <a:r>
              <a:rPr lang="en-US" sz="1200" dirty="0">
                <a:latin typeface="Calibri Light" panose="020F0302020204030204" pitchFamily="34" charset="0"/>
              </a:rPr>
              <a:t>See http://creativecommons.org/licenses/by-nc-sa/3.0/us/ for details</a:t>
            </a:r>
          </a:p>
        </p:txBody>
      </p:sp>
      <p:pic>
        <p:nvPicPr>
          <p:cNvPr id="5" name="Picture 13" descr="creative-commons"/>
          <p:cNvPicPr>
            <a:picLocks noChangeAspect="1" noChangeArrowheads="1"/>
          </p:cNvPicPr>
          <p:nvPr/>
        </p:nvPicPr>
        <p:blipFill>
          <a:blip r:embed="rId3" cstate="print"/>
          <a:srcRect/>
          <a:stretch>
            <a:fillRect/>
          </a:stretch>
        </p:blipFill>
        <p:spPr bwMode="auto">
          <a:xfrm>
            <a:off x="1625600" y="6324600"/>
            <a:ext cx="1117600" cy="393700"/>
          </a:xfrm>
          <a:prstGeom prst="rect">
            <a:avLst/>
          </a:prstGeom>
          <a:noFill/>
          <a:ln w="9525">
            <a:noFill/>
            <a:miter lim="800000"/>
            <a:headEnd/>
            <a:tailEnd/>
          </a:ln>
        </p:spPr>
      </p:pic>
      <p:pic>
        <p:nvPicPr>
          <p:cNvPr id="2" name="Immagine 1"/>
          <p:cNvPicPr>
            <a:picLocks noChangeAspect="1"/>
          </p:cNvPicPr>
          <p:nvPr/>
        </p:nvPicPr>
        <p:blipFill>
          <a:blip r:embed="rId4"/>
          <a:stretch>
            <a:fillRect/>
          </a:stretch>
        </p:blipFill>
        <p:spPr>
          <a:xfrm>
            <a:off x="4313085" y="4001343"/>
            <a:ext cx="941271" cy="511424"/>
          </a:xfrm>
          <a:prstGeom prst="rect">
            <a:avLst/>
          </a:prstGeom>
        </p:spPr>
      </p:pic>
      <p:sp>
        <p:nvSpPr>
          <p:cNvPr id="3" name="CasellaDiTesto 2"/>
          <p:cNvSpPr txBox="1"/>
          <p:nvPr/>
        </p:nvSpPr>
        <p:spPr>
          <a:xfrm>
            <a:off x="5399865" y="3908733"/>
            <a:ext cx="3098284" cy="646331"/>
          </a:xfrm>
          <a:prstGeom prst="rect">
            <a:avLst/>
          </a:prstGeom>
          <a:noFill/>
        </p:spPr>
        <p:txBody>
          <a:bodyPr wrap="none" rtlCol="0">
            <a:spAutoFit/>
          </a:bodyPr>
          <a:lstStyle/>
          <a:p>
            <a:r>
              <a:rPr lang="it-IT" dirty="0">
                <a:latin typeface="Calibri Light" panose="020F0302020204030204" pitchFamily="34" charset="0"/>
                <a:ea typeface="+mj-ea"/>
                <a:cs typeface="+mj-cs"/>
              </a:rPr>
              <a:t>Paolo Merialdo</a:t>
            </a:r>
          </a:p>
          <a:p>
            <a:r>
              <a:rPr lang="it-IT" dirty="0">
                <a:latin typeface="Calibri Light" panose="020F0302020204030204" pitchFamily="34" charset="0"/>
                <a:ea typeface="+mj-ea"/>
                <a:cs typeface="+mj-cs"/>
              </a:rPr>
              <a:t>Università degli Studi Roma Tre</a:t>
            </a:r>
          </a:p>
        </p:txBody>
      </p:sp>
    </p:spTree>
    <p:extLst>
      <p:ext uri="{BB962C8B-B14F-4D97-AF65-F5344CB8AC3E}">
        <p14:creationId xmlns:p14="http://schemas.microsoft.com/office/powerpoint/2010/main" val="251201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C97778-5F33-BB73-9F32-871F9A4C528C}"/>
              </a:ext>
            </a:extLst>
          </p:cNvPr>
          <p:cNvSpPr>
            <a:spLocks noGrp="1"/>
          </p:cNvSpPr>
          <p:nvPr>
            <p:ph type="title"/>
          </p:nvPr>
        </p:nvSpPr>
        <p:spPr/>
        <p:txBody>
          <a:bodyPr/>
          <a:lstStyle/>
          <a:p>
            <a:r>
              <a:rPr lang="en-US" dirty="0" err="1"/>
              <a:t>Introduzione</a:t>
            </a:r>
            <a:r>
              <a:rPr lang="en-US" dirty="0"/>
              <a:t> a Spring boot</a:t>
            </a:r>
          </a:p>
        </p:txBody>
      </p:sp>
      <p:sp>
        <p:nvSpPr>
          <p:cNvPr id="3" name="Segnaposto contenuto 2">
            <a:extLst>
              <a:ext uri="{FF2B5EF4-FFF2-40B4-BE49-F238E27FC236}">
                <a16:creationId xmlns:a16="http://schemas.microsoft.com/office/drawing/2014/main" id="{5DFEE2CA-89D8-CFC0-6AC5-D53A748CB3E9}"/>
              </a:ext>
            </a:extLst>
          </p:cNvPr>
          <p:cNvSpPr>
            <a:spLocks noGrp="1"/>
          </p:cNvSpPr>
          <p:nvPr>
            <p:ph idx="1"/>
          </p:nvPr>
        </p:nvSpPr>
        <p:spPr/>
        <p:txBody>
          <a:bodyPr/>
          <a:lstStyle/>
          <a:p>
            <a:r>
              <a:rPr lang="en-US" dirty="0" err="1"/>
              <a:t>Fino</a:t>
            </a:r>
            <a:r>
              <a:rPr lang="en-US" dirty="0"/>
              <a:t> ad </a:t>
            </a:r>
            <a:r>
              <a:rPr lang="en-US" dirty="0" err="1"/>
              <a:t>ora</a:t>
            </a:r>
            <a:r>
              <a:rPr lang="en-US" dirty="0"/>
              <a:t> </a:t>
            </a:r>
            <a:r>
              <a:rPr lang="en-US" dirty="0" err="1"/>
              <a:t>abbiamo</a:t>
            </a:r>
            <a:r>
              <a:rPr lang="en-US" dirty="0"/>
              <a:t> visto solo </a:t>
            </a:r>
            <a:r>
              <a:rPr lang="en-US" dirty="0" err="1"/>
              <a:t>operazioni</a:t>
            </a:r>
            <a:r>
              <a:rPr lang="en-US" dirty="0"/>
              <a:t> di </a:t>
            </a:r>
            <a:r>
              <a:rPr lang="en-US" dirty="0" err="1"/>
              <a:t>lettura</a:t>
            </a:r>
            <a:r>
              <a:rPr lang="en-US" dirty="0"/>
              <a:t> </a:t>
            </a:r>
            <a:r>
              <a:rPr lang="en-US" dirty="0" err="1"/>
              <a:t>dei</a:t>
            </a:r>
            <a:r>
              <a:rPr lang="en-US" dirty="0"/>
              <a:t> </a:t>
            </a:r>
            <a:r>
              <a:rPr lang="en-US" dirty="0" err="1"/>
              <a:t>dati</a:t>
            </a:r>
            <a:endParaRPr lang="en-US" dirty="0"/>
          </a:p>
          <a:p>
            <a:r>
              <a:rPr lang="en-US" dirty="0"/>
              <a:t>In un </a:t>
            </a:r>
            <a:r>
              <a:rPr lang="en-US" dirty="0" err="1"/>
              <a:t>sistema</a:t>
            </a:r>
            <a:r>
              <a:rPr lang="en-US" dirty="0"/>
              <a:t> </a:t>
            </a:r>
            <a:r>
              <a:rPr lang="en-US" dirty="0" err="1"/>
              <a:t>reale</a:t>
            </a:r>
            <a:r>
              <a:rPr lang="en-US" dirty="0"/>
              <a:t> ci </a:t>
            </a:r>
            <a:r>
              <a:rPr lang="en-US" dirty="0" err="1"/>
              <a:t>sono</a:t>
            </a:r>
            <a:r>
              <a:rPr lang="en-US" dirty="0"/>
              <a:t> </a:t>
            </a:r>
            <a:r>
              <a:rPr lang="en-US" dirty="0" err="1"/>
              <a:t>anche</a:t>
            </a:r>
            <a:r>
              <a:rPr lang="en-US" dirty="0"/>
              <a:t> </a:t>
            </a:r>
            <a:r>
              <a:rPr lang="en-US" dirty="0" err="1"/>
              <a:t>operazioni</a:t>
            </a:r>
            <a:r>
              <a:rPr lang="en-US" dirty="0"/>
              <a:t> per </a:t>
            </a:r>
            <a:r>
              <a:rPr lang="en-US" dirty="0" err="1"/>
              <a:t>modificare</a:t>
            </a:r>
            <a:r>
              <a:rPr lang="en-US" dirty="0"/>
              <a:t> il database, in </a:t>
            </a:r>
            <a:r>
              <a:rPr lang="en-US" dirty="0" err="1"/>
              <a:t>particolare</a:t>
            </a:r>
            <a:r>
              <a:rPr lang="en-US" dirty="0"/>
              <a:t> per </a:t>
            </a:r>
            <a:r>
              <a:rPr lang="en-US" dirty="0" err="1"/>
              <a:t>inserire</a:t>
            </a:r>
            <a:r>
              <a:rPr lang="en-US" dirty="0"/>
              <a:t>, </a:t>
            </a:r>
            <a:r>
              <a:rPr lang="en-US" dirty="0" err="1"/>
              <a:t>modificare</a:t>
            </a:r>
            <a:r>
              <a:rPr lang="en-US" dirty="0"/>
              <a:t>, </a:t>
            </a:r>
            <a:r>
              <a:rPr lang="en-US" dirty="0" err="1"/>
              <a:t>cancellare</a:t>
            </a:r>
            <a:r>
              <a:rPr lang="en-US" dirty="0"/>
              <a:t> tuple</a:t>
            </a:r>
          </a:p>
          <a:p>
            <a:r>
              <a:rPr lang="en-US" dirty="0"/>
              <a:t>Nel nostro </a:t>
            </a:r>
            <a:r>
              <a:rPr lang="en-US" dirty="0" err="1"/>
              <a:t>esempio</a:t>
            </a:r>
            <a:r>
              <a:rPr lang="en-US" dirty="0"/>
              <a:t>, </a:t>
            </a:r>
            <a:r>
              <a:rPr lang="en-US" dirty="0" err="1"/>
              <a:t>vediamo</a:t>
            </a:r>
            <a:r>
              <a:rPr lang="en-US" dirty="0"/>
              <a:t> come </a:t>
            </a:r>
            <a:r>
              <a:rPr lang="en-US" dirty="0" err="1"/>
              <a:t>possiamo</a:t>
            </a:r>
            <a:r>
              <a:rPr lang="en-US" dirty="0"/>
              <a:t> </a:t>
            </a:r>
            <a:r>
              <a:rPr lang="en-US" dirty="0" err="1"/>
              <a:t>gestire</a:t>
            </a:r>
            <a:r>
              <a:rPr lang="en-US" dirty="0"/>
              <a:t> </a:t>
            </a:r>
            <a:r>
              <a:rPr lang="en-US" dirty="0" err="1"/>
              <a:t>l'inserimento</a:t>
            </a:r>
            <a:r>
              <a:rPr lang="en-US" dirty="0"/>
              <a:t> di un nuovo film</a:t>
            </a:r>
          </a:p>
        </p:txBody>
      </p:sp>
    </p:spTree>
    <p:extLst>
      <p:ext uri="{BB962C8B-B14F-4D97-AF65-F5344CB8AC3E}">
        <p14:creationId xmlns:p14="http://schemas.microsoft.com/office/powerpoint/2010/main" val="58377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219DE9-02D2-E282-7307-F49649DC3010}"/>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9B9D8D72-DE8A-E4C7-FF64-FE51615FE0FD}"/>
              </a:ext>
            </a:extLst>
          </p:cNvPr>
          <p:cNvSpPr>
            <a:spLocks noGrp="1"/>
          </p:cNvSpPr>
          <p:nvPr>
            <p:ph idx="1"/>
          </p:nvPr>
        </p:nvSpPr>
        <p:spPr/>
        <p:txBody>
          <a:bodyPr/>
          <a:lstStyle/>
          <a:p>
            <a:r>
              <a:rPr lang="en-US" dirty="0" err="1"/>
              <a:t>Vediamo</a:t>
            </a:r>
            <a:r>
              <a:rPr lang="en-US" dirty="0"/>
              <a:t> </a:t>
            </a:r>
            <a:r>
              <a:rPr lang="en-US" dirty="0" err="1"/>
              <a:t>dapprima</a:t>
            </a:r>
            <a:r>
              <a:rPr lang="en-US" dirty="0"/>
              <a:t> </a:t>
            </a:r>
            <a:r>
              <a:rPr lang="en-US" dirty="0" err="1"/>
              <a:t>l'applicazione</a:t>
            </a:r>
            <a:r>
              <a:rPr lang="en-US" dirty="0"/>
              <a:t> </a:t>
            </a:r>
            <a:r>
              <a:rPr lang="en-US" dirty="0" err="1"/>
              <a:t>funzionante</a:t>
            </a:r>
            <a:r>
              <a:rPr lang="en-US" dirty="0"/>
              <a:t> (in aula)</a:t>
            </a:r>
          </a:p>
        </p:txBody>
      </p:sp>
    </p:spTree>
    <p:extLst>
      <p:ext uri="{BB962C8B-B14F-4D97-AF65-F5344CB8AC3E}">
        <p14:creationId xmlns:p14="http://schemas.microsoft.com/office/powerpoint/2010/main" val="36577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38A4D2-EB3F-27F1-678B-C0875F4E1968}"/>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0E56A2A6-17DB-0EE6-5221-5891AA7C391B}"/>
              </a:ext>
            </a:extLst>
          </p:cNvPr>
          <p:cNvSpPr>
            <a:spLocks noGrp="1"/>
          </p:cNvSpPr>
          <p:nvPr>
            <p:ph idx="1"/>
          </p:nvPr>
        </p:nvSpPr>
        <p:spPr/>
        <p:txBody>
          <a:bodyPr/>
          <a:lstStyle/>
          <a:p>
            <a:endParaRPr lang="en-US" dirty="0"/>
          </a:p>
        </p:txBody>
      </p:sp>
      <p:pic>
        <p:nvPicPr>
          <p:cNvPr id="6" name="Immagine 5">
            <a:extLst>
              <a:ext uri="{FF2B5EF4-FFF2-40B4-BE49-F238E27FC236}">
                <a16:creationId xmlns:a16="http://schemas.microsoft.com/office/drawing/2014/main" id="{A3124F95-9B5D-2BAE-5B67-1A498667C565}"/>
              </a:ext>
            </a:extLst>
          </p:cNvPr>
          <p:cNvPicPr>
            <a:picLocks noChangeAspect="1"/>
          </p:cNvPicPr>
          <p:nvPr/>
        </p:nvPicPr>
        <p:blipFill rotWithShape="1">
          <a:blip r:embed="rId2"/>
          <a:srcRect l="2593" t="10000" b="1111"/>
          <a:stretch/>
        </p:blipFill>
        <p:spPr>
          <a:xfrm rot="16200000">
            <a:off x="2945084" y="-1686196"/>
            <a:ext cx="6301832" cy="10223500"/>
          </a:xfrm>
          <a:prstGeom prst="rect">
            <a:avLst/>
          </a:prstGeom>
        </p:spPr>
      </p:pic>
    </p:spTree>
    <p:extLst>
      <p:ext uri="{BB962C8B-B14F-4D97-AF65-F5344CB8AC3E}">
        <p14:creationId xmlns:p14="http://schemas.microsoft.com/office/powerpoint/2010/main" val="422382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3C054-01B3-BAF0-A105-CC7122F0AF3B}"/>
              </a:ext>
            </a:extLst>
          </p:cNvPr>
          <p:cNvSpPr>
            <a:spLocks noGrp="1"/>
          </p:cNvSpPr>
          <p:nvPr>
            <p:ph type="title"/>
          </p:nvPr>
        </p:nvSpPr>
        <p:spPr/>
        <p:txBody>
          <a:bodyPr/>
          <a:lstStyle/>
          <a:p>
            <a:r>
              <a:rPr lang="en-US" dirty="0" err="1"/>
              <a:t>Vediamo</a:t>
            </a:r>
            <a:r>
              <a:rPr lang="en-US" dirty="0"/>
              <a:t> le </a:t>
            </a:r>
            <a:r>
              <a:rPr lang="en-US" dirty="0" err="1"/>
              <a:t>richieste</a:t>
            </a:r>
            <a:r>
              <a:rPr lang="en-US" dirty="0"/>
              <a:t> del nostro </a:t>
            </a:r>
            <a:r>
              <a:rPr lang="en-US" dirty="0" err="1"/>
              <a:t>sistema</a:t>
            </a:r>
            <a:endParaRPr lang="en-US" dirty="0"/>
          </a:p>
        </p:txBody>
      </p:sp>
      <p:sp>
        <p:nvSpPr>
          <p:cNvPr id="3" name="Segnaposto contenuto 2">
            <a:extLst>
              <a:ext uri="{FF2B5EF4-FFF2-40B4-BE49-F238E27FC236}">
                <a16:creationId xmlns:a16="http://schemas.microsoft.com/office/drawing/2014/main" id="{4D1419BD-690C-CE5D-7311-69FFF441DE23}"/>
              </a:ext>
            </a:extLst>
          </p:cNvPr>
          <p:cNvSpPr>
            <a:spLocks noGrp="1"/>
          </p:cNvSpPr>
          <p:nvPr>
            <p:ph idx="1"/>
          </p:nvPr>
        </p:nvSpPr>
        <p:spPr/>
        <p:txBody>
          <a:bodyPr>
            <a:normAutofit fontScale="70000" lnSpcReduction="20000"/>
          </a:bodyPr>
          <a:lstStyle/>
          <a:p>
            <a:pPr marL="0" indent="0">
              <a:buNone/>
            </a:pPr>
            <a:r>
              <a:rPr lang="it-IT" dirty="0" err="1">
                <a:solidFill>
                  <a:srgbClr val="646464"/>
                </a:solidFill>
                <a:effectLst/>
                <a:latin typeface="Menlo" panose="020B0609030804020204" pitchFamily="49" charset="0"/>
              </a:rPr>
              <a:t>Get</a:t>
            </a:r>
            <a:r>
              <a:rPr lang="it-IT" dirty="0">
                <a:solidFill>
                  <a:srgbClr val="646464"/>
                </a:solidFill>
                <a:effectLst/>
                <a:latin typeface="Menlo" panose="020B0609030804020204" pitchFamily="49" charset="0"/>
              </a:rPr>
              <a:t>  </a:t>
            </a:r>
            <a:r>
              <a:rPr lang="it-IT" dirty="0">
                <a:solidFill>
                  <a:srgbClr val="2A00FF"/>
                </a:solidFill>
                <a:effectLst/>
                <a:latin typeface="Menlo" panose="020B0609030804020204" pitchFamily="49" charset="0"/>
              </a:rPr>
              <a:t>/movie/{id}</a:t>
            </a:r>
          </a:p>
          <a:p>
            <a:pPr marL="0" indent="0">
              <a:buNone/>
            </a:pPr>
            <a:r>
              <a:rPr lang="it-IT" dirty="0">
                <a:latin typeface="Calibri Light" panose="020F0302020204030204" pitchFamily="34" charset="0"/>
                <a:cs typeface="Calibri Light" panose="020F0302020204030204" pitchFamily="34" charset="0"/>
              </a:rPr>
              <a:t>Risponde con con una pagina che mostra i dati </a:t>
            </a:r>
            <a:r>
              <a:rPr lang="it-IT" dirty="0">
                <a:effectLst/>
                <a:latin typeface="Calibri Light" panose="020F0302020204030204" pitchFamily="34" charset="0"/>
                <a:cs typeface="Calibri Light" panose="020F0302020204030204" pitchFamily="34" charset="0"/>
              </a:rPr>
              <a:t>del film con il codice specificato nell'ultima parte dell'URL </a:t>
            </a:r>
            <a:endParaRPr lang="it-IT" dirty="0">
              <a:solidFill>
                <a:srgbClr val="2A00FF"/>
              </a:solidFill>
              <a:effectLst/>
              <a:latin typeface="Menlo" panose="020B0609030804020204" pitchFamily="49" charset="0"/>
            </a:endParaRPr>
          </a:p>
          <a:p>
            <a:pPr marL="0" indent="0">
              <a:buNone/>
            </a:pPr>
            <a:endParaRPr lang="it-IT" dirty="0">
              <a:effectLst/>
              <a:latin typeface="Menlo" panose="020B0609030804020204" pitchFamily="49" charset="0"/>
            </a:endParaRPr>
          </a:p>
          <a:p>
            <a:pPr marL="0" indent="0">
              <a:buNone/>
            </a:pPr>
            <a:r>
              <a:rPr lang="it-IT" dirty="0" err="1">
                <a:solidFill>
                  <a:srgbClr val="646464"/>
                </a:solidFill>
                <a:effectLst/>
                <a:latin typeface="Menlo" panose="020B0609030804020204" pitchFamily="49" charset="0"/>
              </a:rPr>
              <a:t>Get</a:t>
            </a:r>
            <a:r>
              <a:rPr lang="it-IT" dirty="0">
                <a:solidFill>
                  <a:srgbClr val="646464"/>
                </a:solidFill>
                <a:effectLst/>
                <a:latin typeface="Menlo" panose="020B0609030804020204" pitchFamily="49" charset="0"/>
              </a:rPr>
              <a:t>  </a:t>
            </a:r>
            <a:r>
              <a:rPr lang="it-IT" dirty="0">
                <a:solidFill>
                  <a:srgbClr val="2A00FF"/>
                </a:solidFill>
                <a:effectLst/>
                <a:latin typeface="Menlo" panose="020B0609030804020204" pitchFamily="49" charset="0"/>
              </a:rPr>
              <a:t>/movie</a:t>
            </a:r>
          </a:p>
          <a:p>
            <a:pPr marL="0" indent="0">
              <a:buNone/>
            </a:pPr>
            <a:r>
              <a:rPr lang="it-IT" dirty="0">
                <a:latin typeface="Calibri Light" panose="020F0302020204030204" pitchFamily="34" charset="0"/>
                <a:cs typeface="Calibri Light" panose="020F0302020204030204" pitchFamily="34" charset="0"/>
              </a:rPr>
              <a:t>Risponde con con una pagina che mostra la lista di tutti i </a:t>
            </a:r>
            <a:r>
              <a:rPr lang="it-IT" dirty="0">
                <a:effectLst/>
                <a:latin typeface="Calibri Light" panose="020F0302020204030204" pitchFamily="34" charset="0"/>
                <a:cs typeface="Calibri Light" panose="020F0302020204030204" pitchFamily="34" charset="0"/>
              </a:rPr>
              <a:t>film</a:t>
            </a:r>
          </a:p>
          <a:p>
            <a:pPr marL="0" indent="0">
              <a:buNone/>
            </a:pPr>
            <a:endParaRPr lang="it-IT" dirty="0">
              <a:solidFill>
                <a:srgbClr val="646464"/>
              </a:solidFill>
              <a:effectLst/>
              <a:latin typeface="Menlo" panose="020B0609030804020204" pitchFamily="49" charset="0"/>
            </a:endParaRPr>
          </a:p>
          <a:p>
            <a:pPr marL="0" indent="0">
              <a:buNone/>
            </a:pPr>
            <a:r>
              <a:rPr lang="it-IT" dirty="0" err="1">
                <a:solidFill>
                  <a:srgbClr val="646464"/>
                </a:solidFill>
                <a:effectLst/>
                <a:highlight>
                  <a:srgbClr val="FFFF00"/>
                </a:highlight>
                <a:latin typeface="Menlo" panose="020B0609030804020204" pitchFamily="49" charset="0"/>
              </a:rPr>
              <a:t>Get</a:t>
            </a:r>
            <a:r>
              <a:rPr lang="it-IT" dirty="0">
                <a:solidFill>
                  <a:srgbClr val="646464"/>
                </a:solidFill>
                <a:effectLst/>
                <a:highlight>
                  <a:srgbClr val="FFFF00"/>
                </a:highlight>
                <a:latin typeface="Menlo" panose="020B0609030804020204" pitchFamily="49" charset="0"/>
              </a:rPr>
              <a:t>  </a:t>
            </a:r>
            <a:r>
              <a:rPr lang="it-IT" dirty="0">
                <a:solidFill>
                  <a:srgbClr val="2A00FF"/>
                </a:solidFill>
                <a:effectLst/>
                <a:highlight>
                  <a:srgbClr val="FFFF00"/>
                </a:highlight>
                <a:latin typeface="Menlo" panose="020B0609030804020204" pitchFamily="49" charset="0"/>
              </a:rPr>
              <a:t>/</a:t>
            </a:r>
            <a:r>
              <a:rPr lang="it-IT" dirty="0" err="1">
                <a:solidFill>
                  <a:srgbClr val="2A00FF"/>
                </a:solidFill>
                <a:effectLst/>
                <a:highlight>
                  <a:srgbClr val="FFFF00"/>
                </a:highlight>
                <a:latin typeface="Menlo" panose="020B0609030804020204" pitchFamily="49" charset="0"/>
              </a:rPr>
              <a:t>formNewMovie</a:t>
            </a:r>
            <a:endParaRPr lang="it-IT" dirty="0">
              <a:solidFill>
                <a:srgbClr val="2A00FF"/>
              </a:solidFill>
              <a:effectLst/>
              <a:highlight>
                <a:srgbClr val="FFFF00"/>
              </a:highlight>
              <a:latin typeface="Menlo" panose="020B0609030804020204" pitchFamily="49" charset="0"/>
            </a:endParaRPr>
          </a:p>
          <a:p>
            <a:pPr marL="0" indent="0">
              <a:buNone/>
            </a:pPr>
            <a:r>
              <a:rPr lang="it-IT" dirty="0">
                <a:highlight>
                  <a:srgbClr val="FFFF00"/>
                </a:highlight>
                <a:latin typeface="Calibri Light" panose="020F0302020204030204" pitchFamily="34" charset="0"/>
                <a:cs typeface="Calibri Light" panose="020F0302020204030204" pitchFamily="34" charset="0"/>
              </a:rPr>
              <a:t>Risponde con una pagina che contiene </a:t>
            </a:r>
            <a:r>
              <a:rPr lang="it-IT" dirty="0">
                <a:effectLst/>
                <a:highlight>
                  <a:srgbClr val="FFFF00"/>
                </a:highlight>
                <a:latin typeface="Calibri Light" panose="020F0302020204030204" pitchFamily="34" charset="0"/>
                <a:cs typeface="Calibri Light" panose="020F0302020204030204" pitchFamily="34" charset="0"/>
              </a:rPr>
              <a:t>la </a:t>
            </a:r>
            <a:r>
              <a:rPr lang="it-IT" dirty="0" err="1">
                <a:effectLst/>
                <a:highlight>
                  <a:srgbClr val="FFFF00"/>
                </a:highlight>
                <a:latin typeface="Calibri Light" panose="020F0302020204030204" pitchFamily="34" charset="0"/>
                <a:cs typeface="Calibri Light" panose="020F0302020204030204" pitchFamily="34" charset="0"/>
              </a:rPr>
              <a:t>form</a:t>
            </a:r>
            <a:r>
              <a:rPr lang="it-IT" dirty="0">
                <a:effectLst/>
                <a:highlight>
                  <a:srgbClr val="FFFF00"/>
                </a:highlight>
                <a:latin typeface="Calibri Light" panose="020F0302020204030204" pitchFamily="34" charset="0"/>
                <a:cs typeface="Calibri Light" panose="020F0302020204030204" pitchFamily="34" charset="0"/>
              </a:rPr>
              <a:t> per inserire i dati di un nuovo film</a:t>
            </a:r>
          </a:p>
          <a:p>
            <a:pPr marL="0" indent="0">
              <a:buNone/>
            </a:pPr>
            <a:endParaRPr lang="it-IT" dirty="0">
              <a:solidFill>
                <a:srgbClr val="646464"/>
              </a:solidFill>
              <a:effectLst/>
              <a:highlight>
                <a:srgbClr val="FFFF00"/>
              </a:highlight>
              <a:latin typeface="Menlo" panose="020B0609030804020204" pitchFamily="49" charset="0"/>
            </a:endParaRPr>
          </a:p>
          <a:p>
            <a:pPr marL="0" indent="0">
              <a:buNone/>
            </a:pPr>
            <a:r>
              <a:rPr lang="it-IT" dirty="0">
                <a:solidFill>
                  <a:srgbClr val="646464"/>
                </a:solidFill>
                <a:effectLst/>
                <a:highlight>
                  <a:srgbClr val="FFFF00"/>
                </a:highlight>
                <a:latin typeface="Menlo" panose="020B0609030804020204" pitchFamily="49" charset="0"/>
              </a:rPr>
              <a:t>Post </a:t>
            </a:r>
            <a:r>
              <a:rPr lang="it-IT" dirty="0">
                <a:solidFill>
                  <a:srgbClr val="2A00FF"/>
                </a:solidFill>
                <a:effectLst/>
                <a:highlight>
                  <a:srgbClr val="FFFF00"/>
                </a:highlight>
                <a:latin typeface="Menlo" panose="020B0609030804020204" pitchFamily="49" charset="0"/>
              </a:rPr>
              <a:t>/movie</a:t>
            </a:r>
          </a:p>
          <a:p>
            <a:pPr marL="0" indent="0">
              <a:buNone/>
            </a:pPr>
            <a:r>
              <a:rPr lang="it-IT" dirty="0">
                <a:highlight>
                  <a:srgbClr val="FFFF00"/>
                </a:highlight>
                <a:latin typeface="Calibri Light" panose="020F0302020204030204" pitchFamily="34" charset="0"/>
                <a:cs typeface="Calibri Light" panose="020F0302020204030204" pitchFamily="34" charset="0"/>
              </a:rPr>
              <a:t>Gestisce i dati di un nuovo film raccolti dal</a:t>
            </a:r>
            <a:r>
              <a:rPr lang="it-IT" dirty="0">
                <a:effectLst/>
                <a:highlight>
                  <a:srgbClr val="FFFF00"/>
                </a:highlight>
                <a:latin typeface="Calibri Light" panose="020F0302020204030204" pitchFamily="34" charset="0"/>
                <a:cs typeface="Calibri Light" panose="020F0302020204030204" pitchFamily="34" charset="0"/>
              </a:rPr>
              <a:t>la </a:t>
            </a:r>
            <a:r>
              <a:rPr lang="it-IT" dirty="0" err="1">
                <a:effectLst/>
                <a:highlight>
                  <a:srgbClr val="FFFF00"/>
                </a:highlight>
                <a:latin typeface="Calibri Light" panose="020F0302020204030204" pitchFamily="34" charset="0"/>
                <a:cs typeface="Calibri Light" panose="020F0302020204030204" pitchFamily="34" charset="0"/>
              </a:rPr>
              <a:t>form</a:t>
            </a:r>
            <a:r>
              <a:rPr lang="it-IT" dirty="0">
                <a:effectLst/>
                <a:highlight>
                  <a:srgbClr val="FFFF00"/>
                </a:highlight>
                <a:latin typeface="Calibri Light" panose="020F0302020204030204" pitchFamily="34" charset="0"/>
                <a:cs typeface="Calibri Light" panose="020F0302020204030204" pitchFamily="34" charset="0"/>
              </a:rPr>
              <a:t>: se il film non esiste, salva i dati nel </a:t>
            </a:r>
            <a:r>
              <a:rPr lang="it-IT" dirty="0" err="1">
                <a:effectLst/>
                <a:highlight>
                  <a:srgbClr val="FFFF00"/>
                </a:highlight>
                <a:latin typeface="Calibri Light" panose="020F0302020204030204" pitchFamily="34" charset="0"/>
                <a:cs typeface="Calibri Light" panose="020F0302020204030204" pitchFamily="34" charset="0"/>
              </a:rPr>
              <a:t>db</a:t>
            </a:r>
            <a:r>
              <a:rPr lang="it-IT" dirty="0">
                <a:effectLst/>
                <a:highlight>
                  <a:srgbClr val="FFFF00"/>
                </a:highlight>
                <a:latin typeface="Calibri Light" panose="020F0302020204030204" pitchFamily="34" charset="0"/>
                <a:cs typeface="Calibri Light" panose="020F0302020204030204" pitchFamily="34" charset="0"/>
              </a:rPr>
              <a:t> e risponde con una pagina che mostra i dati così come sono salvati nel </a:t>
            </a:r>
            <a:r>
              <a:rPr lang="it-IT" dirty="0" err="1">
                <a:effectLst/>
                <a:highlight>
                  <a:srgbClr val="FFFF00"/>
                </a:highlight>
                <a:latin typeface="Calibri Light" panose="020F0302020204030204" pitchFamily="34" charset="0"/>
                <a:cs typeface="Calibri Light" panose="020F0302020204030204" pitchFamily="34" charset="0"/>
              </a:rPr>
              <a:t>db</a:t>
            </a:r>
            <a:r>
              <a:rPr lang="it-IT" dirty="0">
                <a:effectLst/>
                <a:highlight>
                  <a:srgbClr val="FFFF00"/>
                </a:highlight>
                <a:latin typeface="Calibri Light" panose="020F0302020204030204" pitchFamily="34" charset="0"/>
                <a:cs typeface="Calibri Light" panose="020F0302020204030204" pitchFamily="34" charset="0"/>
              </a:rPr>
              <a:t>, se il film esiste già risponde con la pagina che mostra la </a:t>
            </a:r>
            <a:r>
              <a:rPr lang="it-IT" dirty="0" err="1">
                <a:effectLst/>
                <a:highlight>
                  <a:srgbClr val="FFFF00"/>
                </a:highlight>
                <a:latin typeface="Calibri Light" panose="020F0302020204030204" pitchFamily="34" charset="0"/>
                <a:cs typeface="Calibri Light" panose="020F0302020204030204" pitchFamily="34" charset="0"/>
              </a:rPr>
              <a:t>form</a:t>
            </a:r>
            <a:r>
              <a:rPr lang="it-IT" dirty="0">
                <a:effectLst/>
                <a:highlight>
                  <a:srgbClr val="FFFF00"/>
                </a:highlight>
                <a:latin typeface="Calibri Light" panose="020F0302020204030204" pitchFamily="34" charset="0"/>
                <a:cs typeface="Calibri Light" panose="020F0302020204030204" pitchFamily="34" charset="0"/>
              </a:rPr>
              <a:t> e con un messaggio di errore (il film esiste)</a:t>
            </a:r>
            <a:endParaRPr lang="it-IT" dirty="0">
              <a:solidFill>
                <a:srgbClr val="646464"/>
              </a:solidFill>
              <a:effectLst/>
              <a:highlight>
                <a:srgbClr val="FFFF00"/>
              </a:highlight>
              <a:latin typeface="Menlo" panose="020B0609030804020204" pitchFamily="49" charset="0"/>
            </a:endParaRPr>
          </a:p>
          <a:p>
            <a:pPr marL="0" indent="0">
              <a:buNone/>
            </a:pPr>
            <a:endParaRPr lang="it-IT" b="1" dirty="0">
              <a:solidFill>
                <a:srgbClr val="7F0055"/>
              </a:solidFill>
              <a:effectLst/>
              <a:latin typeface="Menlo" panose="020B0609030804020204" pitchFamily="49" charset="0"/>
            </a:endParaRPr>
          </a:p>
        </p:txBody>
      </p:sp>
    </p:spTree>
    <p:extLst>
      <p:ext uri="{BB962C8B-B14F-4D97-AF65-F5344CB8AC3E}">
        <p14:creationId xmlns:p14="http://schemas.microsoft.com/office/powerpoint/2010/main" val="154730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A3D874-E839-DCE3-0C8F-ECD20E38D285}"/>
              </a:ext>
            </a:extLst>
          </p:cNvPr>
          <p:cNvSpPr>
            <a:spLocks noGrp="1"/>
          </p:cNvSpPr>
          <p:nvPr>
            <p:ph type="title"/>
          </p:nvPr>
        </p:nvSpPr>
        <p:spPr/>
        <p:txBody>
          <a:bodyPr/>
          <a:lstStyle/>
          <a:p>
            <a:r>
              <a:rPr lang="en-US" dirty="0"/>
              <a:t>HTML: Form</a:t>
            </a:r>
          </a:p>
        </p:txBody>
      </p:sp>
      <p:sp>
        <p:nvSpPr>
          <p:cNvPr id="3" name="Segnaposto contenuto 2">
            <a:extLst>
              <a:ext uri="{FF2B5EF4-FFF2-40B4-BE49-F238E27FC236}">
                <a16:creationId xmlns:a16="http://schemas.microsoft.com/office/drawing/2014/main" id="{7831F619-9F63-EF93-C027-A3C7ECBA2085}"/>
              </a:ext>
            </a:extLst>
          </p:cNvPr>
          <p:cNvSpPr>
            <a:spLocks noGrp="1"/>
          </p:cNvSpPr>
          <p:nvPr>
            <p:ph idx="1"/>
          </p:nvPr>
        </p:nvSpPr>
        <p:spPr/>
        <p:txBody>
          <a:bodyPr/>
          <a:lstStyle/>
          <a:p>
            <a:r>
              <a:rPr lang="en-US" dirty="0"/>
              <a:t>Per </a:t>
            </a:r>
            <a:r>
              <a:rPr lang="en-US" dirty="0" err="1"/>
              <a:t>creare</a:t>
            </a:r>
            <a:r>
              <a:rPr lang="en-US" dirty="0"/>
              <a:t> </a:t>
            </a:r>
            <a:r>
              <a:rPr lang="en-US" dirty="0" err="1"/>
              <a:t>una</a:t>
            </a:r>
            <a:r>
              <a:rPr lang="en-US" dirty="0"/>
              <a:t> form in HTML </a:t>
            </a:r>
            <a:r>
              <a:rPr lang="en-US" dirty="0" err="1"/>
              <a:t>usiamo</a:t>
            </a:r>
            <a:r>
              <a:rPr lang="en-US" dirty="0"/>
              <a:t> il tag &lt;form&gt; </a:t>
            </a:r>
          </a:p>
          <a:p>
            <a:r>
              <a:rPr lang="en-US" dirty="0" err="1"/>
              <a:t>Ogni</a:t>
            </a:r>
            <a:r>
              <a:rPr lang="en-US" dirty="0"/>
              <a:t> </a:t>
            </a:r>
            <a:r>
              <a:rPr lang="en-US" dirty="0" err="1"/>
              <a:t>elemento</a:t>
            </a:r>
            <a:r>
              <a:rPr lang="en-US" dirty="0"/>
              <a:t> &lt;form&gt; </a:t>
            </a:r>
            <a:r>
              <a:rPr lang="en-US" dirty="0" err="1"/>
              <a:t>può</a:t>
            </a:r>
            <a:r>
              <a:rPr lang="en-US" dirty="0"/>
              <a:t> </a:t>
            </a:r>
            <a:r>
              <a:rPr lang="en-US" dirty="0" err="1"/>
              <a:t>contenere</a:t>
            </a:r>
            <a:r>
              <a:rPr lang="en-US" dirty="0"/>
              <a:t> testo (</a:t>
            </a:r>
            <a:r>
              <a:rPr lang="en-US" dirty="0" err="1"/>
              <a:t>eventualmente</a:t>
            </a:r>
            <a:r>
              <a:rPr lang="en-US" dirty="0"/>
              <a:t> marcato) ed </a:t>
            </a:r>
            <a:r>
              <a:rPr lang="en-US" dirty="0" err="1"/>
              <a:t>elementi</a:t>
            </a:r>
            <a:r>
              <a:rPr lang="en-US" dirty="0"/>
              <a:t> per </a:t>
            </a:r>
            <a:r>
              <a:rPr lang="en-US" dirty="0" err="1"/>
              <a:t>raccogliere</a:t>
            </a:r>
            <a:r>
              <a:rPr lang="en-US" dirty="0"/>
              <a:t> </a:t>
            </a:r>
            <a:r>
              <a:rPr lang="en-US" dirty="0" err="1"/>
              <a:t>dati</a:t>
            </a:r>
            <a:r>
              <a:rPr lang="en-US" dirty="0"/>
              <a:t> (</a:t>
            </a:r>
            <a:r>
              <a:rPr lang="en-US" dirty="0" err="1"/>
              <a:t>caselle</a:t>
            </a:r>
            <a:r>
              <a:rPr lang="en-US" dirty="0"/>
              <a:t> di testo, menu a </a:t>
            </a:r>
            <a:r>
              <a:rPr lang="en-US" dirty="0" err="1"/>
              <a:t>tendina</a:t>
            </a:r>
            <a:r>
              <a:rPr lang="en-US" dirty="0"/>
              <a:t>, </a:t>
            </a:r>
            <a:r>
              <a:rPr lang="en-US" dirty="0" err="1"/>
              <a:t>scelte</a:t>
            </a:r>
            <a:r>
              <a:rPr lang="en-US" dirty="0"/>
              <a:t> </a:t>
            </a:r>
            <a:r>
              <a:rPr lang="en-US" dirty="0" err="1"/>
              <a:t>opzionali</a:t>
            </a:r>
            <a:r>
              <a:rPr lang="en-US" dirty="0"/>
              <a:t>, </a:t>
            </a:r>
            <a:r>
              <a:rPr lang="en-US" dirty="0" err="1"/>
              <a:t>etc</a:t>
            </a:r>
            <a:r>
              <a:rPr lang="en-US" dirty="0"/>
              <a:t>). </a:t>
            </a:r>
          </a:p>
          <a:p>
            <a:r>
              <a:rPr lang="en-US" dirty="0"/>
              <a:t>Per </a:t>
            </a:r>
            <a:r>
              <a:rPr lang="en-US" dirty="0" err="1"/>
              <a:t>ora</a:t>
            </a:r>
            <a:r>
              <a:rPr lang="en-US" dirty="0"/>
              <a:t>, </a:t>
            </a:r>
            <a:r>
              <a:rPr lang="en-US" dirty="0" err="1"/>
              <a:t>noi</a:t>
            </a:r>
            <a:r>
              <a:rPr lang="en-US" dirty="0"/>
              <a:t> </a:t>
            </a:r>
            <a:r>
              <a:rPr lang="en-US" dirty="0" err="1"/>
              <a:t>usiamo</a:t>
            </a:r>
            <a:r>
              <a:rPr lang="en-US" dirty="0"/>
              <a:t> </a:t>
            </a:r>
            <a:r>
              <a:rPr lang="en-US" dirty="0" err="1"/>
              <a:t>l'elemento</a:t>
            </a:r>
            <a:r>
              <a:rPr lang="en-US" dirty="0"/>
              <a:t> </a:t>
            </a:r>
            <a:r>
              <a:rPr lang="en-US" dirty="0" err="1"/>
              <a:t>più</a:t>
            </a:r>
            <a:r>
              <a:rPr lang="en-US" dirty="0"/>
              <a:t> semplice: la </a:t>
            </a:r>
            <a:r>
              <a:rPr lang="en-US" dirty="0" err="1"/>
              <a:t>casella</a:t>
            </a:r>
            <a:r>
              <a:rPr lang="en-US" dirty="0"/>
              <a:t> di testo</a:t>
            </a:r>
          </a:p>
          <a:p>
            <a:pPr marL="0" indent="0">
              <a:buNone/>
            </a:pPr>
            <a:r>
              <a:rPr lang="it-IT" sz="3200" dirty="0">
                <a:solidFill>
                  <a:prstClr val="black"/>
                </a:solidFill>
                <a:latin typeface="Consolas" panose="020B0609020204030204" pitchFamily="49" charset="0"/>
                <a:cs typeface="Consolas" panose="020B0609020204030204" pitchFamily="49" charset="0"/>
              </a:rPr>
              <a:t>    &lt;input </a:t>
            </a:r>
            <a:r>
              <a:rPr lang="it-IT" sz="3200" dirty="0" err="1">
                <a:solidFill>
                  <a:prstClr val="black"/>
                </a:solidFill>
                <a:latin typeface="Consolas" panose="020B0609020204030204" pitchFamily="49" charset="0"/>
                <a:cs typeface="Consolas" panose="020B0609020204030204" pitchFamily="49" charset="0"/>
              </a:rPr>
              <a:t>type</a:t>
            </a:r>
            <a:r>
              <a:rPr lang="it-IT" sz="3200" dirty="0">
                <a:solidFill>
                  <a:prstClr val="black"/>
                </a:solidFill>
                <a:latin typeface="Consolas" panose="020B0609020204030204" pitchFamily="49" charset="0"/>
                <a:cs typeface="Consolas" panose="020B0609020204030204" pitchFamily="49" charset="0"/>
              </a:rPr>
              <a:t>="text"/&gt;</a:t>
            </a:r>
          </a:p>
          <a:p>
            <a:pPr marL="0" indent="0">
              <a:buNone/>
            </a:pPr>
            <a:r>
              <a:rPr lang="it-IT" dirty="0"/>
              <a:t>	Che nel browser viene visualizzato così:</a:t>
            </a:r>
          </a:p>
          <a:p>
            <a:pPr marL="0" indent="0">
              <a:buNone/>
            </a:pPr>
            <a:endParaRPr lang="it-IT" dirty="0">
              <a:solidFill>
                <a:prstClr val="black"/>
              </a:solidFill>
              <a:latin typeface="Consolas" panose="020B0609020204030204" pitchFamily="49" charset="0"/>
              <a:cs typeface="Consolas" panose="020B0609020204030204" pitchFamily="49" charset="0"/>
            </a:endParaRPr>
          </a:p>
          <a:p>
            <a:pPr marL="0" indent="0">
              <a:buNone/>
            </a:pPr>
            <a:endParaRPr lang="en-US" dirty="0"/>
          </a:p>
        </p:txBody>
      </p:sp>
      <p:pic>
        <p:nvPicPr>
          <p:cNvPr id="4" name="Immagine 3">
            <a:extLst>
              <a:ext uri="{FF2B5EF4-FFF2-40B4-BE49-F238E27FC236}">
                <a16:creationId xmlns:a16="http://schemas.microsoft.com/office/drawing/2014/main" id="{18455F58-B155-1CE9-20BB-0E25D31CFCE4}"/>
              </a:ext>
            </a:extLst>
          </p:cNvPr>
          <p:cNvPicPr>
            <a:picLocks noChangeAspect="1"/>
          </p:cNvPicPr>
          <p:nvPr/>
        </p:nvPicPr>
        <p:blipFill>
          <a:blip r:embed="rId2"/>
          <a:stretch>
            <a:fillRect/>
          </a:stretch>
        </p:blipFill>
        <p:spPr>
          <a:xfrm>
            <a:off x="2093217" y="5516564"/>
            <a:ext cx="2108200" cy="609600"/>
          </a:xfrm>
          <a:prstGeom prst="rect">
            <a:avLst/>
          </a:prstGeom>
        </p:spPr>
      </p:pic>
    </p:spTree>
    <p:extLst>
      <p:ext uri="{BB962C8B-B14F-4D97-AF65-F5344CB8AC3E}">
        <p14:creationId xmlns:p14="http://schemas.microsoft.com/office/powerpoint/2010/main" val="390375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EFA8F-85B0-6085-D499-847EDFEFFC8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44E63B3-EABE-BBE9-36F0-2B38C6E9FBC1}"/>
              </a:ext>
            </a:extLst>
          </p:cNvPr>
          <p:cNvSpPr>
            <a:spLocks noGrp="1"/>
          </p:cNvSpPr>
          <p:nvPr>
            <p:ph type="title"/>
          </p:nvPr>
        </p:nvSpPr>
        <p:spPr/>
        <p:txBody>
          <a:bodyPr/>
          <a:lstStyle/>
          <a:p>
            <a:r>
              <a:rPr lang="en-US" dirty="0"/>
              <a:t>HTML: Form</a:t>
            </a:r>
          </a:p>
        </p:txBody>
      </p:sp>
      <p:sp>
        <p:nvSpPr>
          <p:cNvPr id="3" name="Segnaposto contenuto 2">
            <a:extLst>
              <a:ext uri="{FF2B5EF4-FFF2-40B4-BE49-F238E27FC236}">
                <a16:creationId xmlns:a16="http://schemas.microsoft.com/office/drawing/2014/main" id="{A9E04019-0C95-9E93-B1C9-C99A17C946FA}"/>
              </a:ext>
            </a:extLst>
          </p:cNvPr>
          <p:cNvSpPr>
            <a:spLocks noGrp="1"/>
          </p:cNvSpPr>
          <p:nvPr>
            <p:ph idx="1"/>
          </p:nvPr>
        </p:nvSpPr>
        <p:spPr/>
        <p:txBody>
          <a:bodyPr/>
          <a:lstStyle/>
          <a:p>
            <a:r>
              <a:rPr lang="it-IT" dirty="0"/>
              <a:t>Una </a:t>
            </a:r>
            <a:r>
              <a:rPr lang="it-IT" dirty="0" err="1"/>
              <a:t>form</a:t>
            </a:r>
            <a:r>
              <a:rPr lang="it-IT" dirty="0"/>
              <a:t> HTML raccoglie i dati inseriti dall'utente e li manda (attraverso un messaggio HTTP GET o POST) al server, affinché siano processati da una risorsa</a:t>
            </a:r>
          </a:p>
          <a:p>
            <a:r>
              <a:rPr lang="it-IT" dirty="0"/>
              <a:t>Il metodo HTTP (GET o POST) e la risorsa che deve processare i dati sono espressi all'interno del tag &lt;</a:t>
            </a:r>
            <a:r>
              <a:rPr lang="it-IT" dirty="0" err="1"/>
              <a:t>form</a:t>
            </a:r>
            <a:r>
              <a:rPr lang="it-IT" dirty="0"/>
              <a:t>&gt; attraverso gli attributi </a:t>
            </a:r>
            <a:r>
              <a:rPr lang="it-IT" dirty="0" err="1"/>
              <a:t>method</a:t>
            </a:r>
            <a:r>
              <a:rPr lang="it-IT" dirty="0"/>
              <a:t> e action</a:t>
            </a:r>
          </a:p>
          <a:p>
            <a:pPr marL="0" indent="0">
              <a:buNone/>
            </a:pPr>
            <a:r>
              <a:rPr lang="it-IT" sz="3200" dirty="0">
                <a:latin typeface="Consolas" panose="020B0609020204030204" pitchFamily="49" charset="0"/>
                <a:cs typeface="Consolas" panose="020B0609020204030204" pitchFamily="49" charset="0"/>
              </a:rPr>
              <a:t>&lt;</a:t>
            </a:r>
            <a:r>
              <a:rPr lang="it-IT" dirty="0" err="1">
                <a:latin typeface="Consolas" panose="020B0609020204030204" pitchFamily="49" charset="0"/>
                <a:cs typeface="Consolas" panose="020B0609020204030204" pitchFamily="49" charset="0"/>
              </a:rPr>
              <a:t>form</a:t>
            </a:r>
            <a:r>
              <a:rPr lang="it-IT" dirty="0">
                <a:latin typeface="Consolas" panose="020B0609020204030204" pitchFamily="49" charset="0"/>
                <a:cs typeface="Consolas" panose="020B0609020204030204" pitchFamily="49" charset="0"/>
              </a:rPr>
              <a:t> action="</a:t>
            </a:r>
            <a:r>
              <a:rPr lang="it-IT" dirty="0" err="1">
                <a:latin typeface="Consolas" panose="020B0609020204030204" pitchFamily="49" charset="0"/>
                <a:cs typeface="Consolas" panose="020B0609020204030204" pitchFamily="49" charset="0"/>
              </a:rPr>
              <a:t>path</a:t>
            </a:r>
            <a:r>
              <a:rPr lang="it-IT" dirty="0">
                <a:latin typeface="Consolas" panose="020B0609020204030204" pitchFamily="49" charset="0"/>
                <a:cs typeface="Consolas" panose="020B0609020204030204" pitchFamily="49" charset="0"/>
              </a:rPr>
              <a:t> della risorsa" </a:t>
            </a:r>
            <a:r>
              <a:rPr lang="it-IT" dirty="0" err="1">
                <a:latin typeface="Consolas" panose="020B0609020204030204" pitchFamily="49" charset="0"/>
                <a:cs typeface="Consolas" panose="020B0609020204030204" pitchFamily="49" charset="0"/>
              </a:rPr>
              <a:t>method</a:t>
            </a:r>
            <a:r>
              <a:rPr lang="it-IT" dirty="0">
                <a:latin typeface="Consolas" panose="020B0609020204030204" pitchFamily="49" charset="0"/>
                <a:cs typeface="Consolas" panose="020B0609020204030204" pitchFamily="49" charset="0"/>
              </a:rPr>
              <a:t>="POST"&gt;</a:t>
            </a:r>
          </a:p>
          <a:p>
            <a:pPr marL="0" indent="0">
              <a:buNone/>
            </a:pPr>
            <a:endParaRPr lang="it-IT" dirty="0">
              <a:latin typeface="Consolas" panose="020B0609020204030204" pitchFamily="49" charset="0"/>
              <a:cs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73317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0FA472-6219-D640-A45B-8C1C4855FD7B}"/>
              </a:ext>
            </a:extLst>
          </p:cNvPr>
          <p:cNvSpPr>
            <a:spLocks noGrp="1"/>
          </p:cNvSpPr>
          <p:nvPr>
            <p:ph type="title"/>
          </p:nvPr>
        </p:nvSpPr>
        <p:spPr/>
        <p:txBody>
          <a:bodyPr/>
          <a:lstStyle/>
          <a:p>
            <a:r>
              <a:rPr lang="it-IT" dirty="0" err="1"/>
              <a:t>Thymeleaf</a:t>
            </a:r>
            <a:r>
              <a:rPr lang="it-IT" dirty="0"/>
              <a:t>: </a:t>
            </a:r>
            <a:r>
              <a:rPr lang="it-IT" dirty="0" err="1"/>
              <a:t>form</a:t>
            </a:r>
            <a:endParaRPr lang="it-IT" dirty="0"/>
          </a:p>
        </p:txBody>
      </p:sp>
      <p:sp>
        <p:nvSpPr>
          <p:cNvPr id="3" name="Segnaposto contenuto 2">
            <a:extLst>
              <a:ext uri="{FF2B5EF4-FFF2-40B4-BE49-F238E27FC236}">
                <a16:creationId xmlns:a16="http://schemas.microsoft.com/office/drawing/2014/main" id="{48676A55-A2A7-544C-B8AF-12856B1012CB}"/>
              </a:ext>
            </a:extLst>
          </p:cNvPr>
          <p:cNvSpPr>
            <a:spLocks noGrp="1"/>
          </p:cNvSpPr>
          <p:nvPr>
            <p:ph idx="1"/>
          </p:nvPr>
        </p:nvSpPr>
        <p:spPr/>
        <p:txBody>
          <a:bodyPr>
            <a:normAutofit/>
          </a:bodyPr>
          <a:lstStyle/>
          <a:p>
            <a:r>
              <a:rPr lang="it-IT" dirty="0"/>
              <a:t>Per la gestione delle </a:t>
            </a:r>
            <a:r>
              <a:rPr lang="it-IT" dirty="0" err="1"/>
              <a:t>form</a:t>
            </a:r>
            <a:r>
              <a:rPr lang="it-IT" dirty="0"/>
              <a:t>, </a:t>
            </a:r>
            <a:r>
              <a:rPr lang="it-IT" dirty="0" err="1"/>
              <a:t>Thymeleaf</a:t>
            </a:r>
            <a:r>
              <a:rPr lang="it-IT" dirty="0"/>
              <a:t> permette di associare alla </a:t>
            </a:r>
            <a:r>
              <a:rPr lang="it-IT" dirty="0" err="1"/>
              <a:t>form</a:t>
            </a:r>
            <a:r>
              <a:rPr lang="it-IT" dirty="0"/>
              <a:t>:</a:t>
            </a:r>
          </a:p>
          <a:p>
            <a:pPr lvl="1"/>
            <a:r>
              <a:rPr lang="it-IT" dirty="0"/>
              <a:t>Il </a:t>
            </a:r>
            <a:r>
              <a:rPr lang="it-IT" dirty="0" err="1"/>
              <a:t>path</a:t>
            </a:r>
            <a:r>
              <a:rPr lang="it-IT" dirty="0"/>
              <a:t> specificato nel controller attraverso l'attributo </a:t>
            </a:r>
            <a:r>
              <a:rPr lang="it-IT" dirty="0" err="1"/>
              <a:t>th:action</a:t>
            </a:r>
            <a:endParaRPr lang="it-IT" dirty="0"/>
          </a:p>
          <a:p>
            <a:pPr marL="457200" lvl="1" indent="0">
              <a:buNone/>
            </a:pPr>
            <a:r>
              <a:rPr lang="it-IT" sz="2200" dirty="0">
                <a:latin typeface="Consolas" panose="020B0609020204030204" pitchFamily="49" charset="0"/>
                <a:cs typeface="Consolas" panose="020B0609020204030204" pitchFamily="49" charset="0"/>
              </a:rPr>
              <a:t>&lt;</a:t>
            </a:r>
            <a:r>
              <a:rPr lang="it-IT" sz="2200" dirty="0" err="1">
                <a:latin typeface="Consolas" panose="020B0609020204030204" pitchFamily="49" charset="0"/>
                <a:cs typeface="Consolas" panose="020B0609020204030204" pitchFamily="49" charset="0"/>
              </a:rPr>
              <a:t>form</a:t>
            </a:r>
            <a:r>
              <a:rPr lang="it-IT" sz="2200" dirty="0">
                <a:latin typeface="Consolas" panose="020B0609020204030204" pitchFamily="49" charset="0"/>
                <a:cs typeface="Consolas" panose="020B0609020204030204" pitchFamily="49" charset="0"/>
              </a:rPr>
              <a:t> </a:t>
            </a:r>
            <a:r>
              <a:rPr lang="it-IT" sz="2200" dirty="0" err="1">
                <a:solidFill>
                  <a:srgbClr val="FF0000"/>
                </a:solidFill>
                <a:latin typeface="Consolas" panose="020B0609020204030204" pitchFamily="49" charset="0"/>
                <a:cs typeface="Consolas" panose="020B0609020204030204" pitchFamily="49" charset="0"/>
              </a:rPr>
              <a:t>th:action</a:t>
            </a:r>
            <a:r>
              <a:rPr lang="it-IT" sz="2200" dirty="0">
                <a:solidFill>
                  <a:srgbClr val="FF0000"/>
                </a:solidFill>
                <a:latin typeface="Consolas" panose="020B0609020204030204" pitchFamily="49" charset="0"/>
                <a:cs typeface="Consolas" panose="020B0609020204030204" pitchFamily="49" charset="0"/>
              </a:rPr>
              <a:t>="@{/movie}" </a:t>
            </a:r>
            <a:r>
              <a:rPr lang="it-IT" sz="2200" dirty="0" err="1">
                <a:latin typeface="Consolas" panose="020B0609020204030204" pitchFamily="49" charset="0"/>
                <a:cs typeface="Consolas" panose="020B0609020204030204" pitchFamily="49" charset="0"/>
              </a:rPr>
              <a:t>method</a:t>
            </a:r>
            <a:r>
              <a:rPr lang="it-IT" sz="2200" dirty="0">
                <a:latin typeface="Consolas" panose="020B0609020204030204" pitchFamily="49" charset="0"/>
                <a:cs typeface="Consolas" panose="020B0609020204030204" pitchFamily="49" charset="0"/>
              </a:rPr>
              <a:t>="POST" </a:t>
            </a:r>
            <a:r>
              <a:rPr lang="it-IT" sz="2200" dirty="0" err="1">
                <a:solidFill>
                  <a:srgbClr val="FF0000"/>
                </a:solidFill>
                <a:latin typeface="Consolas" panose="020B0609020204030204" pitchFamily="49" charset="0"/>
                <a:cs typeface="Consolas" panose="020B0609020204030204" pitchFamily="49" charset="0"/>
              </a:rPr>
              <a:t>th:object</a:t>
            </a:r>
            <a:r>
              <a:rPr lang="it-IT" sz="2200" dirty="0">
                <a:solidFill>
                  <a:srgbClr val="FF0000"/>
                </a:solidFill>
                <a:latin typeface="Consolas" panose="020B0609020204030204" pitchFamily="49" charset="0"/>
                <a:cs typeface="Consolas" panose="020B0609020204030204" pitchFamily="49" charset="0"/>
              </a:rPr>
              <a:t>="${movie}</a:t>
            </a:r>
            <a:r>
              <a:rPr lang="it-IT" sz="2200" dirty="0">
                <a:latin typeface="Consolas" panose="020B0609020204030204" pitchFamily="49" charset="0"/>
                <a:cs typeface="Consolas" panose="020B0609020204030204" pitchFamily="49" charset="0"/>
              </a:rPr>
              <a:t>"&gt;</a:t>
            </a:r>
          </a:p>
          <a:p>
            <a:pPr lvl="1"/>
            <a:r>
              <a:rPr lang="it-IT" dirty="0"/>
              <a:t>L'oggetto i cui campi vengono raccolti attraverso la </a:t>
            </a:r>
            <a:r>
              <a:rPr lang="it-IT" dirty="0" err="1"/>
              <a:t>form</a:t>
            </a:r>
            <a:r>
              <a:rPr lang="it-IT" dirty="0"/>
              <a:t> </a:t>
            </a:r>
          </a:p>
          <a:p>
            <a:pPr marL="457200" lvl="1" indent="0">
              <a:buNone/>
            </a:pPr>
            <a:r>
              <a:rPr lang="it-IT" sz="2200" dirty="0">
                <a:solidFill>
                  <a:prstClr val="black"/>
                </a:solidFill>
                <a:latin typeface="Consolas" panose="020B0609020204030204" pitchFamily="49" charset="0"/>
                <a:cs typeface="Consolas" panose="020B0609020204030204" pitchFamily="49" charset="0"/>
              </a:rPr>
              <a:t>&lt;</a:t>
            </a:r>
            <a:r>
              <a:rPr lang="it-IT" sz="2200" dirty="0" err="1">
                <a:solidFill>
                  <a:prstClr val="black"/>
                </a:solidFill>
                <a:latin typeface="Consolas" panose="020B0609020204030204" pitchFamily="49" charset="0"/>
                <a:cs typeface="Consolas" panose="020B0609020204030204" pitchFamily="49" charset="0"/>
              </a:rPr>
              <a:t>form</a:t>
            </a:r>
            <a:r>
              <a:rPr lang="it-IT" sz="2200" dirty="0">
                <a:solidFill>
                  <a:prstClr val="black"/>
                </a:solidFill>
                <a:latin typeface="Consolas" panose="020B0609020204030204" pitchFamily="49" charset="0"/>
                <a:cs typeface="Consolas" panose="020B0609020204030204" pitchFamily="49" charset="0"/>
              </a:rPr>
              <a:t> </a:t>
            </a:r>
            <a:r>
              <a:rPr lang="it-IT" sz="2200" dirty="0" err="1">
                <a:latin typeface="Consolas" panose="020B0609020204030204" pitchFamily="49" charset="0"/>
                <a:cs typeface="Consolas" panose="020B0609020204030204" pitchFamily="49" charset="0"/>
              </a:rPr>
              <a:t>th:action</a:t>
            </a:r>
            <a:r>
              <a:rPr lang="it-IT" sz="2200" dirty="0">
                <a:latin typeface="Consolas" panose="020B0609020204030204" pitchFamily="49" charset="0"/>
                <a:cs typeface="Consolas" panose="020B0609020204030204" pitchFamily="49" charset="0"/>
              </a:rPr>
              <a:t>="@{/movie}"</a:t>
            </a:r>
            <a:r>
              <a:rPr lang="it-IT" sz="2200" dirty="0">
                <a:solidFill>
                  <a:srgbClr val="FF0000"/>
                </a:solidFill>
                <a:latin typeface="Consolas" panose="020B0609020204030204" pitchFamily="49" charset="0"/>
                <a:cs typeface="Consolas" panose="020B0609020204030204" pitchFamily="49" charset="0"/>
              </a:rPr>
              <a:t> </a:t>
            </a:r>
            <a:r>
              <a:rPr lang="it-IT" sz="2200" dirty="0" err="1">
                <a:solidFill>
                  <a:prstClr val="black"/>
                </a:solidFill>
                <a:latin typeface="Consolas" panose="020B0609020204030204" pitchFamily="49" charset="0"/>
                <a:cs typeface="Consolas" panose="020B0609020204030204" pitchFamily="49" charset="0"/>
              </a:rPr>
              <a:t>method</a:t>
            </a:r>
            <a:r>
              <a:rPr lang="it-IT" sz="2200" dirty="0">
                <a:solidFill>
                  <a:prstClr val="black"/>
                </a:solidFill>
                <a:latin typeface="Consolas" panose="020B0609020204030204" pitchFamily="49" charset="0"/>
                <a:cs typeface="Consolas" panose="020B0609020204030204" pitchFamily="49" charset="0"/>
              </a:rPr>
              <a:t>="POST" </a:t>
            </a:r>
            <a:r>
              <a:rPr lang="it-IT" sz="2200" dirty="0" err="1">
                <a:solidFill>
                  <a:srgbClr val="FF0000"/>
                </a:solidFill>
                <a:latin typeface="Consolas" panose="020B0609020204030204" pitchFamily="49" charset="0"/>
                <a:cs typeface="Consolas" panose="020B0609020204030204" pitchFamily="49" charset="0"/>
              </a:rPr>
              <a:t>th:object</a:t>
            </a:r>
            <a:r>
              <a:rPr lang="it-IT" sz="2200" dirty="0">
                <a:solidFill>
                  <a:srgbClr val="FF0000"/>
                </a:solidFill>
                <a:latin typeface="Consolas" panose="020B0609020204030204" pitchFamily="49" charset="0"/>
                <a:cs typeface="Consolas" panose="020B0609020204030204" pitchFamily="49" charset="0"/>
              </a:rPr>
              <a:t>="${movie}"</a:t>
            </a:r>
            <a:r>
              <a:rPr lang="it-IT" sz="2200" dirty="0">
                <a:solidFill>
                  <a:prstClr val="black"/>
                </a:solidFill>
                <a:latin typeface="Consolas" panose="020B0609020204030204" pitchFamily="49" charset="0"/>
                <a:cs typeface="Consolas" panose="020B0609020204030204" pitchFamily="49" charset="0"/>
              </a:rPr>
              <a:t>&gt;</a:t>
            </a:r>
          </a:p>
          <a:p>
            <a:pPr lvl="1"/>
            <a:r>
              <a:rPr lang="it-IT" sz="3300" dirty="0">
                <a:solidFill>
                  <a:prstClr val="black"/>
                </a:solidFill>
              </a:rPr>
              <a:t>I campi dell'oggetto:</a:t>
            </a:r>
          </a:p>
          <a:p>
            <a:pPr marL="457200" lvl="1" indent="0">
              <a:buNone/>
            </a:pPr>
            <a:r>
              <a:rPr lang="it-IT" sz="2200" dirty="0">
                <a:solidFill>
                  <a:prstClr val="black"/>
                </a:solidFill>
                <a:latin typeface="Consolas" panose="020B0609020204030204" pitchFamily="49" charset="0"/>
                <a:cs typeface="Consolas" panose="020B0609020204030204" pitchFamily="49" charset="0"/>
              </a:rPr>
              <a:t>&lt;</a:t>
            </a:r>
            <a:r>
              <a:rPr lang="it-IT" sz="2200" dirty="0" err="1">
                <a:solidFill>
                  <a:prstClr val="black"/>
                </a:solidFill>
                <a:latin typeface="Consolas" panose="020B0609020204030204" pitchFamily="49" charset="0"/>
                <a:cs typeface="Consolas" panose="020B0609020204030204" pitchFamily="49" charset="0"/>
              </a:rPr>
              <a:t>span</a:t>
            </a:r>
            <a:r>
              <a:rPr lang="it-IT" sz="2200" dirty="0">
                <a:solidFill>
                  <a:prstClr val="black"/>
                </a:solidFill>
                <a:latin typeface="Consolas" panose="020B0609020204030204" pitchFamily="49" charset="0"/>
                <a:cs typeface="Consolas" panose="020B0609020204030204" pitchFamily="49" charset="0"/>
              </a:rPr>
              <a:t>&gt;&lt;input </a:t>
            </a:r>
            <a:r>
              <a:rPr lang="it-IT" sz="2200" dirty="0" err="1">
                <a:solidFill>
                  <a:prstClr val="black"/>
                </a:solidFill>
                <a:latin typeface="Consolas" panose="020B0609020204030204" pitchFamily="49" charset="0"/>
                <a:cs typeface="Consolas" panose="020B0609020204030204" pitchFamily="49" charset="0"/>
              </a:rPr>
              <a:t>type</a:t>
            </a:r>
            <a:r>
              <a:rPr lang="it-IT" sz="2200" dirty="0">
                <a:solidFill>
                  <a:prstClr val="black"/>
                </a:solidFill>
                <a:latin typeface="Consolas" panose="020B0609020204030204" pitchFamily="49" charset="0"/>
                <a:cs typeface="Consolas" panose="020B0609020204030204" pitchFamily="49" charset="0"/>
              </a:rPr>
              <a:t>="text" </a:t>
            </a:r>
            <a:r>
              <a:rPr lang="it-IT" sz="2200" dirty="0" err="1">
                <a:solidFill>
                  <a:srgbClr val="FF0000"/>
                </a:solidFill>
                <a:latin typeface="Consolas" panose="020B0609020204030204" pitchFamily="49" charset="0"/>
                <a:cs typeface="Consolas" panose="020B0609020204030204" pitchFamily="49" charset="0"/>
              </a:rPr>
              <a:t>th:field</a:t>
            </a:r>
            <a:r>
              <a:rPr lang="it-IT" sz="2200" dirty="0">
                <a:solidFill>
                  <a:srgbClr val="FF0000"/>
                </a:solidFill>
                <a:latin typeface="Consolas" panose="020B0609020204030204" pitchFamily="49" charset="0"/>
                <a:cs typeface="Consolas" panose="020B0609020204030204" pitchFamily="49" charset="0"/>
              </a:rPr>
              <a:t>="${</a:t>
            </a:r>
            <a:r>
              <a:rPr lang="it-IT" sz="2200" dirty="0" err="1">
                <a:solidFill>
                  <a:srgbClr val="FF0000"/>
                </a:solidFill>
                <a:latin typeface="Consolas" panose="020B0609020204030204" pitchFamily="49" charset="0"/>
                <a:cs typeface="Consolas" panose="020B0609020204030204" pitchFamily="49" charset="0"/>
              </a:rPr>
              <a:t>movie.title</a:t>
            </a:r>
            <a:r>
              <a:rPr lang="it-IT" sz="2200" dirty="0">
                <a:solidFill>
                  <a:srgbClr val="FF0000"/>
                </a:solidFill>
                <a:latin typeface="Consolas" panose="020B0609020204030204" pitchFamily="49" charset="0"/>
                <a:cs typeface="Consolas" panose="020B0609020204030204" pitchFamily="49" charset="0"/>
              </a:rPr>
              <a:t>}"</a:t>
            </a:r>
            <a:r>
              <a:rPr lang="it-IT" sz="2200" dirty="0">
                <a:solidFill>
                  <a:prstClr val="black"/>
                </a:solidFill>
                <a:latin typeface="Consolas" panose="020B0609020204030204" pitchFamily="49" charset="0"/>
                <a:cs typeface="Consolas" panose="020B0609020204030204" pitchFamily="49" charset="0"/>
              </a:rPr>
              <a:t> /&gt;&lt;/</a:t>
            </a:r>
            <a:r>
              <a:rPr lang="it-IT" sz="2200" dirty="0" err="1">
                <a:solidFill>
                  <a:prstClr val="black"/>
                </a:solidFill>
                <a:latin typeface="Consolas" panose="020B0609020204030204" pitchFamily="49" charset="0"/>
                <a:cs typeface="Consolas" panose="020B0609020204030204" pitchFamily="49" charset="0"/>
              </a:rPr>
              <a:t>span</a:t>
            </a:r>
            <a:r>
              <a:rPr lang="it-IT" sz="2200" dirty="0">
                <a:solidFill>
                  <a:prstClr val="black"/>
                </a:soli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49580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947B19-D52A-174C-95D3-CCFA73B719D1}"/>
              </a:ext>
            </a:extLst>
          </p:cNvPr>
          <p:cNvSpPr>
            <a:spLocks noGrp="1"/>
          </p:cNvSpPr>
          <p:nvPr>
            <p:ph type="title"/>
          </p:nvPr>
        </p:nvSpPr>
        <p:spPr/>
        <p:txBody>
          <a:bodyPr/>
          <a:lstStyle/>
          <a:p>
            <a:r>
              <a:rPr lang="it-IT" dirty="0" err="1"/>
              <a:t>Thymeleaf</a:t>
            </a:r>
            <a:r>
              <a:rPr lang="it-IT" dirty="0"/>
              <a:t>: </a:t>
            </a:r>
            <a:r>
              <a:rPr lang="it-IT" dirty="0" err="1"/>
              <a:t>form</a:t>
            </a:r>
            <a:endParaRPr lang="it-IT" dirty="0"/>
          </a:p>
        </p:txBody>
      </p:sp>
      <p:sp>
        <p:nvSpPr>
          <p:cNvPr id="3" name="Segnaposto contenuto 2">
            <a:extLst>
              <a:ext uri="{FF2B5EF4-FFF2-40B4-BE49-F238E27FC236}">
                <a16:creationId xmlns:a16="http://schemas.microsoft.com/office/drawing/2014/main" id="{E1A1346F-A53C-C940-A631-FF62071270E0}"/>
              </a:ext>
            </a:extLst>
          </p:cNvPr>
          <p:cNvSpPr>
            <a:spLocks noGrp="1"/>
          </p:cNvSpPr>
          <p:nvPr>
            <p:ph idx="1"/>
          </p:nvPr>
        </p:nvSpPr>
        <p:spPr>
          <a:xfrm>
            <a:off x="609600" y="1087027"/>
            <a:ext cx="10972800" cy="6238115"/>
          </a:xfrm>
        </p:spPr>
        <p:txBody>
          <a:bodyPr>
            <a:normAutofit fontScale="47500" lnSpcReduction="20000"/>
          </a:bodyPr>
          <a:lstStyle/>
          <a:p>
            <a:pPr marL="0" indent="0">
              <a:buNone/>
            </a:pPr>
            <a:r>
              <a:rPr lang="it-IT" dirty="0">
                <a:effectLst/>
                <a:latin typeface="Menlo" panose="020B0609030804020204" pitchFamily="49" charset="0"/>
              </a:rPr>
              <a:t>&lt;!DOCTYPE html&gt;</a:t>
            </a:r>
          </a:p>
          <a:p>
            <a:pPr marL="0" indent="0">
              <a:buNone/>
            </a:pPr>
            <a:r>
              <a:rPr lang="it-IT" dirty="0">
                <a:solidFill>
                  <a:srgbClr val="000000"/>
                </a:solidFill>
                <a:effectLst/>
                <a:latin typeface="Menlo" panose="020B0609030804020204" pitchFamily="49" charset="0"/>
              </a:rPr>
              <a:t>&lt;</a:t>
            </a:r>
            <a:r>
              <a:rPr lang="it-IT" dirty="0">
                <a:solidFill>
                  <a:srgbClr val="268BD2"/>
                </a:solidFill>
                <a:effectLst/>
                <a:latin typeface="Menlo" panose="020B0609030804020204" pitchFamily="49" charset="0"/>
              </a:rPr>
              <a:t>html</a:t>
            </a:r>
            <a:r>
              <a:rPr lang="it-IT" dirty="0">
                <a:solidFill>
                  <a:srgbClr val="000000"/>
                </a:solidFill>
                <a:effectLst/>
                <a:latin typeface="Menlo" panose="020B0609030804020204" pitchFamily="49" charset="0"/>
              </a:rPr>
              <a:t>&gt;</a:t>
            </a:r>
            <a:br>
              <a:rPr lang="it-IT" dirty="0">
                <a:effectLst/>
                <a:latin typeface="Menlo" panose="020B0609030804020204" pitchFamily="49" charset="0"/>
              </a:rPr>
            </a:br>
            <a:r>
              <a:rPr lang="it-IT" dirty="0">
                <a:effectLst/>
                <a:latin typeface="Menlo" panose="020B0609030804020204" pitchFamily="49" charset="0"/>
              </a:rPr>
              <a:t>  </a:t>
            </a:r>
            <a:r>
              <a:rPr lang="it-IT" dirty="0">
                <a:solidFill>
                  <a:srgbClr val="000000"/>
                </a:solidFill>
                <a:effectLst/>
                <a:latin typeface="Menlo" panose="020B0609030804020204" pitchFamily="49" charset="0"/>
              </a:rPr>
              <a:t>&lt;</a:t>
            </a:r>
            <a:r>
              <a:rPr lang="it-IT" dirty="0">
                <a:solidFill>
                  <a:srgbClr val="268BD2"/>
                </a:solidFill>
                <a:effectLst/>
                <a:latin typeface="Menlo" panose="020B0609030804020204" pitchFamily="49" charset="0"/>
              </a:rPr>
              <a:t>head</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err="1">
                <a:solidFill>
                  <a:srgbClr val="268BD2"/>
                </a:solidFill>
                <a:effectLst/>
                <a:latin typeface="Menlo" panose="020B0609030804020204" pitchFamily="49" charset="0"/>
              </a:rPr>
              <a:t>title</a:t>
            </a:r>
            <a:r>
              <a:rPr lang="it-IT" dirty="0">
                <a:solidFill>
                  <a:srgbClr val="93A1A1"/>
                </a:solidFill>
                <a:effectLst/>
                <a:latin typeface="Menlo" panose="020B0609030804020204" pitchFamily="49" charset="0"/>
              </a:rPr>
              <a:t>&gt;</a:t>
            </a:r>
            <a:r>
              <a:rPr lang="it-IT" dirty="0">
                <a:effectLst/>
                <a:latin typeface="Menlo" panose="020B0609030804020204" pitchFamily="49" charset="0"/>
              </a:rPr>
              <a:t>New Movie</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title</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link</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rel</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err="1">
                <a:solidFill>
                  <a:srgbClr val="2AA198"/>
                </a:solidFill>
                <a:effectLst/>
                <a:latin typeface="Menlo" panose="020B0609030804020204" pitchFamily="49" charset="0"/>
              </a:rPr>
              <a:t>stylesheet</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href</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latin typeface="Menlo" panose="020B0609030804020204" pitchFamily="49" charset="0"/>
              </a:rPr>
              <a:t>stile.css?version</a:t>
            </a:r>
            <a:r>
              <a:rPr lang="it-IT" dirty="0">
                <a:solidFill>
                  <a:srgbClr val="2AA198"/>
                </a:solidFill>
                <a:effectLst/>
                <a:latin typeface="Menlo" panose="020B0609030804020204" pitchFamily="49" charset="0"/>
              </a:rPr>
              <a:t>=3</a:t>
            </a:r>
            <a:r>
              <a:rPr lang="it-IT" dirty="0">
                <a:solidFill>
                  <a:srgbClr val="93A1A1"/>
                </a:solidFill>
                <a:effectLst/>
                <a:latin typeface="Menlo" panose="020B0609030804020204" pitchFamily="49" charset="0"/>
              </a:rPr>
              <a:t>" /&gt;</a:t>
            </a:r>
            <a:endParaRPr lang="it-IT" dirty="0">
              <a:solidFill>
                <a:srgbClr val="2AA198"/>
              </a:solidFill>
              <a:effectLst/>
              <a:latin typeface="Menlo" panose="020B0609030804020204" pitchFamily="49" charset="0"/>
            </a:endParaRPr>
          </a:p>
          <a:p>
            <a:pPr marL="0" indent="0">
              <a:buNone/>
            </a:pPr>
            <a:r>
              <a:rPr lang="it-IT" dirty="0">
                <a:solidFill>
                  <a:srgbClr val="000000"/>
                </a:solidFill>
                <a:effectLst/>
                <a:latin typeface="Menlo" panose="020B0609030804020204" pitchFamily="49" charset="0"/>
              </a:rPr>
              <a:t>  &lt;/</a:t>
            </a:r>
            <a:r>
              <a:rPr lang="it-IT" dirty="0">
                <a:solidFill>
                  <a:srgbClr val="268BD2"/>
                </a:solidFill>
                <a:effectLst/>
                <a:latin typeface="Menlo" panose="020B0609030804020204" pitchFamily="49" charset="0"/>
              </a:rPr>
              <a:t>head</a:t>
            </a:r>
            <a:r>
              <a:rPr lang="it-IT" dirty="0">
                <a:solidFill>
                  <a:srgbClr val="000000"/>
                </a:solidFill>
                <a:effectLst/>
                <a:latin typeface="Menlo" panose="020B0609030804020204" pitchFamily="49" charset="0"/>
              </a:rPr>
              <a:t>&gt;</a:t>
            </a:r>
            <a:endParaRPr lang="it-IT" dirty="0">
              <a:effectLst/>
              <a:latin typeface="Menlo" panose="020B0609030804020204" pitchFamily="49" charset="0"/>
            </a:endParaRPr>
          </a:p>
          <a:p>
            <a:pPr marL="0" indent="0">
              <a:buNone/>
            </a:pPr>
            <a:r>
              <a:rPr lang="it-IT" dirty="0">
                <a:solidFill>
                  <a:srgbClr val="000000"/>
                </a:solidFill>
                <a:effectLst/>
                <a:latin typeface="Menlo" panose="020B0609030804020204" pitchFamily="49" charset="0"/>
              </a:rPr>
              <a:t>  &lt;</a:t>
            </a:r>
            <a:r>
              <a:rPr lang="it-IT" dirty="0">
                <a:solidFill>
                  <a:srgbClr val="268BD2"/>
                </a:solidFill>
                <a:effectLst/>
                <a:latin typeface="Menlo" panose="020B0609030804020204" pitchFamily="49" charset="0"/>
              </a:rPr>
              <a:t>body</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a</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href</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"&gt;&lt;</a:t>
            </a:r>
            <a:r>
              <a:rPr lang="it-IT" dirty="0" err="1">
                <a:solidFill>
                  <a:srgbClr val="268BD2"/>
                </a:solidFill>
                <a:effectLst/>
                <a:latin typeface="Menlo" panose="020B0609030804020204" pitchFamily="49" charset="0"/>
              </a:rPr>
              <a:t>img</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src</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/logo-</a:t>
            </a:r>
            <a:r>
              <a:rPr lang="it-IT" dirty="0" err="1">
                <a:solidFill>
                  <a:srgbClr val="2AA198"/>
                </a:solidFill>
                <a:effectLst/>
                <a:latin typeface="Menlo" panose="020B0609030804020204" pitchFamily="49" charset="0"/>
              </a:rPr>
              <a:t>siw.png</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width</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50%</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a</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h1</a:t>
            </a:r>
            <a:r>
              <a:rPr lang="it-IT" dirty="0">
                <a:solidFill>
                  <a:srgbClr val="93A1A1"/>
                </a:solidFill>
                <a:effectLst/>
                <a:latin typeface="Menlo" panose="020B0609030804020204" pitchFamily="49" charset="0"/>
              </a:rPr>
              <a:t>&gt;</a:t>
            </a:r>
            <a:r>
              <a:rPr lang="it-IT" dirty="0">
                <a:effectLst/>
                <a:latin typeface="Menlo" panose="020B0609030804020204" pitchFamily="49" charset="0"/>
              </a:rPr>
              <a:t>Aggiungi un film</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h1</a:t>
            </a:r>
            <a:r>
              <a:rPr lang="it-IT" dirty="0">
                <a:solidFill>
                  <a:srgbClr val="93A1A1"/>
                </a:solidFill>
                <a:effectLst/>
                <a:latin typeface="Menlo" panose="020B0609030804020204" pitchFamily="49" charset="0"/>
              </a:rPr>
              <a:t>&gt;</a:t>
            </a:r>
            <a:endParaRPr lang="it-IT" dirty="0">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err="1">
                <a:solidFill>
                  <a:srgbClr val="268BD2"/>
                </a:solidFill>
                <a:effectLst/>
                <a:latin typeface="Menlo" panose="020B0609030804020204" pitchFamily="49" charset="0"/>
              </a:rPr>
              <a:t>form</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th:action</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@{/movie}</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method</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POST</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th:object</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${movie}</a:t>
            </a:r>
            <a:r>
              <a:rPr lang="it-IT" dirty="0">
                <a:solidFill>
                  <a:srgbClr val="93A1A1"/>
                </a:solidFill>
                <a:effectLst/>
                <a:latin typeface="Menlo" panose="020B0609030804020204" pitchFamily="49" charset="0"/>
              </a:rPr>
              <a:t>"&gt;</a:t>
            </a:r>
          </a:p>
          <a:p>
            <a:pPr marL="0" indent="0">
              <a:buNone/>
            </a:pP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000000"/>
                </a:solidFill>
                <a:effectLst/>
                <a:latin typeface="Menlo" panose="020B0609030804020204" pitchFamily="49" charset="0"/>
              </a:rPr>
              <a:t>        Titolo: </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input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required</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type</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text</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th:field</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latin typeface="Menlo" panose="020B0609030804020204" pitchFamily="49" charset="0"/>
              </a:rPr>
              <a:t>movie.title</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"/&gt;&lt;/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a:t>
            </a: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000000"/>
                </a:solidFill>
                <a:effectLst/>
                <a:latin typeface="Menlo" panose="020B0609030804020204" pitchFamily="49" charset="0"/>
              </a:rPr>
              <a:t>        Anno: </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input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required</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type</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text</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th:field</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latin typeface="Menlo" panose="020B0609030804020204" pitchFamily="49" charset="0"/>
              </a:rPr>
              <a:t>movie.year</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"/&gt;&lt;/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a:t>
            </a: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latin typeface="Menlo" panose="020B0609030804020204" pitchFamily="49" charset="0"/>
              </a:rPr>
              <a:t>      </a:t>
            </a:r>
            <a:r>
              <a:rPr lang="it-IT" dirty="0">
                <a:solidFill>
                  <a:srgbClr val="93A1A1"/>
                </a:solidFill>
                <a:effectLst/>
                <a:latin typeface="Menlo" panose="020B0609030804020204" pitchFamily="49" charset="0"/>
              </a:rPr>
              <a:t>&lt;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a:t>
            </a:r>
            <a:r>
              <a:rPr lang="it-IT" dirty="0">
                <a:solidFill>
                  <a:srgbClr val="000000"/>
                </a:solidFill>
                <a:effectLst/>
                <a:latin typeface="Menlo" panose="020B0609030804020204" pitchFamily="49" charset="0"/>
              </a:rPr>
              <a:t>URL immagine:</a:t>
            </a:r>
            <a:r>
              <a:rPr lang="it-IT" dirty="0">
                <a:solidFill>
                  <a:srgbClr val="93A1A1"/>
                </a:solidFill>
                <a:effectLst/>
                <a:latin typeface="Menlo" panose="020B0609030804020204" pitchFamily="49" charset="0"/>
              </a:rPr>
              <a:t> &lt;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&gt;&lt;</a:t>
            </a:r>
            <a:r>
              <a:rPr lang="it-IT" dirty="0">
                <a:solidFill>
                  <a:srgbClr val="268BD2"/>
                </a:solidFill>
                <a:effectLst/>
                <a:latin typeface="Menlo" panose="020B0609030804020204" pitchFamily="49" charset="0"/>
              </a:rPr>
              <a:t>input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type</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err="1">
                <a:solidFill>
                  <a:srgbClr val="2AA198"/>
                </a:solidFill>
                <a:effectLst/>
                <a:latin typeface="Menlo" panose="020B0609030804020204" pitchFamily="49" charset="0"/>
              </a:rPr>
              <a:t>url</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th:field</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2AA198"/>
                </a:solidFill>
                <a:effectLst/>
                <a:latin typeface="Menlo" panose="020B0609030804020204" pitchFamily="49" charset="0"/>
              </a:rPr>
              <a:t>${</a:t>
            </a:r>
            <a:r>
              <a:rPr lang="it-IT" dirty="0" err="1">
                <a:solidFill>
                  <a:srgbClr val="2AA198"/>
                </a:solidFill>
                <a:effectLst/>
                <a:latin typeface="Menlo" panose="020B0609030804020204" pitchFamily="49" charset="0"/>
              </a:rPr>
              <a:t>movie.urlImage</a:t>
            </a:r>
            <a:r>
              <a:rPr lang="it-IT" dirty="0">
                <a:solidFill>
                  <a:srgbClr val="2AA198"/>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a:solidFill>
                  <a:srgbClr val="000000"/>
                </a:solidFill>
                <a:effectLst/>
                <a:latin typeface="Menlo" panose="020B0609030804020204" pitchFamily="49" charset="0"/>
              </a:rPr>
              <a:t> </a:t>
            </a:r>
            <a:r>
              <a:rPr lang="it-IT" dirty="0">
                <a:solidFill>
                  <a:srgbClr val="93A1A1"/>
                </a:solidFill>
                <a:effectLst/>
                <a:latin typeface="Menlo" panose="020B0609030804020204" pitchFamily="49" charset="0"/>
              </a:rPr>
              <a:t>/&gt;&lt;/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a:t>
            </a:r>
            <a:endParaRPr lang="it-IT" dirty="0">
              <a:solidFill>
                <a:srgbClr val="2AA198"/>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&gt;&lt;</a:t>
            </a:r>
            <a:r>
              <a:rPr lang="it-IT" dirty="0" err="1">
                <a:solidFill>
                  <a:srgbClr val="268BD2"/>
                </a:solidFill>
                <a:effectLst/>
                <a:latin typeface="Menlo" panose="020B0609030804020204" pitchFamily="49" charset="0"/>
              </a:rPr>
              <a:t>button</a:t>
            </a:r>
            <a:r>
              <a:rPr lang="it-IT" dirty="0">
                <a:solidFill>
                  <a:srgbClr val="000000"/>
                </a:solidFill>
                <a:effectLst/>
                <a:latin typeface="Menlo" panose="020B0609030804020204" pitchFamily="49" charset="0"/>
              </a:rPr>
              <a:t> </a:t>
            </a:r>
            <a:r>
              <a:rPr lang="it-IT" dirty="0" err="1">
                <a:solidFill>
                  <a:srgbClr val="93A1A1"/>
                </a:solidFill>
                <a:effectLst/>
                <a:latin typeface="Menlo" panose="020B0609030804020204" pitchFamily="49" charset="0"/>
              </a:rPr>
              <a:t>type</a:t>
            </a:r>
            <a:r>
              <a:rPr lang="it-IT" dirty="0">
                <a:solidFill>
                  <a:srgbClr val="000000"/>
                </a:solidFill>
                <a:effectLst/>
                <a:latin typeface="Menlo" panose="020B0609030804020204" pitchFamily="49" charset="0"/>
              </a:rPr>
              <a:t>=</a:t>
            </a:r>
            <a:r>
              <a:rPr lang="it-IT" dirty="0">
                <a:solidFill>
                  <a:srgbClr val="93A1A1"/>
                </a:solidFill>
                <a:effectLst/>
                <a:latin typeface="Menlo" panose="020B0609030804020204" pitchFamily="49" charset="0"/>
              </a:rPr>
              <a:t>"</a:t>
            </a:r>
            <a:r>
              <a:rPr lang="it-IT" dirty="0" err="1">
                <a:solidFill>
                  <a:srgbClr val="2AA198"/>
                </a:solidFill>
                <a:effectLst/>
                <a:latin typeface="Menlo" panose="020B0609030804020204" pitchFamily="49" charset="0"/>
              </a:rPr>
              <a:t>submit</a:t>
            </a:r>
            <a:r>
              <a:rPr lang="it-IT" dirty="0">
                <a:solidFill>
                  <a:srgbClr val="93A1A1"/>
                </a:solidFill>
                <a:effectLst/>
                <a:latin typeface="Menlo" panose="020B0609030804020204" pitchFamily="49" charset="0"/>
              </a:rPr>
              <a:t>"&gt;</a:t>
            </a:r>
            <a:r>
              <a:rPr lang="it-IT" dirty="0">
                <a:solidFill>
                  <a:srgbClr val="000000"/>
                </a:solidFill>
                <a:effectLst/>
                <a:latin typeface="Menlo" panose="020B0609030804020204" pitchFamily="49" charset="0"/>
              </a:rPr>
              <a:t>Conferma</a:t>
            </a:r>
            <a:r>
              <a:rPr lang="it-IT" dirty="0">
                <a:solidFill>
                  <a:srgbClr val="93A1A1"/>
                </a:solidFill>
                <a:effectLst/>
                <a:latin typeface="Menlo" panose="020B0609030804020204" pitchFamily="49" charset="0"/>
              </a:rPr>
              <a:t>&lt;/</a:t>
            </a:r>
            <a:r>
              <a:rPr lang="it-IT" dirty="0" err="1">
                <a:solidFill>
                  <a:srgbClr val="268BD2"/>
                </a:solidFill>
                <a:effectLst/>
                <a:latin typeface="Menlo" panose="020B0609030804020204" pitchFamily="49" charset="0"/>
              </a:rPr>
              <a:t>button</a:t>
            </a:r>
            <a:r>
              <a:rPr lang="it-IT" dirty="0">
                <a:solidFill>
                  <a:srgbClr val="93A1A1"/>
                </a:solidFill>
                <a:effectLst/>
                <a:latin typeface="Menlo" panose="020B0609030804020204" pitchFamily="49" charset="0"/>
              </a:rPr>
              <a:t>&gt;&lt;/</a:t>
            </a:r>
            <a:r>
              <a:rPr lang="it-IT" dirty="0" err="1">
                <a:solidFill>
                  <a:srgbClr val="268BD2"/>
                </a:solidFill>
                <a:effectLst/>
                <a:latin typeface="Menlo" panose="020B0609030804020204" pitchFamily="49" charset="0"/>
              </a:rPr>
              <a:t>span</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a:solidFill>
                  <a:srgbClr val="268BD2"/>
                </a:solidFill>
                <a:effectLst/>
                <a:latin typeface="Menlo" panose="020B0609030804020204" pitchFamily="49" charset="0"/>
              </a:rPr>
              <a:t>div</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93A1A1"/>
                </a:solidFill>
                <a:effectLst/>
                <a:latin typeface="Menlo" panose="020B0609030804020204" pitchFamily="49" charset="0"/>
              </a:rPr>
              <a:t>    &lt;/</a:t>
            </a:r>
            <a:r>
              <a:rPr lang="it-IT" dirty="0" err="1">
                <a:solidFill>
                  <a:srgbClr val="268BD2"/>
                </a:solidFill>
                <a:effectLst/>
                <a:latin typeface="Menlo" panose="020B0609030804020204" pitchFamily="49" charset="0"/>
              </a:rPr>
              <a:t>form</a:t>
            </a:r>
            <a:r>
              <a:rPr lang="it-IT" dirty="0">
                <a:solidFill>
                  <a:srgbClr val="93A1A1"/>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000000"/>
                </a:solidFill>
                <a:effectLst/>
                <a:latin typeface="Menlo" panose="020B0609030804020204" pitchFamily="49" charset="0"/>
              </a:rPr>
              <a:t>  &lt;/</a:t>
            </a:r>
            <a:r>
              <a:rPr lang="it-IT" dirty="0">
                <a:solidFill>
                  <a:srgbClr val="268BD2"/>
                </a:solidFill>
                <a:effectLst/>
                <a:latin typeface="Menlo" panose="020B0609030804020204" pitchFamily="49" charset="0"/>
              </a:rPr>
              <a:t>body</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a:p>
            <a:pPr marL="0" indent="0">
              <a:buNone/>
            </a:pPr>
            <a:r>
              <a:rPr lang="it-IT" dirty="0">
                <a:solidFill>
                  <a:srgbClr val="000000"/>
                </a:solidFill>
                <a:effectLst/>
                <a:latin typeface="Menlo" panose="020B0609030804020204" pitchFamily="49" charset="0"/>
              </a:rPr>
              <a:t>&lt;/</a:t>
            </a:r>
            <a:r>
              <a:rPr lang="it-IT" dirty="0">
                <a:solidFill>
                  <a:srgbClr val="268BD2"/>
                </a:solidFill>
                <a:effectLst/>
                <a:latin typeface="Menlo" panose="020B0609030804020204" pitchFamily="49" charset="0"/>
              </a:rPr>
              <a:t>html</a:t>
            </a:r>
            <a:r>
              <a:rPr lang="it-IT" dirty="0">
                <a:solidFill>
                  <a:srgbClr val="000000"/>
                </a:solidFill>
                <a:effectLst/>
                <a:latin typeface="Menlo" panose="020B0609030804020204" pitchFamily="49" charset="0"/>
              </a:rPr>
              <a:t>&gt;</a:t>
            </a:r>
            <a:endParaRPr lang="it-IT" dirty="0">
              <a:solidFill>
                <a:srgbClr val="268BD2"/>
              </a:solidFill>
              <a:effectLst/>
              <a:latin typeface="Menlo" panose="020B0609030804020204" pitchFamily="49" charset="0"/>
            </a:endParaRPr>
          </a:p>
        </p:txBody>
      </p:sp>
      <p:sp>
        <p:nvSpPr>
          <p:cNvPr id="4" name="CasellaDiTesto 3">
            <a:extLst>
              <a:ext uri="{FF2B5EF4-FFF2-40B4-BE49-F238E27FC236}">
                <a16:creationId xmlns:a16="http://schemas.microsoft.com/office/drawing/2014/main" id="{3D814348-A00E-AB8B-FB72-75A8F7884840}"/>
              </a:ext>
            </a:extLst>
          </p:cNvPr>
          <p:cNvSpPr txBox="1"/>
          <p:nvPr/>
        </p:nvSpPr>
        <p:spPr>
          <a:xfrm>
            <a:off x="3918857" y="5937031"/>
            <a:ext cx="708751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latin typeface="Calibri Light" panose="020F0302020204030204" pitchFamily="34" charset="0"/>
              </a:rPr>
              <a:t>NON FARE COPIA E INCOLLA DEL CODICE DALLE SLIDE: </a:t>
            </a:r>
            <a:br>
              <a:rPr lang="en-US" dirty="0">
                <a:latin typeface="Calibri Light" panose="020F0302020204030204" pitchFamily="34" charset="0"/>
              </a:rPr>
            </a:br>
            <a:r>
              <a:rPr lang="en-US" dirty="0">
                <a:latin typeface="Calibri Light" panose="020F0302020204030204" pitchFamily="34" charset="0"/>
              </a:rPr>
              <a:t>POWERPOINT INTRODUCE CARATTERI BIANCHI CHE SPORCANO IL CODICE</a:t>
            </a:r>
          </a:p>
        </p:txBody>
      </p:sp>
      <p:sp>
        <p:nvSpPr>
          <p:cNvPr id="5" name="CasellaDiTesto 4">
            <a:extLst>
              <a:ext uri="{FF2B5EF4-FFF2-40B4-BE49-F238E27FC236}">
                <a16:creationId xmlns:a16="http://schemas.microsoft.com/office/drawing/2014/main" id="{FA2D149C-B68A-FDF0-7286-B57742F780D3}"/>
              </a:ext>
            </a:extLst>
          </p:cNvPr>
          <p:cNvSpPr txBox="1"/>
          <p:nvPr/>
        </p:nvSpPr>
        <p:spPr>
          <a:xfrm>
            <a:off x="7462616" y="1496140"/>
            <a:ext cx="4027064" cy="584775"/>
          </a:xfrm>
          <a:prstGeom prst="rect">
            <a:avLst/>
          </a:prstGeom>
          <a:noFill/>
        </p:spPr>
        <p:txBody>
          <a:bodyPr wrap="none" rtlCol="0">
            <a:spAutoFit/>
          </a:bodyPr>
          <a:lstStyle/>
          <a:p>
            <a:r>
              <a:rPr lang="en-US" sz="3200" dirty="0" err="1">
                <a:latin typeface="Consolas" panose="020B0609020204030204" pitchFamily="49" charset="0"/>
                <a:cs typeface="Consolas" panose="020B0609020204030204" pitchFamily="49" charset="0"/>
              </a:rPr>
              <a:t>formNewMovie.html</a:t>
            </a:r>
            <a:endParaRPr lang="en-US" sz="3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8792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3C054-01B3-BAF0-A105-CC7122F0AF3B}"/>
              </a:ext>
            </a:extLst>
          </p:cNvPr>
          <p:cNvSpPr>
            <a:spLocks noGrp="1"/>
          </p:cNvSpPr>
          <p:nvPr>
            <p:ph type="title"/>
          </p:nvPr>
        </p:nvSpPr>
        <p:spPr/>
        <p:txBody>
          <a:bodyPr/>
          <a:lstStyle/>
          <a:p>
            <a:r>
              <a:rPr lang="en-US" dirty="0" err="1"/>
              <a:t>MovieController.java</a:t>
            </a:r>
            <a:endParaRPr lang="en-US" dirty="0"/>
          </a:p>
        </p:txBody>
      </p:sp>
      <p:sp>
        <p:nvSpPr>
          <p:cNvPr id="3" name="Segnaposto contenuto 2">
            <a:extLst>
              <a:ext uri="{FF2B5EF4-FFF2-40B4-BE49-F238E27FC236}">
                <a16:creationId xmlns:a16="http://schemas.microsoft.com/office/drawing/2014/main" id="{4D1419BD-690C-CE5D-7311-69FFF441DE23}"/>
              </a:ext>
            </a:extLst>
          </p:cNvPr>
          <p:cNvSpPr>
            <a:spLocks noGrp="1"/>
          </p:cNvSpPr>
          <p:nvPr>
            <p:ph idx="1"/>
          </p:nvPr>
        </p:nvSpPr>
        <p:spPr>
          <a:xfrm>
            <a:off x="609600" y="1240971"/>
            <a:ext cx="10972800" cy="5487820"/>
          </a:xfrm>
        </p:spPr>
        <p:txBody>
          <a:bodyPr>
            <a:normAutofit fontScale="55000" lnSpcReduction="20000"/>
          </a:bodyPr>
          <a:lstStyle/>
          <a:p>
            <a:pPr marL="0" indent="0">
              <a:buNone/>
            </a:pPr>
            <a:r>
              <a:rPr lang="it-IT" dirty="0">
                <a:solidFill>
                  <a:srgbClr val="646464"/>
                </a:solidFill>
                <a:effectLst/>
                <a:latin typeface="Menlo" panose="020B0609030804020204" pitchFamily="49" charset="0"/>
              </a:rPr>
              <a:t>@Controller </a:t>
            </a:r>
          </a:p>
          <a:p>
            <a:pPr marL="0" indent="0">
              <a:buNone/>
            </a:pPr>
            <a:r>
              <a:rPr lang="it-IT" b="1" dirty="0">
                <a:solidFill>
                  <a:srgbClr val="7F0055"/>
                </a:solidFill>
                <a:effectLst/>
                <a:latin typeface="Menlo" panose="020B0609030804020204" pitchFamily="49" charset="0"/>
              </a:rPr>
              <a:t>public</a:t>
            </a:r>
            <a:r>
              <a:rPr lang="it-IT" dirty="0">
                <a:effectLst/>
                <a:latin typeface="Menlo" panose="020B0609030804020204" pitchFamily="49" charset="0"/>
              </a:rPr>
              <a:t> </a:t>
            </a:r>
            <a:r>
              <a:rPr lang="it-IT" b="1" dirty="0">
                <a:solidFill>
                  <a:srgbClr val="7F0055"/>
                </a:solidFill>
                <a:effectLst/>
                <a:latin typeface="Menlo" panose="020B0609030804020204" pitchFamily="49" charset="0"/>
              </a:rPr>
              <a:t>class</a:t>
            </a:r>
            <a:r>
              <a:rPr lang="it-IT" dirty="0">
                <a:effectLst/>
                <a:latin typeface="Menlo" panose="020B0609030804020204" pitchFamily="49" charset="0"/>
              </a:rPr>
              <a:t> </a:t>
            </a:r>
            <a:r>
              <a:rPr lang="it-IT" dirty="0" err="1">
                <a:effectLst/>
                <a:latin typeface="Menlo" panose="020B0609030804020204" pitchFamily="49" charset="0"/>
              </a:rPr>
              <a:t>MovieController</a:t>
            </a:r>
            <a:r>
              <a:rPr lang="it-IT" dirty="0">
                <a:effectLst/>
                <a:latin typeface="Menlo" panose="020B0609030804020204" pitchFamily="49" charset="0"/>
              </a:rPr>
              <a:t> {</a:t>
            </a:r>
          </a:p>
          <a:p>
            <a:pPr marL="0" indent="0">
              <a:buNone/>
            </a:pPr>
            <a:r>
              <a:rPr lang="it-IT" dirty="0">
                <a:solidFill>
                  <a:srgbClr val="646464"/>
                </a:solidFill>
                <a:effectLst/>
                <a:latin typeface="Menlo" panose="020B0609030804020204" pitchFamily="49" charset="0"/>
              </a:rPr>
              <a:t>  @</a:t>
            </a:r>
            <a:r>
              <a:rPr lang="it-IT" dirty="0" err="1">
                <a:solidFill>
                  <a:srgbClr val="646464"/>
                </a:solidFill>
                <a:effectLst/>
                <a:latin typeface="Menlo" panose="020B0609030804020204" pitchFamily="49" charset="0"/>
              </a:rPr>
              <a:t>Autowired</a:t>
            </a:r>
            <a:r>
              <a:rPr lang="it-IT" dirty="0">
                <a:effectLst/>
                <a:latin typeface="Menlo" panose="020B0609030804020204" pitchFamily="49" charset="0"/>
              </a:rPr>
              <a:t> </a:t>
            </a:r>
            <a:r>
              <a:rPr lang="it-IT" dirty="0" err="1">
                <a:effectLst/>
                <a:latin typeface="Menlo" panose="020B0609030804020204" pitchFamily="49" charset="0"/>
              </a:rPr>
              <a:t>MovieService</a:t>
            </a:r>
            <a:r>
              <a:rPr lang="it-IT" dirty="0">
                <a:effectLst/>
                <a:latin typeface="Menlo" panose="020B0609030804020204" pitchFamily="49" charset="0"/>
              </a:rPr>
              <a:t> </a:t>
            </a:r>
            <a:r>
              <a:rPr lang="it-IT" dirty="0" err="1">
                <a:solidFill>
                  <a:srgbClr val="0000C0"/>
                </a:solidFill>
                <a:effectLst/>
                <a:latin typeface="Menlo" panose="020B0609030804020204" pitchFamily="49" charset="0"/>
              </a:rPr>
              <a:t>movieService</a:t>
            </a:r>
            <a:r>
              <a:rPr lang="it-IT" dirty="0">
                <a:effectLst/>
                <a:latin typeface="Menlo" panose="020B0609030804020204" pitchFamily="49" charset="0"/>
              </a:rPr>
              <a:t>;</a:t>
            </a:r>
            <a:br>
              <a:rPr lang="it-IT" dirty="0">
                <a:effectLst/>
                <a:latin typeface="Menlo" panose="020B0609030804020204" pitchFamily="49" charset="0"/>
              </a:rPr>
            </a:br>
            <a:endParaRPr lang="it-IT" dirty="0">
              <a:effectLst/>
              <a:latin typeface="Menlo" panose="020B0609030804020204" pitchFamily="49" charset="0"/>
            </a:endParaRPr>
          </a:p>
          <a:p>
            <a:pPr marL="0" indent="0">
              <a:buNone/>
            </a:pPr>
            <a:r>
              <a:rPr lang="it-IT" dirty="0">
                <a:solidFill>
                  <a:srgbClr val="646464"/>
                </a:solidFill>
                <a:effectLst/>
                <a:highlight>
                  <a:srgbClr val="FFFF00"/>
                </a:highlight>
                <a:latin typeface="Menlo" panose="020B0609030804020204" pitchFamily="49" charset="0"/>
              </a:rPr>
              <a:t>  @</a:t>
            </a:r>
            <a:r>
              <a:rPr lang="it-IT" dirty="0" err="1">
                <a:solidFill>
                  <a:srgbClr val="646464"/>
                </a:solidFill>
                <a:effectLst/>
                <a:highlight>
                  <a:srgbClr val="FFFF00"/>
                </a:highlight>
                <a:latin typeface="Menlo" panose="020B0609030804020204" pitchFamily="49" charset="0"/>
              </a:rPr>
              <a:t>GetMapping</a:t>
            </a:r>
            <a:r>
              <a:rPr lang="it-IT" dirty="0">
                <a:solidFill>
                  <a:srgbClr val="000000"/>
                </a:solidFill>
                <a:effectLst/>
                <a:highlight>
                  <a:srgbClr val="FFFF00"/>
                </a:highlight>
                <a:latin typeface="Menlo" panose="020B0609030804020204" pitchFamily="49" charset="0"/>
              </a:rPr>
              <a:t>(</a:t>
            </a:r>
            <a:r>
              <a:rPr lang="it-IT" dirty="0">
                <a:solidFill>
                  <a:srgbClr val="2A00FF"/>
                </a:solidFill>
                <a:effectLst/>
                <a:highlight>
                  <a:srgbClr val="FFFF00"/>
                </a:highlight>
                <a:latin typeface="Menlo" panose="020B0609030804020204" pitchFamily="49" charset="0"/>
              </a:rPr>
              <a:t>"/</a:t>
            </a:r>
            <a:r>
              <a:rPr lang="it-IT" dirty="0" err="1">
                <a:solidFill>
                  <a:srgbClr val="2A00FF"/>
                </a:solidFill>
                <a:effectLst/>
                <a:highlight>
                  <a:srgbClr val="FFFF00"/>
                </a:highlight>
                <a:latin typeface="Menlo" panose="020B0609030804020204" pitchFamily="49" charset="0"/>
              </a:rPr>
              <a:t>formNewMovie</a:t>
            </a:r>
            <a:r>
              <a:rPr lang="it-IT" dirty="0">
                <a:solidFill>
                  <a:srgbClr val="2A00FF"/>
                </a:solidFill>
                <a:effectLst/>
                <a:highlight>
                  <a:srgbClr val="FFFF00"/>
                </a:highlight>
                <a:latin typeface="Menlo" panose="020B0609030804020204" pitchFamily="49" charset="0"/>
              </a:rPr>
              <a:t>"</a:t>
            </a:r>
            <a:r>
              <a:rPr lang="it-IT" dirty="0">
                <a:solidFill>
                  <a:srgbClr val="000000"/>
                </a:solidFill>
                <a:effectLst/>
                <a:highlight>
                  <a:srgbClr val="FFFF00"/>
                </a:highlight>
                <a:latin typeface="Menlo" panose="020B0609030804020204" pitchFamily="49" charset="0"/>
              </a:rPr>
              <a:t>)</a:t>
            </a:r>
            <a:endParaRPr lang="it-IT" dirty="0">
              <a:solidFill>
                <a:srgbClr val="2A00FF"/>
              </a:solidFill>
              <a:effectLst/>
              <a:highlight>
                <a:srgbClr val="FFFF00"/>
              </a:highlight>
              <a:latin typeface="Menlo" panose="020B0609030804020204" pitchFamily="49" charset="0"/>
            </a:endParaRPr>
          </a:p>
          <a:p>
            <a:pPr marL="0" indent="0">
              <a:buNone/>
            </a:pPr>
            <a:r>
              <a:rPr lang="it-IT" b="1" dirty="0">
                <a:solidFill>
                  <a:srgbClr val="7F0055"/>
                </a:solidFill>
                <a:effectLst/>
                <a:highlight>
                  <a:srgbClr val="FFFF00"/>
                </a:highlight>
                <a:latin typeface="Menlo" panose="020B0609030804020204" pitchFamily="49" charset="0"/>
              </a:rPr>
              <a:t>    public</a:t>
            </a: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String</a:t>
            </a: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formNewMovie</a:t>
            </a:r>
            <a:r>
              <a:rPr lang="it-IT" dirty="0">
                <a:effectLst/>
                <a:highlight>
                  <a:srgbClr val="FFFF00"/>
                </a:highlight>
                <a:latin typeface="Menlo" panose="020B0609030804020204" pitchFamily="49" charset="0"/>
              </a:rPr>
              <a:t>(Model </a:t>
            </a:r>
            <a:r>
              <a:rPr lang="it-IT" dirty="0">
                <a:solidFill>
                  <a:srgbClr val="6A3E3E"/>
                </a:solidFill>
                <a:effectLst/>
                <a:highlight>
                  <a:srgbClr val="FFFF00"/>
                </a:highlight>
                <a:latin typeface="Menlo" panose="020B0609030804020204" pitchFamily="49" charset="0"/>
              </a:rPr>
              <a:t>model</a:t>
            </a:r>
            <a:r>
              <a:rPr lang="it-IT" dirty="0">
                <a:effectLst/>
                <a:highlight>
                  <a:srgbClr val="FFFF00"/>
                </a:highlight>
                <a:latin typeface="Menlo" panose="020B0609030804020204" pitchFamily="49" charset="0"/>
              </a:rPr>
              <a:t>) {</a:t>
            </a:r>
          </a:p>
          <a:p>
            <a:pPr marL="0" indent="0">
              <a:buNone/>
            </a:pPr>
            <a:r>
              <a:rPr lang="it-IT" dirty="0">
                <a:solidFill>
                  <a:srgbClr val="6A3E3E"/>
                </a:solidFill>
                <a:effectLst/>
                <a:highlight>
                  <a:srgbClr val="FFFF00"/>
                </a:highlight>
                <a:latin typeface="Menlo" panose="020B0609030804020204" pitchFamily="49" charset="0"/>
              </a:rPr>
              <a:t>    </a:t>
            </a:r>
            <a:r>
              <a:rPr lang="it-IT" dirty="0" err="1">
                <a:solidFill>
                  <a:srgbClr val="6A3E3E"/>
                </a:solidFill>
                <a:effectLst/>
                <a:highlight>
                  <a:srgbClr val="FFFF00"/>
                </a:highlight>
                <a:latin typeface="Menlo" panose="020B0609030804020204" pitchFamily="49" charset="0"/>
              </a:rPr>
              <a:t>model</a:t>
            </a:r>
            <a:r>
              <a:rPr lang="it-IT" dirty="0" err="1">
                <a:effectLst/>
                <a:highlight>
                  <a:srgbClr val="FFFF00"/>
                </a:highlight>
                <a:latin typeface="Menlo" panose="020B0609030804020204" pitchFamily="49" charset="0"/>
              </a:rPr>
              <a:t>.addAttribute</a:t>
            </a:r>
            <a:r>
              <a:rPr lang="it-IT" dirty="0">
                <a:effectLst/>
                <a:highlight>
                  <a:srgbClr val="FFFF00"/>
                </a:highlight>
                <a:latin typeface="Menlo" panose="020B0609030804020204" pitchFamily="49" charset="0"/>
              </a:rPr>
              <a:t>(</a:t>
            </a:r>
            <a:r>
              <a:rPr lang="it-IT" dirty="0">
                <a:solidFill>
                  <a:srgbClr val="2A00FF"/>
                </a:solidFill>
                <a:effectLst/>
                <a:highlight>
                  <a:srgbClr val="FFFF00"/>
                </a:highlight>
                <a:latin typeface="Menlo" panose="020B0609030804020204" pitchFamily="49" charset="0"/>
              </a:rPr>
              <a:t>"movie"</a:t>
            </a:r>
            <a:r>
              <a:rPr lang="it-IT" dirty="0">
                <a:effectLst/>
                <a:highlight>
                  <a:srgbClr val="FFFF00"/>
                </a:highlight>
                <a:latin typeface="Menlo" panose="020B0609030804020204" pitchFamily="49" charset="0"/>
              </a:rPr>
              <a:t>, </a:t>
            </a:r>
            <a:r>
              <a:rPr lang="it-IT" b="1" dirty="0">
                <a:solidFill>
                  <a:srgbClr val="7F0055"/>
                </a:solidFill>
                <a:effectLst/>
                <a:highlight>
                  <a:srgbClr val="FFFF00"/>
                </a:highlight>
                <a:latin typeface="Menlo" panose="020B0609030804020204" pitchFamily="49" charset="0"/>
              </a:rPr>
              <a:t>new</a:t>
            </a:r>
            <a:r>
              <a:rPr lang="it-IT" dirty="0">
                <a:effectLst/>
                <a:highlight>
                  <a:srgbClr val="FFFF00"/>
                </a:highlight>
                <a:latin typeface="Menlo" panose="020B0609030804020204" pitchFamily="49" charset="0"/>
              </a:rPr>
              <a:t> Movie());</a:t>
            </a:r>
          </a:p>
          <a:p>
            <a:pPr marL="0" indent="0">
              <a:buNone/>
            </a:pPr>
            <a:r>
              <a:rPr lang="it-IT" b="1" dirty="0">
                <a:solidFill>
                  <a:srgbClr val="7F0055"/>
                </a:solidFill>
                <a:effectLst/>
                <a:highlight>
                  <a:srgbClr val="FFFF00"/>
                </a:highlight>
                <a:latin typeface="Menlo" panose="020B0609030804020204" pitchFamily="49" charset="0"/>
              </a:rPr>
              <a:t>    </a:t>
            </a:r>
            <a:r>
              <a:rPr lang="it-IT" b="1" dirty="0" err="1">
                <a:solidFill>
                  <a:srgbClr val="7F0055"/>
                </a:solidFill>
                <a:effectLst/>
                <a:highlight>
                  <a:srgbClr val="FFFF00"/>
                </a:highlight>
                <a:latin typeface="Menlo" panose="020B0609030804020204" pitchFamily="49" charset="0"/>
              </a:rPr>
              <a:t>return</a:t>
            </a:r>
            <a:r>
              <a:rPr lang="it-IT" dirty="0">
                <a:solidFill>
                  <a:srgbClr val="000000"/>
                </a:solidFill>
                <a:effectLst/>
                <a:highlight>
                  <a:srgbClr val="FFFF00"/>
                </a:highlight>
                <a:latin typeface="Menlo" panose="020B0609030804020204" pitchFamily="49" charset="0"/>
              </a:rPr>
              <a:t> </a:t>
            </a:r>
            <a:r>
              <a:rPr lang="it-IT" dirty="0">
                <a:solidFill>
                  <a:srgbClr val="2A00FF"/>
                </a:solidFill>
                <a:effectLst/>
                <a:highlight>
                  <a:srgbClr val="FFFF00"/>
                </a:highlight>
                <a:latin typeface="Menlo" panose="020B0609030804020204" pitchFamily="49" charset="0"/>
              </a:rPr>
              <a:t>"</a:t>
            </a:r>
            <a:r>
              <a:rPr lang="it-IT" dirty="0" err="1">
                <a:solidFill>
                  <a:srgbClr val="2A00FF"/>
                </a:solidFill>
                <a:effectLst/>
                <a:highlight>
                  <a:srgbClr val="FFFF00"/>
                </a:highlight>
                <a:latin typeface="Menlo" panose="020B0609030804020204" pitchFamily="49" charset="0"/>
              </a:rPr>
              <a:t>formNewMovie.html</a:t>
            </a:r>
            <a:r>
              <a:rPr lang="it-IT" dirty="0">
                <a:solidFill>
                  <a:srgbClr val="2A00FF"/>
                </a:solidFill>
                <a:effectLst/>
                <a:highlight>
                  <a:srgbClr val="FFFF00"/>
                </a:highlight>
                <a:latin typeface="Menlo" panose="020B0609030804020204" pitchFamily="49" charset="0"/>
              </a:rPr>
              <a:t>"</a:t>
            </a:r>
            <a:r>
              <a:rPr lang="it-IT" dirty="0">
                <a:solidFill>
                  <a:srgbClr val="000000"/>
                </a:solidFill>
                <a:effectLst/>
                <a:highlight>
                  <a:srgbClr val="FFFF00"/>
                </a:highlight>
                <a:latin typeface="Menlo" panose="020B0609030804020204" pitchFamily="49" charset="0"/>
              </a:rPr>
              <a:t>;</a:t>
            </a:r>
            <a:endParaRPr lang="it-IT" dirty="0">
              <a:solidFill>
                <a:srgbClr val="2A00FF"/>
              </a:solidFill>
              <a:effectLst/>
              <a:highlight>
                <a:srgbClr val="FFFF00"/>
              </a:highlight>
              <a:latin typeface="Menlo" panose="020B0609030804020204" pitchFamily="49" charset="0"/>
            </a:endParaRPr>
          </a:p>
          <a:p>
            <a:pPr marL="0" indent="0">
              <a:buNone/>
            </a:pPr>
            <a:r>
              <a:rPr lang="it-IT" dirty="0">
                <a:effectLst/>
                <a:highlight>
                  <a:srgbClr val="FFFF00"/>
                </a:highlight>
                <a:latin typeface="Menlo" panose="020B0609030804020204" pitchFamily="49" charset="0"/>
              </a:rPr>
              <a:t>  }</a:t>
            </a:r>
          </a:p>
          <a:p>
            <a:pPr marL="0" indent="0">
              <a:buNone/>
            </a:pPr>
            <a:endParaRPr lang="it-IT" dirty="0">
              <a:effectLst/>
              <a:highlight>
                <a:srgbClr val="FFFF00"/>
              </a:highlight>
              <a:latin typeface="Menlo" panose="020B0609030804020204" pitchFamily="49" charset="0"/>
            </a:endParaRPr>
          </a:p>
          <a:p>
            <a:pPr marL="0" indent="0">
              <a:buNone/>
            </a:pPr>
            <a:r>
              <a:rPr lang="it-IT" dirty="0">
                <a:solidFill>
                  <a:srgbClr val="646464"/>
                </a:solidFill>
                <a:effectLst/>
                <a:highlight>
                  <a:srgbClr val="FFFF00"/>
                </a:highlight>
                <a:latin typeface="Menlo" panose="020B0609030804020204" pitchFamily="49" charset="0"/>
              </a:rPr>
              <a:t>  @</a:t>
            </a:r>
            <a:r>
              <a:rPr lang="it-IT" dirty="0" err="1">
                <a:solidFill>
                  <a:srgbClr val="646464"/>
                </a:solidFill>
                <a:effectLst/>
                <a:highlight>
                  <a:srgbClr val="FFFF00"/>
                </a:highlight>
                <a:latin typeface="Menlo" panose="020B0609030804020204" pitchFamily="49" charset="0"/>
              </a:rPr>
              <a:t>PostMapping</a:t>
            </a:r>
            <a:r>
              <a:rPr lang="it-IT" dirty="0">
                <a:solidFill>
                  <a:srgbClr val="000000"/>
                </a:solidFill>
                <a:effectLst/>
                <a:highlight>
                  <a:srgbClr val="FFFF00"/>
                </a:highlight>
                <a:latin typeface="Menlo" panose="020B0609030804020204" pitchFamily="49" charset="0"/>
              </a:rPr>
              <a:t>(</a:t>
            </a:r>
            <a:r>
              <a:rPr lang="it-IT" dirty="0">
                <a:solidFill>
                  <a:srgbClr val="2A00FF"/>
                </a:solidFill>
                <a:effectLst/>
                <a:highlight>
                  <a:srgbClr val="FFFF00"/>
                </a:highlight>
                <a:latin typeface="Menlo" panose="020B0609030804020204" pitchFamily="49" charset="0"/>
              </a:rPr>
              <a:t>"/movie"</a:t>
            </a:r>
            <a:r>
              <a:rPr lang="it-IT" dirty="0">
                <a:solidFill>
                  <a:srgbClr val="000000"/>
                </a:solidFill>
                <a:effectLst/>
                <a:highlight>
                  <a:srgbClr val="FFFF00"/>
                </a:highlight>
                <a:latin typeface="Menlo" panose="020B0609030804020204" pitchFamily="49" charset="0"/>
              </a:rPr>
              <a:t>)</a:t>
            </a:r>
            <a:endParaRPr lang="it-IT" dirty="0">
              <a:solidFill>
                <a:srgbClr val="646464"/>
              </a:solidFill>
              <a:effectLst/>
              <a:highlight>
                <a:srgbClr val="FFFF00"/>
              </a:highlight>
              <a:latin typeface="Menlo" panose="020B0609030804020204" pitchFamily="49" charset="0"/>
            </a:endParaRPr>
          </a:p>
          <a:p>
            <a:pPr marL="0" indent="0">
              <a:buNone/>
            </a:pPr>
            <a:r>
              <a:rPr lang="it-IT" b="1" dirty="0">
                <a:solidFill>
                  <a:srgbClr val="7F0055"/>
                </a:solidFill>
                <a:effectLst/>
                <a:highlight>
                  <a:srgbClr val="FFFF00"/>
                </a:highlight>
                <a:latin typeface="Menlo" panose="020B0609030804020204" pitchFamily="49" charset="0"/>
              </a:rPr>
              <a:t>  public</a:t>
            </a: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String</a:t>
            </a:r>
            <a:r>
              <a:rPr lang="it-IT" dirty="0">
                <a:effectLst/>
                <a:highlight>
                  <a:srgbClr val="FFFF00"/>
                </a:highlight>
                <a:latin typeface="Menlo" panose="020B0609030804020204" pitchFamily="49" charset="0"/>
              </a:rPr>
              <a:t> </a:t>
            </a:r>
            <a:r>
              <a:rPr lang="it-IT" dirty="0" err="1">
                <a:effectLst/>
                <a:highlight>
                  <a:srgbClr val="FFFF00"/>
                </a:highlight>
                <a:latin typeface="Menlo" panose="020B0609030804020204" pitchFamily="49" charset="0"/>
              </a:rPr>
              <a:t>newMovie</a:t>
            </a:r>
            <a:r>
              <a:rPr lang="it-IT" dirty="0">
                <a:effectLst/>
                <a:highlight>
                  <a:srgbClr val="FFFF00"/>
                </a:highlight>
                <a:latin typeface="Menlo" panose="020B0609030804020204" pitchFamily="49" charset="0"/>
              </a:rPr>
              <a:t>(</a:t>
            </a:r>
            <a:r>
              <a:rPr lang="it-IT" dirty="0">
                <a:solidFill>
                  <a:srgbClr val="646464"/>
                </a:solidFill>
                <a:effectLst/>
                <a:highlight>
                  <a:srgbClr val="FFFF00"/>
                </a:highlight>
                <a:latin typeface="Menlo" panose="020B0609030804020204" pitchFamily="49" charset="0"/>
              </a:rPr>
              <a:t>@</a:t>
            </a:r>
            <a:r>
              <a:rPr lang="it-IT" dirty="0" err="1">
                <a:solidFill>
                  <a:srgbClr val="646464"/>
                </a:solidFill>
                <a:effectLst/>
                <a:highlight>
                  <a:srgbClr val="FFFF00"/>
                </a:highlight>
                <a:latin typeface="Menlo" panose="020B0609030804020204" pitchFamily="49" charset="0"/>
              </a:rPr>
              <a:t>ModelAttribute</a:t>
            </a:r>
            <a:r>
              <a:rPr lang="it-IT" dirty="0">
                <a:effectLst/>
                <a:highlight>
                  <a:srgbClr val="FFFF00"/>
                </a:highlight>
                <a:latin typeface="Menlo" panose="020B0609030804020204" pitchFamily="49" charset="0"/>
              </a:rPr>
              <a:t>(</a:t>
            </a:r>
            <a:r>
              <a:rPr lang="it-IT" dirty="0">
                <a:solidFill>
                  <a:srgbClr val="2A00FF"/>
                </a:solidFill>
                <a:effectLst/>
                <a:highlight>
                  <a:srgbClr val="FFFF00"/>
                </a:highlight>
                <a:latin typeface="Menlo" panose="020B0609030804020204" pitchFamily="49" charset="0"/>
              </a:rPr>
              <a:t>"movie"</a:t>
            </a:r>
            <a:r>
              <a:rPr lang="it-IT" dirty="0">
                <a:effectLst/>
                <a:highlight>
                  <a:srgbClr val="FFFF00"/>
                </a:highlight>
                <a:latin typeface="Menlo" panose="020B0609030804020204" pitchFamily="49" charset="0"/>
              </a:rPr>
              <a:t>) Movie </a:t>
            </a:r>
            <a:r>
              <a:rPr lang="it-IT" dirty="0">
                <a:solidFill>
                  <a:srgbClr val="6A3E3E"/>
                </a:solidFill>
                <a:effectLst/>
                <a:highlight>
                  <a:srgbClr val="FFFF00"/>
                </a:highlight>
                <a:latin typeface="Menlo" panose="020B0609030804020204" pitchFamily="49" charset="0"/>
              </a:rPr>
              <a:t>movie</a:t>
            </a:r>
            <a:r>
              <a:rPr lang="it-IT" dirty="0">
                <a:effectLst/>
                <a:highlight>
                  <a:srgbClr val="FFFF00"/>
                </a:highlight>
                <a:latin typeface="Menlo" panose="020B0609030804020204" pitchFamily="49" charset="0"/>
              </a:rPr>
              <a:t>, Model </a:t>
            </a:r>
            <a:r>
              <a:rPr lang="it-IT" dirty="0">
                <a:solidFill>
                  <a:srgbClr val="6A3E3E"/>
                </a:solidFill>
                <a:effectLst/>
                <a:highlight>
                  <a:srgbClr val="FFFF00"/>
                </a:highlight>
                <a:latin typeface="Menlo" panose="020B0609030804020204" pitchFamily="49" charset="0"/>
              </a:rPr>
              <a:t>model</a:t>
            </a:r>
            <a:r>
              <a:rPr lang="it-IT" dirty="0">
                <a:effectLst/>
                <a:highlight>
                  <a:srgbClr val="FFFF00"/>
                </a:highlight>
                <a:latin typeface="Menlo" panose="020B0609030804020204" pitchFamily="49" charset="0"/>
              </a:rPr>
              <a:t>) {</a:t>
            </a:r>
          </a:p>
          <a:p>
            <a:pPr marL="0" indent="0">
              <a:buNone/>
            </a:pPr>
            <a:r>
              <a:rPr lang="it-IT" b="1" dirty="0">
                <a:solidFill>
                  <a:srgbClr val="7F0055"/>
                </a:solidFill>
                <a:highlight>
                  <a:srgbClr val="FFFF00"/>
                </a:highlight>
                <a:latin typeface="Menlo" panose="020B0609030804020204" pitchFamily="49" charset="0"/>
              </a:rPr>
              <a:t>	</a:t>
            </a:r>
            <a:r>
              <a:rPr lang="it-IT" b="1" dirty="0" err="1">
                <a:solidFill>
                  <a:srgbClr val="7F0055"/>
                </a:solidFill>
                <a:effectLst/>
                <a:highlight>
                  <a:srgbClr val="FFFF00"/>
                </a:highlight>
                <a:latin typeface="Menlo" panose="020B0609030804020204" pitchFamily="49" charset="0"/>
              </a:rPr>
              <a:t>this</a:t>
            </a:r>
            <a:r>
              <a:rPr lang="it-IT" dirty="0" err="1">
                <a:solidFill>
                  <a:srgbClr val="000000"/>
                </a:solidFill>
                <a:effectLst/>
                <a:highlight>
                  <a:srgbClr val="FFFF00"/>
                </a:highlight>
                <a:latin typeface="Menlo" panose="020B0609030804020204" pitchFamily="49" charset="0"/>
              </a:rPr>
              <a:t>.</a:t>
            </a:r>
            <a:r>
              <a:rPr lang="it-IT" dirty="0" err="1">
                <a:solidFill>
                  <a:srgbClr val="0000C0"/>
                </a:solidFill>
                <a:effectLst/>
                <a:highlight>
                  <a:srgbClr val="FFFF00"/>
                </a:highlight>
                <a:latin typeface="Menlo" panose="020B0609030804020204" pitchFamily="49" charset="0"/>
              </a:rPr>
              <a:t>movieService</a:t>
            </a:r>
            <a:r>
              <a:rPr lang="it-IT" dirty="0" err="1">
                <a:solidFill>
                  <a:srgbClr val="000000"/>
                </a:solidFill>
                <a:effectLst/>
                <a:highlight>
                  <a:srgbClr val="FFFF00"/>
                </a:highlight>
                <a:latin typeface="Menlo" panose="020B0609030804020204" pitchFamily="49" charset="0"/>
              </a:rPr>
              <a:t>.save</a:t>
            </a:r>
            <a:r>
              <a:rPr lang="it-IT" dirty="0">
                <a:solidFill>
                  <a:srgbClr val="000000"/>
                </a:solidFill>
                <a:effectLst/>
                <a:highlight>
                  <a:srgbClr val="FFFF00"/>
                </a:highlight>
                <a:latin typeface="Menlo" panose="020B0609030804020204" pitchFamily="49" charset="0"/>
              </a:rPr>
              <a:t>(</a:t>
            </a:r>
            <a:r>
              <a:rPr lang="it-IT" dirty="0">
                <a:solidFill>
                  <a:srgbClr val="6A3E3E"/>
                </a:solidFill>
                <a:effectLst/>
                <a:highlight>
                  <a:srgbClr val="FFFF00"/>
                </a:highlight>
                <a:latin typeface="Menlo" panose="020B0609030804020204" pitchFamily="49" charset="0"/>
              </a:rPr>
              <a:t>movie</a:t>
            </a:r>
            <a:r>
              <a:rPr lang="it-IT" dirty="0">
                <a:solidFill>
                  <a:srgbClr val="000000"/>
                </a:solidFill>
                <a:effectLst/>
                <a:highlight>
                  <a:srgbClr val="FFFF00"/>
                </a:highlight>
                <a:latin typeface="Menlo" panose="020B0609030804020204" pitchFamily="49" charset="0"/>
              </a:rPr>
              <a:t>); </a:t>
            </a:r>
            <a:endParaRPr lang="it-IT" dirty="0">
              <a:solidFill>
                <a:srgbClr val="0000C0"/>
              </a:solidFill>
              <a:effectLst/>
              <a:highlight>
                <a:srgbClr val="FFFF00"/>
              </a:highlight>
              <a:latin typeface="Menlo" panose="020B0609030804020204" pitchFamily="49" charset="0"/>
            </a:endParaRPr>
          </a:p>
          <a:p>
            <a:pPr marL="0" indent="0">
              <a:buNone/>
            </a:pPr>
            <a:r>
              <a:rPr lang="it-IT" dirty="0">
                <a:solidFill>
                  <a:srgbClr val="6A3E3E"/>
                </a:solidFill>
                <a:highlight>
                  <a:srgbClr val="FFFF00"/>
                </a:highlight>
                <a:latin typeface="Menlo" panose="020B0609030804020204" pitchFamily="49" charset="0"/>
              </a:rPr>
              <a:t>	</a:t>
            </a:r>
            <a:r>
              <a:rPr lang="it-IT" dirty="0" err="1">
                <a:solidFill>
                  <a:srgbClr val="6A3E3E"/>
                </a:solidFill>
                <a:effectLst/>
                <a:highlight>
                  <a:srgbClr val="FFFF00"/>
                </a:highlight>
                <a:latin typeface="Menlo" panose="020B0609030804020204" pitchFamily="49" charset="0"/>
              </a:rPr>
              <a:t>model</a:t>
            </a:r>
            <a:r>
              <a:rPr lang="it-IT" dirty="0" err="1">
                <a:effectLst/>
                <a:highlight>
                  <a:srgbClr val="FFFF00"/>
                </a:highlight>
                <a:latin typeface="Menlo" panose="020B0609030804020204" pitchFamily="49" charset="0"/>
              </a:rPr>
              <a:t>.addAttribute</a:t>
            </a:r>
            <a:r>
              <a:rPr lang="it-IT" dirty="0">
                <a:effectLst/>
                <a:highlight>
                  <a:srgbClr val="FFFF00"/>
                </a:highlight>
                <a:latin typeface="Menlo" panose="020B0609030804020204" pitchFamily="49" charset="0"/>
              </a:rPr>
              <a:t>(</a:t>
            </a:r>
            <a:r>
              <a:rPr lang="it-IT" dirty="0">
                <a:solidFill>
                  <a:srgbClr val="2A00FF"/>
                </a:solidFill>
                <a:effectLst/>
                <a:highlight>
                  <a:srgbClr val="FFFF00"/>
                </a:highlight>
                <a:latin typeface="Menlo" panose="020B0609030804020204" pitchFamily="49" charset="0"/>
              </a:rPr>
              <a:t>"movie"</a:t>
            </a:r>
            <a:r>
              <a:rPr lang="it-IT" dirty="0">
                <a:effectLst/>
                <a:highlight>
                  <a:srgbClr val="FFFF00"/>
                </a:highlight>
                <a:latin typeface="Menlo" panose="020B0609030804020204" pitchFamily="49" charset="0"/>
              </a:rPr>
              <a:t>, </a:t>
            </a:r>
            <a:r>
              <a:rPr lang="it-IT" dirty="0">
                <a:solidFill>
                  <a:srgbClr val="6A3E3E"/>
                </a:solidFill>
                <a:effectLst/>
                <a:highlight>
                  <a:srgbClr val="FFFF00"/>
                </a:highlight>
                <a:latin typeface="Menlo" panose="020B0609030804020204" pitchFamily="49" charset="0"/>
              </a:rPr>
              <a:t>movie</a:t>
            </a:r>
            <a:r>
              <a:rPr lang="it-IT" dirty="0">
                <a:effectLst/>
                <a:highlight>
                  <a:srgbClr val="FFFF00"/>
                </a:highlight>
                <a:latin typeface="Menlo" panose="020B0609030804020204" pitchFamily="49" charset="0"/>
              </a:rPr>
              <a:t>);</a:t>
            </a:r>
          </a:p>
          <a:p>
            <a:pPr marL="0" indent="0">
              <a:buNone/>
            </a:pPr>
            <a:r>
              <a:rPr lang="it-IT" b="1" dirty="0">
                <a:solidFill>
                  <a:srgbClr val="7F0055"/>
                </a:solidFill>
                <a:highlight>
                  <a:srgbClr val="FFFF00"/>
                </a:highlight>
                <a:latin typeface="Menlo" panose="020B0609030804020204" pitchFamily="49" charset="0"/>
              </a:rPr>
              <a:t>	</a:t>
            </a:r>
            <a:r>
              <a:rPr lang="it-IT" b="1" dirty="0" err="1">
                <a:solidFill>
                  <a:srgbClr val="7F0055"/>
                </a:solidFill>
                <a:effectLst/>
                <a:highlight>
                  <a:srgbClr val="FFFF00"/>
                </a:highlight>
                <a:latin typeface="Menlo" panose="020B0609030804020204" pitchFamily="49" charset="0"/>
              </a:rPr>
              <a:t>return</a:t>
            </a:r>
            <a:r>
              <a:rPr lang="it-IT" dirty="0">
                <a:solidFill>
                  <a:srgbClr val="000000"/>
                </a:solidFill>
                <a:effectLst/>
                <a:highlight>
                  <a:srgbClr val="FFFF00"/>
                </a:highlight>
                <a:latin typeface="Menlo" panose="020B0609030804020204" pitchFamily="49" charset="0"/>
              </a:rPr>
              <a:t> </a:t>
            </a:r>
            <a:r>
              <a:rPr lang="it-IT" dirty="0">
                <a:solidFill>
                  <a:srgbClr val="2A00FF"/>
                </a:solidFill>
                <a:effectLst/>
                <a:highlight>
                  <a:srgbClr val="FFFF00"/>
                </a:highlight>
                <a:latin typeface="Menlo" panose="020B0609030804020204" pitchFamily="49" charset="0"/>
              </a:rPr>
              <a:t>"</a:t>
            </a:r>
            <a:r>
              <a:rPr lang="it-IT" dirty="0" err="1">
                <a:solidFill>
                  <a:srgbClr val="2A00FF"/>
                </a:solidFill>
                <a:effectLst/>
                <a:highlight>
                  <a:srgbClr val="FFFF00"/>
                </a:highlight>
                <a:latin typeface="Menlo" panose="020B0609030804020204" pitchFamily="49" charset="0"/>
              </a:rPr>
              <a:t>movie.html</a:t>
            </a:r>
            <a:r>
              <a:rPr lang="it-IT" dirty="0">
                <a:solidFill>
                  <a:srgbClr val="2A00FF"/>
                </a:solidFill>
                <a:effectLst/>
                <a:highlight>
                  <a:srgbClr val="FFFF00"/>
                </a:highlight>
                <a:latin typeface="Menlo" panose="020B0609030804020204" pitchFamily="49" charset="0"/>
              </a:rPr>
              <a:t>"</a:t>
            </a:r>
            <a:r>
              <a:rPr lang="it-IT" dirty="0">
                <a:solidFill>
                  <a:srgbClr val="000000"/>
                </a:solidFill>
                <a:effectLst/>
                <a:highlight>
                  <a:srgbClr val="FFFF00"/>
                </a:highlight>
                <a:latin typeface="Menlo" panose="020B0609030804020204" pitchFamily="49" charset="0"/>
              </a:rPr>
              <a:t>;</a:t>
            </a:r>
            <a:endParaRPr lang="it-IT" dirty="0">
              <a:solidFill>
                <a:srgbClr val="2A00FF"/>
              </a:solidFill>
              <a:effectLst/>
              <a:highlight>
                <a:srgbClr val="FFFF00"/>
              </a:highlight>
              <a:latin typeface="Menlo" panose="020B0609030804020204" pitchFamily="49" charset="0"/>
            </a:endParaRPr>
          </a:p>
          <a:p>
            <a:pPr marL="0" indent="0">
              <a:buNone/>
            </a:pPr>
            <a:r>
              <a:rPr lang="it-IT" dirty="0">
                <a:effectLst/>
                <a:highlight>
                  <a:srgbClr val="FFFF00"/>
                </a:highlight>
                <a:latin typeface="Menlo" panose="020B0609030804020204" pitchFamily="49" charset="0"/>
              </a:rPr>
              <a:t>  }</a:t>
            </a:r>
          </a:p>
          <a:p>
            <a:pPr marL="0" indent="0">
              <a:buNone/>
            </a:pPr>
            <a:endParaRPr lang="it-IT" dirty="0">
              <a:latin typeface="Menlo" panose="020B0609030804020204" pitchFamily="49" charset="0"/>
            </a:endParaRPr>
          </a:p>
          <a:p>
            <a:pPr marL="0" indent="0">
              <a:buNone/>
            </a:pPr>
            <a:r>
              <a:rPr lang="it-IT" dirty="0">
                <a:effectLst/>
                <a:latin typeface="Menlo" panose="020B0609030804020204" pitchFamily="49" charset="0"/>
              </a:rPr>
              <a:t>// continua</a:t>
            </a:r>
          </a:p>
        </p:txBody>
      </p:sp>
    </p:spTree>
    <p:extLst>
      <p:ext uri="{BB962C8B-B14F-4D97-AF65-F5344CB8AC3E}">
        <p14:creationId xmlns:p14="http://schemas.microsoft.com/office/powerpoint/2010/main" val="31997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70D8B9C-53F8-B83D-EE7E-128B5F0075B2}"/>
              </a:ext>
            </a:extLst>
          </p:cNvPr>
          <p:cNvSpPr>
            <a:spLocks noGrp="1"/>
          </p:cNvSpPr>
          <p:nvPr>
            <p:ph type="ctrTitle"/>
          </p:nvPr>
        </p:nvSpPr>
        <p:spPr/>
        <p:txBody>
          <a:bodyPr/>
          <a:lstStyle/>
          <a:p>
            <a:r>
              <a:rPr lang="en-US" dirty="0" err="1"/>
              <a:t>Costruiamo</a:t>
            </a:r>
            <a:r>
              <a:rPr lang="en-US" dirty="0"/>
              <a:t> </a:t>
            </a:r>
            <a:r>
              <a:rPr lang="en-US" dirty="0" err="1"/>
              <a:t>l'applicazione</a:t>
            </a:r>
            <a:r>
              <a:rPr lang="en-US" dirty="0"/>
              <a:t> con il framework Spring Boot</a:t>
            </a:r>
          </a:p>
        </p:txBody>
      </p:sp>
      <p:sp>
        <p:nvSpPr>
          <p:cNvPr id="5" name="Sottotitolo 4">
            <a:extLst>
              <a:ext uri="{FF2B5EF4-FFF2-40B4-BE49-F238E27FC236}">
                <a16:creationId xmlns:a16="http://schemas.microsoft.com/office/drawing/2014/main" id="{9030398B-5896-9B5A-1638-72FC2F3C0C06}"/>
              </a:ext>
            </a:extLst>
          </p:cNvPr>
          <p:cNvSpPr>
            <a:spLocks noGrp="1"/>
          </p:cNvSpPr>
          <p:nvPr>
            <p:ph type="subTitle" idx="1"/>
          </p:nvPr>
        </p:nvSpPr>
        <p:spPr/>
        <p:txBody>
          <a:bodyPr/>
          <a:lstStyle/>
          <a:p>
            <a:r>
              <a:rPr lang="en-US" dirty="0"/>
              <a:t>Le </a:t>
            </a:r>
            <a:r>
              <a:rPr lang="en-US" dirty="0" err="1"/>
              <a:t>pagine</a:t>
            </a:r>
            <a:r>
              <a:rPr lang="en-US" dirty="0"/>
              <a:t> con </a:t>
            </a:r>
            <a:r>
              <a:rPr lang="en-US" dirty="0" err="1"/>
              <a:t>sfondo</a:t>
            </a:r>
            <a:r>
              <a:rPr lang="en-US" dirty="0"/>
              <a:t> </a:t>
            </a:r>
            <a:r>
              <a:rPr lang="en-US" dirty="0" err="1"/>
              <a:t>azzurro</a:t>
            </a:r>
            <a:r>
              <a:rPr lang="en-US" dirty="0"/>
              <a:t> </a:t>
            </a:r>
            <a:r>
              <a:rPr lang="en-US" dirty="0" err="1"/>
              <a:t>indicano</a:t>
            </a:r>
            <a:r>
              <a:rPr lang="en-US" dirty="0"/>
              <a:t> </a:t>
            </a:r>
            <a:r>
              <a:rPr lang="en-US" dirty="0" err="1"/>
              <a:t>passaggi</a:t>
            </a:r>
            <a:r>
              <a:rPr lang="en-US" dirty="0"/>
              <a:t> </a:t>
            </a:r>
            <a:r>
              <a:rPr lang="en-US" dirty="0" err="1"/>
              <a:t>tecnici</a:t>
            </a:r>
            <a:r>
              <a:rPr lang="en-US" dirty="0"/>
              <a:t> da fare al computer</a:t>
            </a:r>
          </a:p>
        </p:txBody>
      </p:sp>
    </p:spTree>
    <p:extLst>
      <p:ext uri="{BB962C8B-B14F-4D97-AF65-F5344CB8AC3E}">
        <p14:creationId xmlns:p14="http://schemas.microsoft.com/office/powerpoint/2010/main" val="5238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3C054-01B3-BAF0-A105-CC7122F0AF3B}"/>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4D1419BD-690C-CE5D-7311-69FFF441DE23}"/>
              </a:ext>
            </a:extLst>
          </p:cNvPr>
          <p:cNvSpPr>
            <a:spLocks noGrp="1"/>
          </p:cNvSpPr>
          <p:nvPr>
            <p:ph idx="1"/>
          </p:nvPr>
        </p:nvSpPr>
        <p:spPr>
          <a:xfrm>
            <a:off x="239486" y="1481534"/>
            <a:ext cx="12050486" cy="5357190"/>
          </a:xfrm>
        </p:spPr>
        <p:txBody>
          <a:bodyPr>
            <a:normAutofit/>
          </a:bodyPr>
          <a:lstStyle/>
          <a:p>
            <a:pPr marL="0" indent="0">
              <a:buNone/>
            </a:pPr>
            <a:r>
              <a:rPr lang="it-IT" sz="2000" dirty="0">
                <a:solidFill>
                  <a:srgbClr val="646464"/>
                </a:solidFill>
                <a:effectLst/>
                <a:latin typeface="Menlo" panose="020B0609030804020204" pitchFamily="49" charset="0"/>
              </a:rPr>
              <a:t>  @</a:t>
            </a:r>
            <a:r>
              <a:rPr lang="it-IT" sz="2000" dirty="0" err="1">
                <a:solidFill>
                  <a:srgbClr val="646464"/>
                </a:solidFill>
                <a:effectLst/>
                <a:latin typeface="Menlo" panose="020B0609030804020204" pitchFamily="49" charset="0"/>
              </a:rPr>
              <a:t>GetMapping</a:t>
            </a:r>
            <a:r>
              <a:rPr lang="it-IT" sz="2000" dirty="0">
                <a:solidFill>
                  <a:srgbClr val="000000"/>
                </a:solidFill>
                <a:effectLst/>
                <a:latin typeface="Menlo" panose="020B0609030804020204" pitchFamily="49" charset="0"/>
              </a:rPr>
              <a:t>(</a:t>
            </a:r>
            <a:r>
              <a:rPr lang="it-IT" sz="2000" dirty="0">
                <a:solidFill>
                  <a:srgbClr val="2A00FF"/>
                </a:solidFill>
                <a:effectLst/>
                <a:latin typeface="Menlo" panose="020B0609030804020204" pitchFamily="49" charset="0"/>
              </a:rPr>
              <a:t>"/movie/{id}"</a:t>
            </a:r>
            <a:r>
              <a:rPr lang="it-IT" sz="2000" dirty="0">
                <a:solidFill>
                  <a:srgbClr val="000000"/>
                </a:solidFill>
                <a:effectLst/>
                <a:latin typeface="Menlo" panose="020B0609030804020204" pitchFamily="49" charset="0"/>
              </a:rPr>
              <a:t>)</a:t>
            </a:r>
            <a:endParaRPr lang="it-IT" sz="2000" dirty="0">
              <a:solidFill>
                <a:srgbClr val="2A00FF"/>
              </a:solidFill>
              <a:effectLst/>
              <a:latin typeface="Menlo" panose="020B0609030804020204" pitchFamily="49" charset="0"/>
            </a:endParaRPr>
          </a:p>
          <a:p>
            <a:pPr marL="0" indent="0">
              <a:buNone/>
            </a:pPr>
            <a:r>
              <a:rPr lang="it-IT" sz="2000" b="1" dirty="0">
                <a:solidFill>
                  <a:srgbClr val="7F0055"/>
                </a:solidFill>
                <a:effectLst/>
                <a:latin typeface="Menlo" panose="020B0609030804020204" pitchFamily="49" charset="0"/>
              </a:rPr>
              <a:t>  public</a:t>
            </a:r>
            <a:r>
              <a:rPr lang="it-IT" sz="2000" dirty="0">
                <a:effectLst/>
                <a:latin typeface="Menlo" panose="020B0609030804020204" pitchFamily="49" charset="0"/>
              </a:rPr>
              <a:t> </a:t>
            </a:r>
            <a:r>
              <a:rPr lang="it-IT" sz="2000" dirty="0" err="1">
                <a:effectLst/>
                <a:latin typeface="Menlo" panose="020B0609030804020204" pitchFamily="49" charset="0"/>
              </a:rPr>
              <a:t>String</a:t>
            </a:r>
            <a:r>
              <a:rPr lang="it-IT" sz="2000" dirty="0">
                <a:effectLst/>
                <a:latin typeface="Menlo" panose="020B0609030804020204" pitchFamily="49" charset="0"/>
              </a:rPr>
              <a:t> </a:t>
            </a:r>
            <a:r>
              <a:rPr lang="it-IT" sz="2000" dirty="0" err="1">
                <a:effectLst/>
                <a:latin typeface="Menlo" panose="020B0609030804020204" pitchFamily="49" charset="0"/>
              </a:rPr>
              <a:t>getMovie</a:t>
            </a:r>
            <a:r>
              <a:rPr lang="it-IT" sz="2000" dirty="0">
                <a:effectLst/>
                <a:latin typeface="Menlo" panose="020B0609030804020204" pitchFamily="49" charset="0"/>
              </a:rPr>
              <a:t>(</a:t>
            </a:r>
            <a:r>
              <a:rPr lang="it-IT" sz="2000" dirty="0">
                <a:solidFill>
                  <a:srgbClr val="646464"/>
                </a:solidFill>
                <a:effectLst/>
                <a:latin typeface="Menlo" panose="020B0609030804020204" pitchFamily="49" charset="0"/>
              </a:rPr>
              <a:t>@</a:t>
            </a:r>
            <a:r>
              <a:rPr lang="it-IT" sz="2000" dirty="0" err="1">
                <a:solidFill>
                  <a:srgbClr val="646464"/>
                </a:solidFill>
                <a:effectLst/>
                <a:latin typeface="Menlo" panose="020B0609030804020204" pitchFamily="49" charset="0"/>
              </a:rPr>
              <a:t>PathVariable</a:t>
            </a:r>
            <a:r>
              <a:rPr lang="it-IT" sz="2000" dirty="0">
                <a:effectLst/>
                <a:latin typeface="Menlo" panose="020B0609030804020204" pitchFamily="49" charset="0"/>
              </a:rPr>
              <a:t>(</a:t>
            </a:r>
            <a:r>
              <a:rPr lang="it-IT" sz="2000" dirty="0">
                <a:solidFill>
                  <a:srgbClr val="2A00FF"/>
                </a:solidFill>
                <a:effectLst/>
                <a:latin typeface="Menlo" panose="020B0609030804020204" pitchFamily="49" charset="0"/>
              </a:rPr>
              <a:t>"id"</a:t>
            </a:r>
            <a:r>
              <a:rPr lang="it-IT" sz="2000" dirty="0">
                <a:effectLst/>
                <a:latin typeface="Menlo" panose="020B0609030804020204" pitchFamily="49" charset="0"/>
              </a:rPr>
              <a:t>) Long </a:t>
            </a:r>
            <a:r>
              <a:rPr lang="it-IT" sz="2000" dirty="0">
                <a:solidFill>
                  <a:srgbClr val="6A3E3E"/>
                </a:solidFill>
                <a:effectLst/>
                <a:latin typeface="Menlo" panose="020B0609030804020204" pitchFamily="49" charset="0"/>
              </a:rPr>
              <a:t>id</a:t>
            </a:r>
            <a:r>
              <a:rPr lang="it-IT" sz="2000" dirty="0">
                <a:effectLst/>
                <a:latin typeface="Menlo" panose="020B0609030804020204" pitchFamily="49" charset="0"/>
              </a:rPr>
              <a:t>, Model </a:t>
            </a:r>
            <a:r>
              <a:rPr lang="it-IT" sz="2000" dirty="0">
                <a:solidFill>
                  <a:srgbClr val="6A3E3E"/>
                </a:solidFill>
                <a:effectLst/>
                <a:latin typeface="Menlo" panose="020B0609030804020204" pitchFamily="49" charset="0"/>
              </a:rPr>
              <a:t>model</a:t>
            </a:r>
            <a:r>
              <a:rPr lang="it-IT" sz="2000" dirty="0">
                <a:effectLst/>
                <a:latin typeface="Menlo" panose="020B0609030804020204" pitchFamily="49" charset="0"/>
              </a:rPr>
              <a:t>) {</a:t>
            </a:r>
          </a:p>
          <a:p>
            <a:pPr marL="0" indent="0">
              <a:buNone/>
            </a:pPr>
            <a:r>
              <a:rPr lang="it-IT" sz="2000" dirty="0">
                <a:solidFill>
                  <a:srgbClr val="6A3E3E"/>
                </a:solidFill>
                <a:effectLst/>
                <a:latin typeface="Menlo" panose="020B0609030804020204" pitchFamily="49" charset="0"/>
              </a:rPr>
              <a:t>    </a:t>
            </a:r>
            <a:r>
              <a:rPr lang="it-IT" sz="2000" dirty="0" err="1">
                <a:solidFill>
                  <a:srgbClr val="6A3E3E"/>
                </a:solidFill>
                <a:effectLst/>
                <a:latin typeface="Menlo" panose="020B0609030804020204" pitchFamily="49" charset="0"/>
              </a:rPr>
              <a:t>model</a:t>
            </a:r>
            <a:r>
              <a:rPr lang="it-IT" sz="2000" dirty="0" err="1">
                <a:effectLst/>
                <a:latin typeface="Menlo" panose="020B0609030804020204" pitchFamily="49" charset="0"/>
              </a:rPr>
              <a:t>.addAttribute</a:t>
            </a:r>
            <a:r>
              <a:rPr lang="it-IT" sz="2000" dirty="0">
                <a:effectLst/>
                <a:latin typeface="Menlo" panose="020B0609030804020204" pitchFamily="49" charset="0"/>
              </a:rPr>
              <a:t>(</a:t>
            </a:r>
            <a:r>
              <a:rPr lang="it-IT" sz="2000" dirty="0">
                <a:solidFill>
                  <a:srgbClr val="2A00FF"/>
                </a:solidFill>
                <a:effectLst/>
                <a:latin typeface="Menlo" panose="020B0609030804020204" pitchFamily="49" charset="0"/>
              </a:rPr>
              <a:t>"movie"</a:t>
            </a:r>
            <a:r>
              <a:rPr lang="it-IT" sz="2000" dirty="0">
                <a:effectLst/>
                <a:latin typeface="Menlo" panose="020B0609030804020204" pitchFamily="49" charset="0"/>
              </a:rPr>
              <a:t>, </a:t>
            </a:r>
            <a:r>
              <a:rPr lang="it-IT" sz="2000" b="1" dirty="0" err="1">
                <a:solidFill>
                  <a:srgbClr val="7F0055"/>
                </a:solidFill>
                <a:effectLst/>
                <a:latin typeface="Menlo" panose="020B0609030804020204" pitchFamily="49" charset="0"/>
              </a:rPr>
              <a:t>this</a:t>
            </a:r>
            <a:r>
              <a:rPr lang="it-IT" sz="2000" dirty="0" err="1">
                <a:effectLst/>
                <a:latin typeface="Menlo" panose="020B0609030804020204" pitchFamily="49" charset="0"/>
              </a:rPr>
              <a:t>.</a:t>
            </a:r>
            <a:r>
              <a:rPr lang="it-IT" sz="2000" dirty="0" err="1">
                <a:solidFill>
                  <a:srgbClr val="0000C0"/>
                </a:solidFill>
                <a:effectLst/>
                <a:latin typeface="Menlo" panose="020B0609030804020204" pitchFamily="49" charset="0"/>
              </a:rPr>
              <a:t>movieService</a:t>
            </a:r>
            <a:r>
              <a:rPr lang="it-IT" sz="2000" dirty="0" err="1">
                <a:effectLst/>
                <a:latin typeface="Menlo" panose="020B0609030804020204" pitchFamily="49" charset="0"/>
              </a:rPr>
              <a:t>.getMovieById</a:t>
            </a:r>
            <a:r>
              <a:rPr lang="it-IT" sz="2000" dirty="0">
                <a:effectLst/>
                <a:latin typeface="Menlo" panose="020B0609030804020204" pitchFamily="49" charset="0"/>
              </a:rPr>
              <a:t>(</a:t>
            </a:r>
            <a:r>
              <a:rPr lang="it-IT" sz="2000" dirty="0">
                <a:solidFill>
                  <a:srgbClr val="6A3E3E"/>
                </a:solidFill>
                <a:effectLst/>
                <a:latin typeface="Menlo" panose="020B0609030804020204" pitchFamily="49" charset="0"/>
              </a:rPr>
              <a:t>id</a:t>
            </a:r>
            <a:r>
              <a:rPr lang="it-IT" sz="2000" dirty="0">
                <a:effectLst/>
                <a:latin typeface="Menlo" panose="020B0609030804020204" pitchFamily="49" charset="0"/>
              </a:rPr>
              <a:t>).</a:t>
            </a:r>
            <a:r>
              <a:rPr lang="it-IT" sz="2000" dirty="0" err="1">
                <a:effectLst/>
                <a:latin typeface="Menlo" panose="020B0609030804020204" pitchFamily="49" charset="0"/>
              </a:rPr>
              <a:t>get</a:t>
            </a:r>
            <a:r>
              <a:rPr lang="it-IT" sz="2000" dirty="0">
                <a:effectLst/>
                <a:latin typeface="Menlo" panose="020B0609030804020204" pitchFamily="49" charset="0"/>
              </a:rPr>
              <a:t>());</a:t>
            </a:r>
          </a:p>
          <a:p>
            <a:pPr marL="0" indent="0">
              <a:buNone/>
            </a:pPr>
            <a:r>
              <a:rPr lang="it-IT" sz="2000" b="1" dirty="0">
                <a:solidFill>
                  <a:srgbClr val="7F0055"/>
                </a:solidFill>
                <a:effectLst/>
                <a:latin typeface="Menlo" panose="020B0609030804020204" pitchFamily="49" charset="0"/>
              </a:rPr>
              <a:t>    </a:t>
            </a:r>
            <a:r>
              <a:rPr lang="it-IT" sz="2000" b="1" dirty="0" err="1">
                <a:solidFill>
                  <a:srgbClr val="7F0055"/>
                </a:solidFill>
                <a:effectLst/>
                <a:latin typeface="Menlo" panose="020B0609030804020204" pitchFamily="49" charset="0"/>
              </a:rPr>
              <a:t>return</a:t>
            </a:r>
            <a:r>
              <a:rPr lang="it-IT" sz="2000" dirty="0">
                <a:solidFill>
                  <a:srgbClr val="000000"/>
                </a:solidFill>
                <a:effectLst/>
                <a:latin typeface="Menlo" panose="020B0609030804020204" pitchFamily="49" charset="0"/>
              </a:rPr>
              <a:t> </a:t>
            </a:r>
            <a:r>
              <a:rPr lang="it-IT" sz="2000" dirty="0">
                <a:solidFill>
                  <a:srgbClr val="2A00FF"/>
                </a:solidFill>
                <a:effectLst/>
                <a:latin typeface="Menlo" panose="020B0609030804020204" pitchFamily="49" charset="0"/>
              </a:rPr>
              <a:t>"</a:t>
            </a:r>
            <a:r>
              <a:rPr lang="it-IT" sz="2000" dirty="0" err="1">
                <a:solidFill>
                  <a:srgbClr val="2A00FF"/>
                </a:solidFill>
                <a:effectLst/>
                <a:latin typeface="Menlo" panose="020B0609030804020204" pitchFamily="49" charset="0"/>
              </a:rPr>
              <a:t>movie.html</a:t>
            </a:r>
            <a:r>
              <a:rPr lang="it-IT" sz="2000" dirty="0">
                <a:solidFill>
                  <a:srgbClr val="2A00FF"/>
                </a:solidFill>
                <a:effectLst/>
                <a:latin typeface="Menlo" panose="020B0609030804020204" pitchFamily="49" charset="0"/>
              </a:rPr>
              <a:t>"</a:t>
            </a:r>
            <a:r>
              <a:rPr lang="it-IT" sz="2000" dirty="0">
                <a:solidFill>
                  <a:srgbClr val="000000"/>
                </a:solidFill>
                <a:effectLst/>
                <a:latin typeface="Menlo" panose="020B0609030804020204" pitchFamily="49" charset="0"/>
              </a:rPr>
              <a:t>;</a:t>
            </a:r>
            <a:endParaRPr lang="it-IT" sz="2000" dirty="0">
              <a:solidFill>
                <a:srgbClr val="2A00FF"/>
              </a:solidFill>
              <a:effectLst/>
              <a:latin typeface="Menlo" panose="020B0609030804020204" pitchFamily="49" charset="0"/>
            </a:endParaRPr>
          </a:p>
          <a:p>
            <a:pPr marL="0" indent="0">
              <a:buNone/>
            </a:pPr>
            <a:r>
              <a:rPr lang="it-IT" sz="2000" dirty="0">
                <a:effectLst/>
                <a:latin typeface="Menlo" panose="020B0609030804020204" pitchFamily="49" charset="0"/>
              </a:rPr>
              <a:t>  }</a:t>
            </a:r>
          </a:p>
          <a:p>
            <a:pPr marL="0" indent="0">
              <a:buNone/>
            </a:pPr>
            <a:endParaRPr lang="it-IT" sz="2000" dirty="0">
              <a:effectLst/>
              <a:latin typeface="Menlo" panose="020B0609030804020204" pitchFamily="49" charset="0"/>
            </a:endParaRPr>
          </a:p>
          <a:p>
            <a:pPr marL="0" indent="0">
              <a:buNone/>
            </a:pPr>
            <a:r>
              <a:rPr lang="it-IT" sz="2000" dirty="0">
                <a:solidFill>
                  <a:srgbClr val="646464"/>
                </a:solidFill>
                <a:effectLst/>
                <a:latin typeface="Menlo" panose="020B0609030804020204" pitchFamily="49" charset="0"/>
              </a:rPr>
              <a:t>  @</a:t>
            </a:r>
            <a:r>
              <a:rPr lang="it-IT" sz="2000" dirty="0" err="1">
                <a:solidFill>
                  <a:srgbClr val="646464"/>
                </a:solidFill>
                <a:effectLst/>
                <a:latin typeface="Menlo" panose="020B0609030804020204" pitchFamily="49" charset="0"/>
              </a:rPr>
              <a:t>GetMapping</a:t>
            </a:r>
            <a:r>
              <a:rPr lang="it-IT" sz="2000" dirty="0">
                <a:solidFill>
                  <a:srgbClr val="000000"/>
                </a:solidFill>
                <a:effectLst/>
                <a:latin typeface="Menlo" panose="020B0609030804020204" pitchFamily="49" charset="0"/>
              </a:rPr>
              <a:t>(</a:t>
            </a:r>
            <a:r>
              <a:rPr lang="it-IT" sz="2000" dirty="0">
                <a:solidFill>
                  <a:srgbClr val="2A00FF"/>
                </a:solidFill>
                <a:effectLst/>
                <a:latin typeface="Menlo" panose="020B0609030804020204" pitchFamily="49" charset="0"/>
              </a:rPr>
              <a:t>"/movie"</a:t>
            </a:r>
            <a:r>
              <a:rPr lang="it-IT" sz="2000" dirty="0">
                <a:solidFill>
                  <a:srgbClr val="000000"/>
                </a:solidFill>
                <a:effectLst/>
                <a:latin typeface="Menlo" panose="020B0609030804020204" pitchFamily="49" charset="0"/>
              </a:rPr>
              <a:t>)</a:t>
            </a:r>
            <a:endParaRPr lang="it-IT" sz="2000" dirty="0">
              <a:solidFill>
                <a:srgbClr val="646464"/>
              </a:solidFill>
              <a:effectLst/>
              <a:latin typeface="Menlo" panose="020B0609030804020204" pitchFamily="49" charset="0"/>
            </a:endParaRPr>
          </a:p>
          <a:p>
            <a:pPr marL="0" indent="0">
              <a:buNone/>
            </a:pPr>
            <a:r>
              <a:rPr lang="it-IT" sz="2000" b="1" dirty="0">
                <a:solidFill>
                  <a:srgbClr val="7F0055"/>
                </a:solidFill>
                <a:effectLst/>
                <a:latin typeface="Menlo" panose="020B0609030804020204" pitchFamily="49" charset="0"/>
              </a:rPr>
              <a:t>  public</a:t>
            </a:r>
            <a:r>
              <a:rPr lang="it-IT" sz="2000" dirty="0">
                <a:effectLst/>
                <a:latin typeface="Menlo" panose="020B0609030804020204" pitchFamily="49" charset="0"/>
              </a:rPr>
              <a:t> </a:t>
            </a:r>
            <a:r>
              <a:rPr lang="it-IT" sz="2000" dirty="0" err="1">
                <a:effectLst/>
                <a:latin typeface="Menlo" panose="020B0609030804020204" pitchFamily="49" charset="0"/>
              </a:rPr>
              <a:t>String</a:t>
            </a:r>
            <a:r>
              <a:rPr lang="it-IT" sz="2000" dirty="0">
                <a:effectLst/>
                <a:latin typeface="Menlo" panose="020B0609030804020204" pitchFamily="49" charset="0"/>
              </a:rPr>
              <a:t> </a:t>
            </a:r>
            <a:r>
              <a:rPr lang="it-IT" sz="2000" dirty="0" err="1">
                <a:effectLst/>
                <a:latin typeface="Menlo" panose="020B0609030804020204" pitchFamily="49" charset="0"/>
              </a:rPr>
              <a:t>showMovies</a:t>
            </a:r>
            <a:r>
              <a:rPr lang="it-IT" sz="2000" dirty="0">
                <a:effectLst/>
                <a:latin typeface="Menlo" panose="020B0609030804020204" pitchFamily="49" charset="0"/>
              </a:rPr>
              <a:t>(Model </a:t>
            </a:r>
            <a:r>
              <a:rPr lang="it-IT" sz="2000" dirty="0">
                <a:solidFill>
                  <a:srgbClr val="6A3E3E"/>
                </a:solidFill>
                <a:effectLst/>
                <a:latin typeface="Menlo" panose="020B0609030804020204" pitchFamily="49" charset="0"/>
              </a:rPr>
              <a:t>model</a:t>
            </a:r>
            <a:r>
              <a:rPr lang="it-IT" sz="2000" dirty="0">
                <a:effectLst/>
                <a:latin typeface="Menlo" panose="020B0609030804020204" pitchFamily="49" charset="0"/>
              </a:rPr>
              <a:t>) {</a:t>
            </a:r>
          </a:p>
          <a:p>
            <a:pPr marL="0" indent="0">
              <a:buNone/>
            </a:pPr>
            <a:r>
              <a:rPr lang="it-IT" sz="2000" dirty="0">
                <a:solidFill>
                  <a:srgbClr val="6A3E3E"/>
                </a:solidFill>
                <a:effectLst/>
                <a:latin typeface="Menlo" panose="020B0609030804020204" pitchFamily="49" charset="0"/>
              </a:rPr>
              <a:t>    </a:t>
            </a:r>
            <a:r>
              <a:rPr lang="it-IT" sz="2000" dirty="0" err="1">
                <a:solidFill>
                  <a:srgbClr val="6A3E3E"/>
                </a:solidFill>
                <a:effectLst/>
                <a:latin typeface="Menlo" panose="020B0609030804020204" pitchFamily="49" charset="0"/>
              </a:rPr>
              <a:t>model</a:t>
            </a:r>
            <a:r>
              <a:rPr lang="it-IT" sz="2000" dirty="0" err="1">
                <a:effectLst/>
                <a:latin typeface="Menlo" panose="020B0609030804020204" pitchFamily="49" charset="0"/>
              </a:rPr>
              <a:t>.addAttribute</a:t>
            </a:r>
            <a:r>
              <a:rPr lang="it-IT" sz="2000" dirty="0">
                <a:effectLst/>
                <a:latin typeface="Menlo" panose="020B0609030804020204" pitchFamily="49" charset="0"/>
              </a:rPr>
              <a:t>(</a:t>
            </a:r>
            <a:r>
              <a:rPr lang="it-IT" sz="2000" dirty="0">
                <a:solidFill>
                  <a:srgbClr val="2A00FF"/>
                </a:solidFill>
                <a:effectLst/>
                <a:latin typeface="Menlo" panose="020B0609030804020204" pitchFamily="49" charset="0"/>
              </a:rPr>
              <a:t>"movies"</a:t>
            </a:r>
            <a:r>
              <a:rPr lang="it-IT" sz="2000" dirty="0">
                <a:effectLst/>
                <a:latin typeface="Menlo" panose="020B0609030804020204" pitchFamily="49" charset="0"/>
              </a:rPr>
              <a:t>, </a:t>
            </a:r>
            <a:r>
              <a:rPr lang="it-IT" sz="2000" b="1" dirty="0" err="1">
                <a:solidFill>
                  <a:srgbClr val="7F0055"/>
                </a:solidFill>
                <a:effectLst/>
                <a:latin typeface="Menlo" panose="020B0609030804020204" pitchFamily="49" charset="0"/>
              </a:rPr>
              <a:t>this</a:t>
            </a:r>
            <a:r>
              <a:rPr lang="it-IT" sz="2000" dirty="0" err="1">
                <a:effectLst/>
                <a:latin typeface="Menlo" panose="020B0609030804020204" pitchFamily="49" charset="0"/>
              </a:rPr>
              <a:t>.</a:t>
            </a:r>
            <a:r>
              <a:rPr lang="it-IT" sz="2000" dirty="0" err="1">
                <a:solidFill>
                  <a:srgbClr val="0000C0"/>
                </a:solidFill>
                <a:effectLst/>
                <a:latin typeface="Menlo" panose="020B0609030804020204" pitchFamily="49" charset="0"/>
              </a:rPr>
              <a:t>movieService</a:t>
            </a:r>
            <a:r>
              <a:rPr lang="it-IT" sz="2000" dirty="0" err="1">
                <a:effectLst/>
                <a:latin typeface="Menlo" panose="020B0609030804020204" pitchFamily="49" charset="0"/>
              </a:rPr>
              <a:t>.getAllMovies</a:t>
            </a:r>
            <a:r>
              <a:rPr lang="it-IT" sz="2000" dirty="0">
                <a:effectLst/>
                <a:latin typeface="Menlo" panose="020B0609030804020204" pitchFamily="49" charset="0"/>
              </a:rPr>
              <a:t>());</a:t>
            </a:r>
          </a:p>
          <a:p>
            <a:pPr marL="0" indent="0">
              <a:buNone/>
            </a:pPr>
            <a:r>
              <a:rPr lang="it-IT" sz="2000" b="1" dirty="0">
                <a:solidFill>
                  <a:srgbClr val="7F0055"/>
                </a:solidFill>
                <a:effectLst/>
                <a:latin typeface="Menlo" panose="020B0609030804020204" pitchFamily="49" charset="0"/>
              </a:rPr>
              <a:t>    </a:t>
            </a:r>
            <a:r>
              <a:rPr lang="it-IT" sz="2000" b="1" dirty="0" err="1">
                <a:solidFill>
                  <a:srgbClr val="7F0055"/>
                </a:solidFill>
                <a:effectLst/>
                <a:latin typeface="Menlo" panose="020B0609030804020204" pitchFamily="49" charset="0"/>
              </a:rPr>
              <a:t>return</a:t>
            </a:r>
            <a:r>
              <a:rPr lang="it-IT" sz="2000" dirty="0">
                <a:solidFill>
                  <a:srgbClr val="000000"/>
                </a:solidFill>
                <a:effectLst/>
                <a:latin typeface="Menlo" panose="020B0609030804020204" pitchFamily="49" charset="0"/>
              </a:rPr>
              <a:t> </a:t>
            </a:r>
            <a:r>
              <a:rPr lang="it-IT" sz="2000" dirty="0">
                <a:solidFill>
                  <a:srgbClr val="2A00FF"/>
                </a:solidFill>
                <a:effectLst/>
                <a:latin typeface="Menlo" panose="020B0609030804020204" pitchFamily="49" charset="0"/>
              </a:rPr>
              <a:t>"</a:t>
            </a:r>
            <a:r>
              <a:rPr lang="it-IT" sz="2000" dirty="0" err="1">
                <a:solidFill>
                  <a:srgbClr val="2A00FF"/>
                </a:solidFill>
                <a:effectLst/>
                <a:latin typeface="Menlo" panose="020B0609030804020204" pitchFamily="49" charset="0"/>
              </a:rPr>
              <a:t>movies.html</a:t>
            </a:r>
            <a:r>
              <a:rPr lang="it-IT" sz="2000" dirty="0">
                <a:solidFill>
                  <a:srgbClr val="2A00FF"/>
                </a:solidFill>
                <a:effectLst/>
                <a:latin typeface="Menlo" panose="020B0609030804020204" pitchFamily="49" charset="0"/>
              </a:rPr>
              <a:t>"</a:t>
            </a:r>
            <a:r>
              <a:rPr lang="it-IT" sz="2000" dirty="0">
                <a:solidFill>
                  <a:srgbClr val="000000"/>
                </a:solidFill>
                <a:effectLst/>
                <a:latin typeface="Menlo" panose="020B0609030804020204" pitchFamily="49" charset="0"/>
              </a:rPr>
              <a:t>;</a:t>
            </a:r>
            <a:endParaRPr lang="it-IT" sz="2000" dirty="0">
              <a:solidFill>
                <a:srgbClr val="2A00FF"/>
              </a:solidFill>
              <a:effectLst/>
              <a:latin typeface="Menlo" panose="020B0609030804020204" pitchFamily="49" charset="0"/>
            </a:endParaRPr>
          </a:p>
          <a:p>
            <a:pPr marL="0" indent="0">
              <a:buNone/>
            </a:pPr>
            <a:r>
              <a:rPr lang="it-IT" sz="2000" dirty="0">
                <a:effectLst/>
                <a:latin typeface="Menlo" panose="020B0609030804020204" pitchFamily="49" charset="0"/>
              </a:rPr>
              <a:t>  }</a:t>
            </a:r>
          </a:p>
          <a:p>
            <a:pPr marL="0" indent="0">
              <a:buNone/>
            </a:pPr>
            <a:endParaRPr lang="it-IT" sz="2000" dirty="0">
              <a:effectLst/>
              <a:latin typeface="Menlo" panose="020B0609030804020204" pitchFamily="49" charset="0"/>
            </a:endParaRPr>
          </a:p>
          <a:p>
            <a:pPr marL="0" indent="0">
              <a:buNone/>
            </a:pPr>
            <a:r>
              <a:rPr lang="it-IT" sz="2000" dirty="0">
                <a:effectLst/>
                <a:latin typeface="Menlo" panose="020B0609030804020204" pitchFamily="49" charset="0"/>
              </a:rPr>
              <a:t>}</a:t>
            </a:r>
          </a:p>
        </p:txBody>
      </p:sp>
    </p:spTree>
    <p:extLst>
      <p:ext uri="{BB962C8B-B14F-4D97-AF65-F5344CB8AC3E}">
        <p14:creationId xmlns:p14="http://schemas.microsoft.com/office/powerpoint/2010/main" val="30610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CFDEF4-01AC-8E9E-6A36-369EBA740E7E}"/>
              </a:ext>
            </a:extLst>
          </p:cNvPr>
          <p:cNvSpPr>
            <a:spLocks noGrp="1"/>
          </p:cNvSpPr>
          <p:nvPr>
            <p:ph type="title"/>
          </p:nvPr>
        </p:nvSpPr>
        <p:spPr/>
        <p:txBody>
          <a:bodyPr/>
          <a:lstStyle/>
          <a:p>
            <a:r>
              <a:rPr lang="en-US" dirty="0" err="1"/>
              <a:t>Dettagli</a:t>
            </a:r>
            <a:r>
              <a:rPr lang="en-US" dirty="0"/>
              <a:t> </a:t>
            </a:r>
            <a:r>
              <a:rPr lang="en-US" dirty="0" err="1"/>
              <a:t>Thymeleaf</a:t>
            </a:r>
            <a:r>
              <a:rPr lang="en-US" dirty="0"/>
              <a:t> </a:t>
            </a:r>
            <a:r>
              <a:rPr lang="en-US" dirty="0" err="1"/>
              <a:t>vengono</a:t>
            </a:r>
            <a:r>
              <a:rPr lang="en-US" dirty="0"/>
              <a:t> </a:t>
            </a:r>
            <a:r>
              <a:rPr lang="en-US" dirty="0" err="1"/>
              <a:t>discussi</a:t>
            </a:r>
            <a:r>
              <a:rPr lang="en-US" dirty="0"/>
              <a:t> a </a:t>
            </a:r>
            <a:r>
              <a:rPr lang="en-US" dirty="0" err="1"/>
              <a:t>lezione</a:t>
            </a:r>
            <a:endParaRPr lang="en-US" dirty="0"/>
          </a:p>
        </p:txBody>
      </p:sp>
      <p:sp>
        <p:nvSpPr>
          <p:cNvPr id="3" name="Segnaposto contenuto 2">
            <a:extLst>
              <a:ext uri="{FF2B5EF4-FFF2-40B4-BE49-F238E27FC236}">
                <a16:creationId xmlns:a16="http://schemas.microsoft.com/office/drawing/2014/main" id="{D0872DE6-9BFA-E16B-698B-2EA95FB42B2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647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DB042D-3860-4056-0C79-C2F5509422E8}"/>
              </a:ext>
            </a:extLst>
          </p:cNvPr>
          <p:cNvSpPr>
            <a:spLocks noGrp="1"/>
          </p:cNvSpPr>
          <p:nvPr>
            <p:ph type="title"/>
          </p:nvPr>
        </p:nvSpPr>
        <p:spPr/>
        <p:txBody>
          <a:bodyPr/>
          <a:lstStyle/>
          <a:p>
            <a:r>
              <a:rPr lang="en-US" dirty="0"/>
              <a:t>Un </a:t>
            </a:r>
            <a:r>
              <a:rPr lang="en-US" dirty="0" err="1"/>
              <a:t>problema</a:t>
            </a:r>
            <a:endParaRPr lang="en-US" dirty="0"/>
          </a:p>
        </p:txBody>
      </p:sp>
      <p:sp>
        <p:nvSpPr>
          <p:cNvPr id="3" name="Segnaposto contenuto 2">
            <a:extLst>
              <a:ext uri="{FF2B5EF4-FFF2-40B4-BE49-F238E27FC236}">
                <a16:creationId xmlns:a16="http://schemas.microsoft.com/office/drawing/2014/main" id="{79E63F52-3D7E-182E-A3D7-8A5B2C61BC01}"/>
              </a:ext>
            </a:extLst>
          </p:cNvPr>
          <p:cNvSpPr>
            <a:spLocks noGrp="1"/>
          </p:cNvSpPr>
          <p:nvPr>
            <p:ph idx="1"/>
          </p:nvPr>
        </p:nvSpPr>
        <p:spPr/>
        <p:txBody>
          <a:bodyPr>
            <a:normAutofit fontScale="85000" lnSpcReduction="20000"/>
          </a:bodyPr>
          <a:lstStyle/>
          <a:p>
            <a:r>
              <a:rPr lang="en-US" dirty="0"/>
              <a:t>Dopo un </a:t>
            </a:r>
            <a:r>
              <a:rPr lang="en-US" dirty="0" err="1"/>
              <a:t>inserimento</a:t>
            </a:r>
            <a:r>
              <a:rPr lang="en-US" dirty="0"/>
              <a:t>, se </a:t>
            </a:r>
            <a:r>
              <a:rPr lang="en-US" dirty="0" err="1"/>
              <a:t>l'utente</a:t>
            </a:r>
            <a:r>
              <a:rPr lang="en-US" dirty="0"/>
              <a:t> </a:t>
            </a:r>
            <a:r>
              <a:rPr lang="en-US" dirty="0" err="1"/>
              <a:t>ricarica</a:t>
            </a:r>
            <a:r>
              <a:rPr lang="en-US" dirty="0"/>
              <a:t> la </a:t>
            </a:r>
            <a:r>
              <a:rPr lang="en-US" dirty="0" err="1"/>
              <a:t>pagina</a:t>
            </a:r>
            <a:r>
              <a:rPr lang="en-US" dirty="0"/>
              <a:t> (con </a:t>
            </a:r>
            <a:r>
              <a:rPr lang="en-US" dirty="0" err="1"/>
              <a:t>i</a:t>
            </a:r>
            <a:r>
              <a:rPr lang="en-US" dirty="0"/>
              <a:t> </a:t>
            </a:r>
            <a:r>
              <a:rPr lang="en-US" dirty="0" err="1"/>
              <a:t>dettagli</a:t>
            </a:r>
            <a:r>
              <a:rPr lang="en-US" dirty="0"/>
              <a:t> del film), </a:t>
            </a:r>
            <a:r>
              <a:rPr lang="en-US" dirty="0" err="1"/>
              <a:t>viene</a:t>
            </a:r>
            <a:r>
              <a:rPr lang="en-US" dirty="0"/>
              <a:t> </a:t>
            </a:r>
            <a:r>
              <a:rPr lang="en-US" dirty="0" err="1"/>
              <a:t>mandata</a:t>
            </a:r>
            <a:r>
              <a:rPr lang="en-US" dirty="0"/>
              <a:t> la </a:t>
            </a:r>
            <a:r>
              <a:rPr lang="en-US" dirty="0" err="1"/>
              <a:t>stessa</a:t>
            </a:r>
            <a:r>
              <a:rPr lang="en-US" dirty="0"/>
              <a:t> </a:t>
            </a:r>
            <a:r>
              <a:rPr lang="en-US" dirty="0" err="1"/>
              <a:t>richiesta</a:t>
            </a:r>
            <a:r>
              <a:rPr lang="en-US" dirty="0"/>
              <a:t> </a:t>
            </a:r>
            <a:r>
              <a:rPr lang="en-US" dirty="0" err="1"/>
              <a:t>precedente</a:t>
            </a:r>
            <a:r>
              <a:rPr lang="en-US" dirty="0"/>
              <a:t> (</a:t>
            </a:r>
            <a:r>
              <a:rPr lang="en-US" dirty="0" err="1"/>
              <a:t>quindi</a:t>
            </a:r>
            <a:r>
              <a:rPr lang="en-US" dirty="0"/>
              <a:t> </a:t>
            </a:r>
            <a:r>
              <a:rPr lang="en-US" dirty="0" err="1"/>
              <a:t>viene</a:t>
            </a:r>
            <a:r>
              <a:rPr lang="en-US" dirty="0"/>
              <a:t> </a:t>
            </a:r>
            <a:r>
              <a:rPr lang="en-US" dirty="0" err="1"/>
              <a:t>inserito</a:t>
            </a:r>
            <a:r>
              <a:rPr lang="en-US" dirty="0"/>
              <a:t> </a:t>
            </a:r>
            <a:r>
              <a:rPr lang="en-US" dirty="0" err="1"/>
              <a:t>nuovamente</a:t>
            </a:r>
            <a:r>
              <a:rPr lang="en-US" dirty="0"/>
              <a:t> lo </a:t>
            </a:r>
            <a:r>
              <a:rPr lang="en-US" dirty="0" err="1"/>
              <a:t>stesso</a:t>
            </a:r>
            <a:r>
              <a:rPr lang="en-US" dirty="0"/>
              <a:t> film: fare un </a:t>
            </a:r>
            <a:r>
              <a:rPr lang="en-US" dirty="0" err="1"/>
              <a:t>prova</a:t>
            </a:r>
            <a:r>
              <a:rPr lang="en-US" dirty="0"/>
              <a:t> con </a:t>
            </a:r>
            <a:r>
              <a:rPr lang="en-US" dirty="0" err="1"/>
              <a:t>l'applicazione</a:t>
            </a:r>
            <a:r>
              <a:rPr lang="en-US" dirty="0"/>
              <a:t>). </a:t>
            </a:r>
            <a:r>
              <a:rPr lang="en-US" dirty="0" err="1"/>
              <a:t>Infatti</a:t>
            </a:r>
            <a:r>
              <a:rPr lang="en-US" dirty="0"/>
              <a:t> </a:t>
            </a:r>
            <a:r>
              <a:rPr lang="en-US" dirty="0" err="1"/>
              <a:t>l'ultima</a:t>
            </a:r>
            <a:r>
              <a:rPr lang="en-US" dirty="0"/>
              <a:t> </a:t>
            </a:r>
            <a:r>
              <a:rPr lang="en-US" dirty="0" err="1"/>
              <a:t>richiesta</a:t>
            </a:r>
            <a:r>
              <a:rPr lang="en-US" dirty="0"/>
              <a:t> era la </a:t>
            </a:r>
            <a:r>
              <a:rPr lang="en-US" dirty="0" err="1"/>
              <a:t>richiesta</a:t>
            </a:r>
            <a:r>
              <a:rPr lang="en-US" dirty="0"/>
              <a:t> POST di </a:t>
            </a:r>
            <a:r>
              <a:rPr lang="en-US" dirty="0" err="1"/>
              <a:t>inserimento</a:t>
            </a:r>
            <a:r>
              <a:rPr lang="en-US" dirty="0"/>
              <a:t> </a:t>
            </a:r>
            <a:r>
              <a:rPr lang="en-US" dirty="0" err="1"/>
              <a:t>dei</a:t>
            </a:r>
            <a:r>
              <a:rPr lang="en-US" dirty="0"/>
              <a:t> </a:t>
            </a:r>
            <a:r>
              <a:rPr lang="en-US" dirty="0" err="1"/>
              <a:t>dati</a:t>
            </a:r>
            <a:endParaRPr lang="en-US" dirty="0"/>
          </a:p>
          <a:p>
            <a:r>
              <a:rPr lang="en-US" dirty="0"/>
              <a:t>Per </a:t>
            </a:r>
            <a:r>
              <a:rPr lang="en-US" dirty="0" err="1"/>
              <a:t>evitare</a:t>
            </a:r>
            <a:r>
              <a:rPr lang="en-US" dirty="0"/>
              <a:t> </a:t>
            </a:r>
            <a:r>
              <a:rPr lang="en-US" dirty="0" err="1"/>
              <a:t>questo</a:t>
            </a:r>
            <a:r>
              <a:rPr lang="en-US" dirty="0"/>
              <a:t> </a:t>
            </a:r>
            <a:r>
              <a:rPr lang="en-US" dirty="0" err="1"/>
              <a:t>inconveniente</a:t>
            </a:r>
            <a:r>
              <a:rPr lang="en-US" dirty="0"/>
              <a:t>, </a:t>
            </a:r>
            <a:r>
              <a:rPr lang="en-US" dirty="0" err="1"/>
              <a:t>possiamo</a:t>
            </a:r>
            <a:r>
              <a:rPr lang="en-US" dirty="0"/>
              <a:t> fare in modo </a:t>
            </a:r>
            <a:r>
              <a:rPr lang="en-US" dirty="0" err="1"/>
              <a:t>che</a:t>
            </a:r>
            <a:r>
              <a:rPr lang="en-US" dirty="0"/>
              <a:t> il Controller, </a:t>
            </a:r>
            <a:r>
              <a:rPr lang="en-US" dirty="0" err="1"/>
              <a:t>anzichè</a:t>
            </a:r>
            <a:r>
              <a:rPr lang="en-US" dirty="0"/>
              <a:t> </a:t>
            </a:r>
            <a:r>
              <a:rPr lang="en-US" b="1" dirty="0" err="1"/>
              <a:t>inoltrare</a:t>
            </a:r>
            <a:r>
              <a:rPr lang="en-US" dirty="0"/>
              <a:t> la </a:t>
            </a:r>
            <a:r>
              <a:rPr lang="en-US" dirty="0" err="1"/>
              <a:t>richiesta</a:t>
            </a:r>
            <a:r>
              <a:rPr lang="en-US" dirty="0"/>
              <a:t> </a:t>
            </a:r>
            <a:r>
              <a:rPr lang="en-US" dirty="0" err="1"/>
              <a:t>alla</a:t>
            </a:r>
            <a:r>
              <a:rPr lang="en-US" dirty="0"/>
              <a:t> vista, mandi al client un </a:t>
            </a:r>
            <a:r>
              <a:rPr lang="en-US" dirty="0" err="1"/>
              <a:t>messaggio</a:t>
            </a:r>
            <a:r>
              <a:rPr lang="en-US" dirty="0"/>
              <a:t> HTTP 302: </a:t>
            </a:r>
            <a:r>
              <a:rPr lang="en-US" dirty="0" err="1"/>
              <a:t>attraverso</a:t>
            </a:r>
            <a:r>
              <a:rPr lang="en-US" dirty="0"/>
              <a:t> </a:t>
            </a:r>
            <a:r>
              <a:rPr lang="en-US" dirty="0" err="1"/>
              <a:t>questo</a:t>
            </a:r>
            <a:r>
              <a:rPr lang="en-US" dirty="0"/>
              <a:t> </a:t>
            </a:r>
            <a:r>
              <a:rPr lang="en-US" dirty="0" err="1"/>
              <a:t>messaggio</a:t>
            </a:r>
            <a:r>
              <a:rPr lang="en-US" dirty="0"/>
              <a:t> </a:t>
            </a:r>
            <a:r>
              <a:rPr lang="en-US" dirty="0" err="1"/>
              <a:t>viene</a:t>
            </a:r>
            <a:r>
              <a:rPr lang="en-US" dirty="0"/>
              <a:t> </a:t>
            </a:r>
            <a:r>
              <a:rPr lang="en-US" dirty="0" err="1"/>
              <a:t>chiesto</a:t>
            </a:r>
            <a:r>
              <a:rPr lang="en-US" dirty="0"/>
              <a:t> al client di fare </a:t>
            </a:r>
            <a:r>
              <a:rPr lang="en-US" dirty="0" err="1"/>
              <a:t>una</a:t>
            </a:r>
            <a:r>
              <a:rPr lang="en-US" dirty="0"/>
              <a:t> </a:t>
            </a:r>
            <a:r>
              <a:rPr lang="en-US" dirty="0" err="1"/>
              <a:t>richiesta</a:t>
            </a:r>
            <a:r>
              <a:rPr lang="en-US" dirty="0"/>
              <a:t> GET ad un ULR </a:t>
            </a:r>
            <a:r>
              <a:rPr lang="en-US" dirty="0" err="1"/>
              <a:t>specifico</a:t>
            </a:r>
            <a:endParaRPr lang="en-US" dirty="0"/>
          </a:p>
          <a:p>
            <a:pPr lvl="1"/>
            <a:r>
              <a:rPr lang="en-US" dirty="0"/>
              <a:t>Nel nostro </a:t>
            </a:r>
            <a:r>
              <a:rPr lang="en-US" dirty="0" err="1"/>
              <a:t>caso</a:t>
            </a:r>
            <a:r>
              <a:rPr lang="en-US" dirty="0"/>
              <a:t>, </a:t>
            </a:r>
            <a:r>
              <a:rPr lang="en-US" dirty="0" err="1"/>
              <a:t>possiamo</a:t>
            </a:r>
            <a:r>
              <a:rPr lang="en-US" dirty="0"/>
              <a:t> </a:t>
            </a:r>
            <a:r>
              <a:rPr lang="en-US" dirty="0" err="1"/>
              <a:t>chiedere</a:t>
            </a:r>
            <a:r>
              <a:rPr lang="en-US" dirty="0"/>
              <a:t> al server </a:t>
            </a:r>
            <a:r>
              <a:rPr lang="en-US" dirty="0" err="1"/>
              <a:t>stesso</a:t>
            </a:r>
            <a:r>
              <a:rPr lang="en-US" dirty="0"/>
              <a:t> di </a:t>
            </a:r>
            <a:r>
              <a:rPr lang="en-US" dirty="0" err="1"/>
              <a:t>caricare</a:t>
            </a:r>
            <a:r>
              <a:rPr lang="en-US" dirty="0"/>
              <a:t> la </a:t>
            </a:r>
            <a:r>
              <a:rPr lang="en-US" dirty="0" err="1"/>
              <a:t>pagina</a:t>
            </a:r>
            <a:r>
              <a:rPr lang="en-US" dirty="0"/>
              <a:t> con </a:t>
            </a:r>
            <a:r>
              <a:rPr lang="en-US" dirty="0" err="1"/>
              <a:t>i</a:t>
            </a:r>
            <a:r>
              <a:rPr lang="en-US" dirty="0"/>
              <a:t> </a:t>
            </a:r>
            <a:r>
              <a:rPr lang="en-US" dirty="0" err="1"/>
              <a:t>dettagli</a:t>
            </a:r>
            <a:r>
              <a:rPr lang="en-US" dirty="0"/>
              <a:t> del film </a:t>
            </a:r>
            <a:r>
              <a:rPr lang="en-US" dirty="0" err="1"/>
              <a:t>appena</a:t>
            </a:r>
            <a:r>
              <a:rPr lang="en-US" dirty="0"/>
              <a:t> </a:t>
            </a:r>
            <a:r>
              <a:rPr lang="en-US" dirty="0" err="1"/>
              <a:t>inserito</a:t>
            </a:r>
            <a:endParaRPr lang="en-US" dirty="0"/>
          </a:p>
          <a:p>
            <a:r>
              <a:rPr lang="en-US" dirty="0"/>
              <a:t>Questa </a:t>
            </a:r>
            <a:r>
              <a:rPr lang="en-US" dirty="0" err="1"/>
              <a:t>operazione</a:t>
            </a:r>
            <a:r>
              <a:rPr lang="en-US" dirty="0"/>
              <a:t> (</a:t>
            </a:r>
            <a:r>
              <a:rPr lang="en-US" dirty="0" err="1"/>
              <a:t>messaggio</a:t>
            </a:r>
            <a:r>
              <a:rPr lang="en-US" dirty="0"/>
              <a:t> al client </a:t>
            </a:r>
            <a:r>
              <a:rPr lang="en-US" dirty="0" err="1"/>
              <a:t>affinchè</a:t>
            </a:r>
            <a:r>
              <a:rPr lang="en-US" dirty="0"/>
              <a:t> </a:t>
            </a:r>
            <a:r>
              <a:rPr lang="en-US" dirty="0" err="1"/>
              <a:t>faccia</a:t>
            </a:r>
            <a:r>
              <a:rPr lang="en-US" dirty="0"/>
              <a:t> </a:t>
            </a:r>
            <a:r>
              <a:rPr lang="en-US" dirty="0" err="1"/>
              <a:t>una</a:t>
            </a:r>
            <a:r>
              <a:rPr lang="en-US" dirty="0"/>
              <a:t> </a:t>
            </a:r>
            <a:r>
              <a:rPr lang="en-US" dirty="0" err="1"/>
              <a:t>richiesta</a:t>
            </a:r>
            <a:r>
              <a:rPr lang="en-US" dirty="0"/>
              <a:t> GET ad un URL) </a:t>
            </a:r>
            <a:r>
              <a:rPr lang="en-US" dirty="0" err="1"/>
              <a:t>si</a:t>
            </a:r>
            <a:r>
              <a:rPr lang="en-US" dirty="0"/>
              <a:t> </a:t>
            </a:r>
            <a:r>
              <a:rPr lang="en-US" dirty="0" err="1"/>
              <a:t>chiama</a:t>
            </a:r>
            <a:r>
              <a:rPr lang="en-US" dirty="0"/>
              <a:t> </a:t>
            </a:r>
            <a:r>
              <a:rPr lang="en-US" i="1" dirty="0"/>
              <a:t>redirect</a:t>
            </a:r>
            <a:r>
              <a:rPr lang="en-US" dirty="0"/>
              <a:t> </a:t>
            </a:r>
          </a:p>
        </p:txBody>
      </p:sp>
    </p:spTree>
    <p:extLst>
      <p:ext uri="{BB962C8B-B14F-4D97-AF65-F5344CB8AC3E}">
        <p14:creationId xmlns:p14="http://schemas.microsoft.com/office/powerpoint/2010/main" val="184801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26BFE7-7DDF-B6A2-E2C6-A40F8C6A1325}"/>
              </a:ext>
            </a:extLst>
          </p:cNvPr>
          <p:cNvSpPr>
            <a:spLocks noGrp="1"/>
          </p:cNvSpPr>
          <p:nvPr>
            <p:ph type="title"/>
          </p:nvPr>
        </p:nvSpPr>
        <p:spPr/>
        <p:txBody>
          <a:bodyPr/>
          <a:lstStyle/>
          <a:p>
            <a:r>
              <a:rPr lang="en-US" dirty="0"/>
              <a:t>Http redirect</a:t>
            </a:r>
          </a:p>
        </p:txBody>
      </p:sp>
      <p:sp>
        <p:nvSpPr>
          <p:cNvPr id="3" name="Segnaposto contenuto 2">
            <a:extLst>
              <a:ext uri="{FF2B5EF4-FFF2-40B4-BE49-F238E27FC236}">
                <a16:creationId xmlns:a16="http://schemas.microsoft.com/office/drawing/2014/main" id="{55844F9B-83C9-4A22-C1C2-5B76C1AD13BB}"/>
              </a:ext>
            </a:extLst>
          </p:cNvPr>
          <p:cNvSpPr>
            <a:spLocks noGrp="1"/>
          </p:cNvSpPr>
          <p:nvPr>
            <p:ph idx="1"/>
          </p:nvPr>
        </p:nvSpPr>
        <p:spPr/>
        <p:txBody>
          <a:bodyPr/>
          <a:lstStyle/>
          <a:p>
            <a:r>
              <a:rPr lang="en-US" dirty="0"/>
              <a:t>In Spring Boot, la </a:t>
            </a:r>
            <a:r>
              <a:rPr lang="en-US" dirty="0" err="1"/>
              <a:t>richiesta</a:t>
            </a:r>
            <a:r>
              <a:rPr lang="en-US" dirty="0"/>
              <a:t> di </a:t>
            </a:r>
            <a:r>
              <a:rPr lang="en-US" dirty="0" err="1"/>
              <a:t>generare</a:t>
            </a:r>
            <a:r>
              <a:rPr lang="en-US" dirty="0"/>
              <a:t> un </a:t>
            </a:r>
            <a:r>
              <a:rPr lang="en-US" dirty="0" err="1"/>
              <a:t>messaggio</a:t>
            </a:r>
            <a:r>
              <a:rPr lang="en-US" dirty="0"/>
              <a:t> di redirect, </a:t>
            </a:r>
            <a:r>
              <a:rPr lang="en-US" dirty="0" err="1"/>
              <a:t>viene</a:t>
            </a:r>
            <a:r>
              <a:rPr lang="en-US" dirty="0"/>
              <a:t> </a:t>
            </a:r>
            <a:r>
              <a:rPr lang="en-US" dirty="0" err="1"/>
              <a:t>implementata</a:t>
            </a:r>
            <a:r>
              <a:rPr lang="en-US" dirty="0"/>
              <a:t> </a:t>
            </a:r>
            <a:r>
              <a:rPr lang="en-US" dirty="0" err="1"/>
              <a:t>mettendo</a:t>
            </a:r>
            <a:r>
              <a:rPr lang="en-US" dirty="0"/>
              <a:t> </a:t>
            </a:r>
            <a:r>
              <a:rPr lang="en-US" dirty="0" err="1"/>
              <a:t>nella</a:t>
            </a:r>
            <a:r>
              <a:rPr lang="en-US" dirty="0"/>
              <a:t> </a:t>
            </a:r>
            <a:r>
              <a:rPr lang="en-US" dirty="0" err="1"/>
              <a:t>stringa</a:t>
            </a:r>
            <a:r>
              <a:rPr lang="en-US" dirty="0"/>
              <a:t> </a:t>
            </a:r>
            <a:r>
              <a:rPr lang="en-US" dirty="0" err="1"/>
              <a:t>ritornata</a:t>
            </a:r>
            <a:r>
              <a:rPr lang="en-US" dirty="0"/>
              <a:t> dal controller il </a:t>
            </a:r>
            <a:r>
              <a:rPr lang="en-US" dirty="0" err="1"/>
              <a:t>prefisso</a:t>
            </a:r>
            <a:r>
              <a:rPr lang="en-US" dirty="0"/>
              <a:t> </a:t>
            </a:r>
            <a:r>
              <a:rPr lang="en-US" sz="2800" dirty="0"/>
              <a:t>"</a:t>
            </a:r>
            <a:r>
              <a:rPr lang="en-US" sz="2800" dirty="0">
                <a:latin typeface="Consolas" panose="020B0609020204030204" pitchFamily="49" charset="0"/>
                <a:cs typeface="Consolas" panose="020B0609020204030204" pitchFamily="49" charset="0"/>
              </a:rPr>
              <a:t>redirect:</a:t>
            </a:r>
            <a:r>
              <a:rPr lang="en-US" sz="2800" dirty="0"/>
              <a:t>"</a:t>
            </a:r>
            <a:endParaRPr lang="en-US" dirty="0"/>
          </a:p>
          <a:p>
            <a:r>
              <a:rPr lang="en-US" dirty="0" err="1"/>
              <a:t>Esempio</a:t>
            </a:r>
            <a:r>
              <a:rPr lang="en-US" dirty="0"/>
              <a:t>:</a:t>
            </a:r>
            <a:br>
              <a:rPr lang="en-US" dirty="0"/>
            </a:br>
            <a:endParaRPr lang="en-US" dirty="0"/>
          </a:p>
          <a:p>
            <a:pPr marL="0" marR="0" indent="0">
              <a:spcBef>
                <a:spcPts val="0"/>
              </a:spcBef>
              <a:spcAft>
                <a:spcPts val="0"/>
              </a:spcAft>
              <a:buNone/>
            </a:pPr>
            <a:r>
              <a:rPr lang="it-IT" sz="1800" dirty="0">
                <a:solidFill>
                  <a:srgbClr val="646464"/>
                </a:solidFill>
                <a:effectLst/>
                <a:latin typeface="Menlo" panose="020B0609030804020204" pitchFamily="49" charset="0"/>
              </a:rPr>
              <a:t>@</a:t>
            </a:r>
            <a:r>
              <a:rPr lang="it-IT" sz="1800" dirty="0" err="1">
                <a:solidFill>
                  <a:srgbClr val="646464"/>
                </a:solidFill>
                <a:effectLst/>
                <a:latin typeface="Menlo" panose="020B0609030804020204" pitchFamily="49" charset="0"/>
              </a:rPr>
              <a:t>PostMapping</a:t>
            </a:r>
            <a:r>
              <a:rPr lang="it-IT" sz="1800" dirty="0">
                <a:solidFill>
                  <a:srgbClr val="000000"/>
                </a:solidFill>
                <a:effectLst/>
                <a:latin typeface="Menlo" panose="020B0609030804020204" pitchFamily="49" charset="0"/>
              </a:rPr>
              <a:t>(</a:t>
            </a:r>
            <a:r>
              <a:rPr lang="it-IT" sz="1800" dirty="0">
                <a:solidFill>
                  <a:srgbClr val="2A00FF"/>
                </a:solidFill>
                <a:effectLst/>
                <a:latin typeface="Menlo" panose="020B0609030804020204" pitchFamily="49" charset="0"/>
              </a:rPr>
              <a:t>"/movie"</a:t>
            </a:r>
            <a:r>
              <a:rPr lang="it-IT" sz="1800" dirty="0">
                <a:solidFill>
                  <a:srgbClr val="000000"/>
                </a:solidFill>
                <a:effectLst/>
                <a:latin typeface="Menlo" panose="020B0609030804020204" pitchFamily="49" charset="0"/>
              </a:rPr>
              <a:t>)</a:t>
            </a:r>
          </a:p>
          <a:p>
            <a:pPr marL="0" marR="0" indent="0">
              <a:spcBef>
                <a:spcPts val="0"/>
              </a:spcBef>
              <a:spcAft>
                <a:spcPts val="0"/>
              </a:spcAft>
              <a:buNone/>
            </a:pPr>
            <a:r>
              <a:rPr lang="it-IT" sz="1800" b="1" dirty="0">
                <a:solidFill>
                  <a:srgbClr val="7F0055"/>
                </a:solidFill>
                <a:effectLst/>
                <a:latin typeface="Menlo" panose="020B0609030804020204" pitchFamily="49" charset="0"/>
              </a:rPr>
              <a:t>public</a:t>
            </a:r>
            <a:r>
              <a:rPr lang="it-IT" sz="1800" dirty="0">
                <a:solidFill>
                  <a:srgbClr val="000000"/>
                </a:solidFill>
                <a:effectLst/>
                <a:latin typeface="Menlo" panose="020B0609030804020204" pitchFamily="49" charset="0"/>
              </a:rPr>
              <a:t> </a:t>
            </a:r>
            <a:r>
              <a:rPr lang="it-IT" sz="1800" dirty="0" err="1">
                <a:solidFill>
                  <a:srgbClr val="000000"/>
                </a:solidFill>
                <a:effectLst/>
                <a:latin typeface="Menlo" panose="020B0609030804020204" pitchFamily="49" charset="0"/>
              </a:rPr>
              <a:t>String</a:t>
            </a:r>
            <a:r>
              <a:rPr lang="it-IT" sz="1800" dirty="0">
                <a:solidFill>
                  <a:srgbClr val="000000"/>
                </a:solidFill>
                <a:effectLst/>
                <a:latin typeface="Menlo" panose="020B0609030804020204" pitchFamily="49" charset="0"/>
              </a:rPr>
              <a:t> </a:t>
            </a:r>
            <a:r>
              <a:rPr lang="it-IT" sz="1800" dirty="0" err="1">
                <a:solidFill>
                  <a:srgbClr val="000000"/>
                </a:solidFill>
                <a:effectLst/>
                <a:latin typeface="Menlo" panose="020B0609030804020204" pitchFamily="49" charset="0"/>
              </a:rPr>
              <a:t>newMovie</a:t>
            </a:r>
            <a:r>
              <a:rPr lang="it-IT" sz="1800" dirty="0">
                <a:solidFill>
                  <a:srgbClr val="000000"/>
                </a:solidFill>
                <a:effectLst/>
                <a:latin typeface="Menlo" panose="020B0609030804020204" pitchFamily="49" charset="0"/>
              </a:rPr>
              <a:t>(</a:t>
            </a:r>
            <a:r>
              <a:rPr lang="it-IT" sz="1800" dirty="0">
                <a:solidFill>
                  <a:srgbClr val="646464"/>
                </a:solidFill>
                <a:effectLst/>
                <a:latin typeface="Menlo" panose="020B0609030804020204" pitchFamily="49" charset="0"/>
              </a:rPr>
              <a:t>@</a:t>
            </a:r>
            <a:r>
              <a:rPr lang="it-IT" sz="1800" dirty="0" err="1">
                <a:solidFill>
                  <a:srgbClr val="646464"/>
                </a:solidFill>
                <a:effectLst/>
                <a:latin typeface="Menlo" panose="020B0609030804020204" pitchFamily="49" charset="0"/>
              </a:rPr>
              <a:t>ModelAttribute</a:t>
            </a:r>
            <a:r>
              <a:rPr lang="it-IT" sz="1800" dirty="0">
                <a:solidFill>
                  <a:srgbClr val="000000"/>
                </a:solidFill>
                <a:effectLst/>
                <a:latin typeface="Menlo" panose="020B0609030804020204" pitchFamily="49" charset="0"/>
              </a:rPr>
              <a:t>(</a:t>
            </a:r>
            <a:r>
              <a:rPr lang="it-IT" sz="1800" dirty="0">
                <a:solidFill>
                  <a:srgbClr val="2A00FF"/>
                </a:solidFill>
                <a:effectLst/>
                <a:latin typeface="Menlo" panose="020B0609030804020204" pitchFamily="49" charset="0"/>
              </a:rPr>
              <a:t>"movie"</a:t>
            </a:r>
            <a:r>
              <a:rPr lang="it-IT" sz="1800" dirty="0">
                <a:solidFill>
                  <a:srgbClr val="000000"/>
                </a:solidFill>
                <a:effectLst/>
                <a:latin typeface="Menlo" panose="020B0609030804020204" pitchFamily="49" charset="0"/>
              </a:rPr>
              <a:t>) Movie </a:t>
            </a:r>
            <a:r>
              <a:rPr lang="it-IT" sz="1800" dirty="0">
                <a:solidFill>
                  <a:srgbClr val="6A3E3E"/>
                </a:solidFill>
                <a:effectLst/>
                <a:latin typeface="Menlo" panose="020B0609030804020204" pitchFamily="49" charset="0"/>
              </a:rPr>
              <a:t>movie</a:t>
            </a:r>
            <a:r>
              <a:rPr lang="it-IT" sz="1800" dirty="0">
                <a:solidFill>
                  <a:srgbClr val="000000"/>
                </a:solidFill>
                <a:effectLst/>
                <a:latin typeface="Menlo" panose="020B0609030804020204" pitchFamily="49" charset="0"/>
              </a:rPr>
              <a:t>) {</a:t>
            </a:r>
          </a:p>
          <a:p>
            <a:pPr marL="0" marR="0" indent="0">
              <a:spcBef>
                <a:spcPts val="0"/>
              </a:spcBef>
              <a:spcAft>
                <a:spcPts val="0"/>
              </a:spcAft>
              <a:buNone/>
            </a:pPr>
            <a:r>
              <a:rPr lang="it-IT" sz="1800" b="1" dirty="0">
                <a:solidFill>
                  <a:srgbClr val="7F0055"/>
                </a:solidFill>
                <a:effectLst/>
                <a:latin typeface="Menlo" panose="020B0609030804020204" pitchFamily="49" charset="0"/>
              </a:rPr>
              <a:t>	</a:t>
            </a:r>
            <a:r>
              <a:rPr lang="it-IT" sz="1800" b="1" dirty="0" err="1">
                <a:solidFill>
                  <a:srgbClr val="7F0055"/>
                </a:solidFill>
                <a:effectLst/>
                <a:latin typeface="Menlo" panose="020B0609030804020204" pitchFamily="49" charset="0"/>
              </a:rPr>
              <a:t>this</a:t>
            </a:r>
            <a:r>
              <a:rPr lang="it-IT" sz="1800" dirty="0" err="1">
                <a:solidFill>
                  <a:srgbClr val="000000"/>
                </a:solidFill>
                <a:effectLst/>
                <a:latin typeface="Menlo" panose="020B0609030804020204" pitchFamily="49" charset="0"/>
              </a:rPr>
              <a:t>.</a:t>
            </a:r>
            <a:r>
              <a:rPr lang="it-IT" sz="1800" dirty="0" err="1">
                <a:solidFill>
                  <a:srgbClr val="0000C0"/>
                </a:solidFill>
                <a:effectLst/>
                <a:latin typeface="Menlo" panose="020B0609030804020204" pitchFamily="49" charset="0"/>
              </a:rPr>
              <a:t>movieService</a:t>
            </a:r>
            <a:r>
              <a:rPr lang="it-IT" sz="1800" dirty="0" err="1">
                <a:solidFill>
                  <a:srgbClr val="000000"/>
                </a:solidFill>
                <a:effectLst/>
                <a:latin typeface="Menlo" panose="020B0609030804020204" pitchFamily="49" charset="0"/>
              </a:rPr>
              <a:t>.save</a:t>
            </a:r>
            <a:r>
              <a:rPr lang="it-IT" sz="1800" dirty="0">
                <a:solidFill>
                  <a:srgbClr val="000000"/>
                </a:solidFill>
                <a:effectLst/>
                <a:latin typeface="Menlo" panose="020B0609030804020204" pitchFamily="49" charset="0"/>
              </a:rPr>
              <a:t>(</a:t>
            </a:r>
            <a:r>
              <a:rPr lang="it-IT" sz="1800" dirty="0">
                <a:solidFill>
                  <a:srgbClr val="6A3E3E"/>
                </a:solidFill>
                <a:effectLst/>
                <a:latin typeface="Menlo" panose="020B0609030804020204" pitchFamily="49" charset="0"/>
              </a:rPr>
              <a:t>movie</a:t>
            </a:r>
            <a:r>
              <a:rPr lang="it-IT" sz="1800" dirty="0">
                <a:solidFill>
                  <a:srgbClr val="000000"/>
                </a:solidFill>
                <a:effectLst/>
                <a:latin typeface="Menlo" panose="020B0609030804020204" pitchFamily="49" charset="0"/>
              </a:rPr>
              <a:t>); </a:t>
            </a:r>
          </a:p>
          <a:p>
            <a:pPr marL="0" marR="0" indent="0">
              <a:spcBef>
                <a:spcPts val="0"/>
              </a:spcBef>
              <a:spcAft>
                <a:spcPts val="0"/>
              </a:spcAft>
              <a:buNone/>
            </a:pPr>
            <a:r>
              <a:rPr lang="it-IT" sz="1800" dirty="0">
                <a:solidFill>
                  <a:srgbClr val="6A3E3E"/>
                </a:solidFill>
                <a:effectLst/>
                <a:latin typeface="Menlo" panose="020B0609030804020204" pitchFamily="49" charset="0"/>
              </a:rPr>
              <a:t>	</a:t>
            </a:r>
            <a:r>
              <a:rPr lang="it-IT" sz="1800" b="1" dirty="0" err="1">
                <a:solidFill>
                  <a:srgbClr val="7F0055"/>
                </a:solidFill>
                <a:effectLst/>
                <a:latin typeface="Menlo" panose="020B0609030804020204" pitchFamily="49" charset="0"/>
              </a:rPr>
              <a:t>return</a:t>
            </a:r>
            <a:r>
              <a:rPr lang="it-IT" sz="1800" dirty="0">
                <a:solidFill>
                  <a:srgbClr val="000000"/>
                </a:solidFill>
                <a:effectLst/>
                <a:latin typeface="Menlo" panose="020B0609030804020204" pitchFamily="49" charset="0"/>
              </a:rPr>
              <a:t> </a:t>
            </a:r>
            <a:r>
              <a:rPr lang="it-IT" sz="1800" dirty="0">
                <a:solidFill>
                  <a:srgbClr val="2A00FF"/>
                </a:solidFill>
                <a:effectLst/>
                <a:highlight>
                  <a:srgbClr val="FFFF00"/>
                </a:highlight>
                <a:latin typeface="Menlo" panose="020B0609030804020204" pitchFamily="49" charset="0"/>
              </a:rPr>
              <a:t>"</a:t>
            </a:r>
            <a:r>
              <a:rPr lang="it-IT" sz="1800" dirty="0" err="1">
                <a:solidFill>
                  <a:srgbClr val="2A00FF"/>
                </a:solidFill>
                <a:effectLst/>
                <a:highlight>
                  <a:srgbClr val="FFFF00"/>
                </a:highlight>
                <a:latin typeface="Menlo" panose="020B0609030804020204" pitchFamily="49" charset="0"/>
              </a:rPr>
              <a:t>redirect:movie</a:t>
            </a:r>
            <a:r>
              <a:rPr lang="it-IT" sz="1800" dirty="0">
                <a:solidFill>
                  <a:srgbClr val="2A00FF"/>
                </a:solidFill>
                <a:effectLst/>
                <a:highlight>
                  <a:srgbClr val="FFFF00"/>
                </a:highlight>
                <a:latin typeface="Menlo" panose="020B0609030804020204" pitchFamily="49" charset="0"/>
              </a:rPr>
              <a:t>/"</a:t>
            </a:r>
            <a:r>
              <a:rPr lang="it-IT" sz="1800" dirty="0">
                <a:solidFill>
                  <a:srgbClr val="000000"/>
                </a:solidFill>
                <a:effectLst/>
                <a:highlight>
                  <a:srgbClr val="FFFF00"/>
                </a:highlight>
                <a:latin typeface="Menlo" panose="020B0609030804020204" pitchFamily="49" charset="0"/>
              </a:rPr>
              <a:t>+</a:t>
            </a:r>
            <a:r>
              <a:rPr lang="it-IT" sz="1800" dirty="0" err="1">
                <a:solidFill>
                  <a:srgbClr val="6A3E3E"/>
                </a:solidFill>
                <a:effectLst/>
                <a:highlight>
                  <a:srgbClr val="FFFF00"/>
                </a:highlight>
                <a:latin typeface="Menlo" panose="020B0609030804020204" pitchFamily="49" charset="0"/>
              </a:rPr>
              <a:t>movie</a:t>
            </a:r>
            <a:r>
              <a:rPr lang="it-IT" sz="1800" dirty="0" err="1">
                <a:solidFill>
                  <a:srgbClr val="000000"/>
                </a:solidFill>
                <a:effectLst/>
                <a:highlight>
                  <a:srgbClr val="FFFF00"/>
                </a:highlight>
                <a:latin typeface="Menlo" panose="020B0609030804020204" pitchFamily="49" charset="0"/>
              </a:rPr>
              <a:t>.getId</a:t>
            </a:r>
            <a:r>
              <a:rPr lang="it-IT" sz="1800" dirty="0">
                <a:solidFill>
                  <a:srgbClr val="000000"/>
                </a:solidFill>
                <a:effectLst/>
                <a:highlight>
                  <a:srgbClr val="FFFF00"/>
                </a:highlight>
                <a:latin typeface="Menlo" panose="020B0609030804020204" pitchFamily="49" charset="0"/>
              </a:rPr>
              <a:t>();</a:t>
            </a:r>
          </a:p>
          <a:p>
            <a:pPr marL="0" marR="0" indent="0">
              <a:spcBef>
                <a:spcPts val="0"/>
              </a:spcBef>
              <a:spcAft>
                <a:spcPts val="0"/>
              </a:spcAft>
              <a:buNone/>
            </a:pPr>
            <a:r>
              <a:rPr lang="it-IT" sz="1800" dirty="0">
                <a:solidFill>
                  <a:srgbClr val="000000"/>
                </a:solidFill>
                <a:effectLst/>
                <a:latin typeface="Menlo" panose="020B0609030804020204" pitchFamily="49" charset="0"/>
              </a:rPr>
              <a:t>}</a:t>
            </a:r>
          </a:p>
          <a:p>
            <a:endParaRPr lang="en-US" dirty="0"/>
          </a:p>
        </p:txBody>
      </p:sp>
    </p:spTree>
    <p:extLst>
      <p:ext uri="{BB962C8B-B14F-4D97-AF65-F5344CB8AC3E}">
        <p14:creationId xmlns:p14="http://schemas.microsoft.com/office/powerpoint/2010/main" val="268131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5ED7E0-4D21-250C-F0FE-9BBDAF6CBE88}"/>
              </a:ext>
            </a:extLst>
          </p:cNvPr>
          <p:cNvSpPr>
            <a:spLocks noGrp="1"/>
          </p:cNvSpPr>
          <p:nvPr>
            <p:ph type="title"/>
          </p:nvPr>
        </p:nvSpPr>
        <p:spPr/>
        <p:txBody>
          <a:bodyPr/>
          <a:lstStyle/>
          <a:p>
            <a:r>
              <a:rPr lang="en-US" dirty="0"/>
              <a:t>HTTP redirect</a:t>
            </a:r>
          </a:p>
        </p:txBody>
      </p:sp>
      <p:sp>
        <p:nvSpPr>
          <p:cNvPr id="3" name="Segnaposto contenuto 2">
            <a:extLst>
              <a:ext uri="{FF2B5EF4-FFF2-40B4-BE49-F238E27FC236}">
                <a16:creationId xmlns:a16="http://schemas.microsoft.com/office/drawing/2014/main" id="{3BF5EDFC-F11A-9951-CAE9-BF33FF6ECC77}"/>
              </a:ext>
            </a:extLst>
          </p:cNvPr>
          <p:cNvSpPr>
            <a:spLocks noGrp="1"/>
          </p:cNvSpPr>
          <p:nvPr>
            <p:ph idx="1"/>
          </p:nvPr>
        </p:nvSpPr>
        <p:spPr/>
        <p:txBody>
          <a:bodyPr/>
          <a:lstStyle/>
          <a:p>
            <a:r>
              <a:rPr lang="en-US" dirty="0"/>
              <a:t>Se non </a:t>
            </a:r>
            <a:r>
              <a:rPr lang="en-US" dirty="0" err="1"/>
              <a:t>usiamo</a:t>
            </a:r>
            <a:r>
              <a:rPr lang="en-US" dirty="0"/>
              <a:t> un </a:t>
            </a:r>
            <a:r>
              <a:rPr lang="en-US" dirty="0" err="1"/>
              <a:t>messaggio</a:t>
            </a:r>
            <a:r>
              <a:rPr lang="en-US" dirty="0"/>
              <a:t> HTTP di redirect, il controller </a:t>
            </a:r>
            <a:r>
              <a:rPr lang="en-US" dirty="0" err="1"/>
              <a:t>invoca</a:t>
            </a:r>
            <a:r>
              <a:rPr lang="en-US" dirty="0"/>
              <a:t> </a:t>
            </a:r>
            <a:r>
              <a:rPr lang="en-US" dirty="0" err="1"/>
              <a:t>direttamente</a:t>
            </a:r>
            <a:r>
              <a:rPr lang="en-US" dirty="0"/>
              <a:t> (</a:t>
            </a:r>
            <a:r>
              <a:rPr lang="en-US" dirty="0" err="1"/>
              <a:t>sul</a:t>
            </a:r>
            <a:r>
              <a:rPr lang="en-US" dirty="0"/>
              <a:t> server) un </a:t>
            </a:r>
            <a:r>
              <a:rPr lang="en-US" dirty="0" err="1"/>
              <a:t>metodo</a:t>
            </a:r>
            <a:r>
              <a:rPr lang="en-US" dirty="0"/>
              <a:t> </a:t>
            </a:r>
            <a:r>
              <a:rPr lang="en-US" dirty="0" err="1"/>
              <a:t>interno</a:t>
            </a:r>
            <a:r>
              <a:rPr lang="en-US" dirty="0"/>
              <a:t> </a:t>
            </a:r>
            <a:r>
              <a:rPr lang="en-US" dirty="0" err="1"/>
              <a:t>all'application</a:t>
            </a:r>
            <a:r>
              <a:rPr lang="en-US" dirty="0"/>
              <a:t> server </a:t>
            </a:r>
            <a:r>
              <a:rPr lang="en-US" dirty="0" err="1"/>
              <a:t>che</a:t>
            </a:r>
            <a:r>
              <a:rPr lang="en-US" dirty="0"/>
              <a:t> </a:t>
            </a:r>
            <a:r>
              <a:rPr lang="en-US" dirty="0" err="1"/>
              <a:t>corrisponde</a:t>
            </a:r>
            <a:r>
              <a:rPr lang="en-US" dirty="0"/>
              <a:t> </a:t>
            </a:r>
            <a:r>
              <a:rPr lang="en-US" dirty="0" err="1"/>
              <a:t>alla</a:t>
            </a:r>
            <a:r>
              <a:rPr lang="en-US" dirty="0"/>
              <a:t> </a:t>
            </a:r>
            <a:r>
              <a:rPr lang="en-US" dirty="0" err="1"/>
              <a:t>costruizione</a:t>
            </a:r>
            <a:r>
              <a:rPr lang="en-US" dirty="0"/>
              <a:t> </a:t>
            </a:r>
            <a:r>
              <a:rPr lang="en-US" dirty="0" err="1"/>
              <a:t>della</a:t>
            </a:r>
            <a:r>
              <a:rPr lang="en-US" dirty="0"/>
              <a:t> </a:t>
            </a:r>
            <a:r>
              <a:rPr lang="en-US" dirty="0" err="1"/>
              <a:t>risposta</a:t>
            </a:r>
            <a:r>
              <a:rPr lang="en-US" dirty="0"/>
              <a:t> con il template </a:t>
            </a:r>
            <a:r>
              <a:rPr lang="en-US" dirty="0" err="1"/>
              <a:t>passato</a:t>
            </a:r>
            <a:r>
              <a:rPr lang="en-US" dirty="0"/>
              <a:t> come </a:t>
            </a:r>
            <a:r>
              <a:rPr lang="en-US" dirty="0" err="1"/>
              <a:t>parametro</a:t>
            </a:r>
            <a:endParaRPr lang="en-US" dirty="0"/>
          </a:p>
          <a:p>
            <a:r>
              <a:rPr lang="en-US" dirty="0"/>
              <a:t>Con </a:t>
            </a:r>
            <a:r>
              <a:rPr lang="en-US" sz="2800" dirty="0">
                <a:latin typeface="Consolas" panose="020B0609020204030204" pitchFamily="49" charset="0"/>
                <a:cs typeface="Consolas" panose="020B0609020204030204" pitchFamily="49" charset="0"/>
              </a:rPr>
              <a:t>redirect:</a:t>
            </a:r>
            <a:r>
              <a:rPr lang="en-US" dirty="0"/>
              <a:t> il controller </a:t>
            </a:r>
            <a:r>
              <a:rPr lang="en-US" dirty="0" err="1"/>
              <a:t>invia</a:t>
            </a:r>
            <a:r>
              <a:rPr lang="en-US" dirty="0"/>
              <a:t> un </a:t>
            </a:r>
            <a:r>
              <a:rPr lang="en-US" dirty="0" err="1"/>
              <a:t>messaggio</a:t>
            </a:r>
            <a:r>
              <a:rPr lang="en-US" dirty="0"/>
              <a:t> HTTP 302 al client </a:t>
            </a:r>
            <a:r>
              <a:rPr lang="en-US" dirty="0" err="1"/>
              <a:t>imponendogli</a:t>
            </a:r>
            <a:r>
              <a:rPr lang="en-US" dirty="0"/>
              <a:t> di fare </a:t>
            </a:r>
            <a:r>
              <a:rPr lang="en-US" dirty="0" err="1"/>
              <a:t>una</a:t>
            </a:r>
            <a:r>
              <a:rPr lang="en-US" dirty="0"/>
              <a:t> </a:t>
            </a:r>
            <a:r>
              <a:rPr lang="en-US" dirty="0" err="1"/>
              <a:t>richiesta</a:t>
            </a:r>
            <a:r>
              <a:rPr lang="en-US" dirty="0"/>
              <a:t> HTTP GET ad </a:t>
            </a:r>
            <a:r>
              <a:rPr lang="en-US" dirty="0" err="1"/>
              <a:t>una</a:t>
            </a:r>
            <a:r>
              <a:rPr lang="en-US" dirty="0"/>
              <a:t> </a:t>
            </a:r>
            <a:r>
              <a:rPr lang="en-US" dirty="0" err="1"/>
              <a:t>risosta</a:t>
            </a:r>
            <a:r>
              <a:rPr lang="en-US" dirty="0"/>
              <a:t> </a:t>
            </a:r>
            <a:r>
              <a:rPr lang="en-US" dirty="0" err="1"/>
              <a:t>specificata</a:t>
            </a:r>
            <a:r>
              <a:rPr lang="en-US" dirty="0"/>
              <a:t> (</a:t>
            </a:r>
            <a:r>
              <a:rPr lang="en-US" dirty="0" err="1"/>
              <a:t>nel</a:t>
            </a:r>
            <a:r>
              <a:rPr lang="en-US" dirty="0"/>
              <a:t> nostro </a:t>
            </a:r>
            <a:r>
              <a:rPr lang="en-US" dirty="0" err="1"/>
              <a:t>caso</a:t>
            </a:r>
            <a:r>
              <a:rPr lang="en-US" dirty="0"/>
              <a:t> a movie/{id})</a:t>
            </a:r>
          </a:p>
        </p:txBody>
      </p:sp>
    </p:spTree>
    <p:extLst>
      <p:ext uri="{BB962C8B-B14F-4D97-AF65-F5344CB8AC3E}">
        <p14:creationId xmlns:p14="http://schemas.microsoft.com/office/powerpoint/2010/main" val="32967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49995F58-4770-15FF-70DC-8D10DA292A1A}"/>
              </a:ext>
            </a:extLst>
          </p:cNvPr>
          <p:cNvSpPr txBox="1"/>
          <p:nvPr/>
        </p:nvSpPr>
        <p:spPr>
          <a:xfrm>
            <a:off x="1181100" y="693519"/>
            <a:ext cx="128270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r>
              <a:rPr lang="en-US" dirty="0"/>
              <a:t>Client</a:t>
            </a:r>
          </a:p>
          <a:p>
            <a:endParaRPr lang="en-US" dirty="0"/>
          </a:p>
        </p:txBody>
      </p:sp>
      <p:sp>
        <p:nvSpPr>
          <p:cNvPr id="6" name="CasellaDiTesto 5">
            <a:extLst>
              <a:ext uri="{FF2B5EF4-FFF2-40B4-BE49-F238E27FC236}">
                <a16:creationId xmlns:a16="http://schemas.microsoft.com/office/drawing/2014/main" id="{B361FE6A-EDF3-8CC5-3793-33BE1EA82588}"/>
              </a:ext>
            </a:extLst>
          </p:cNvPr>
          <p:cNvSpPr txBox="1"/>
          <p:nvPr/>
        </p:nvSpPr>
        <p:spPr>
          <a:xfrm>
            <a:off x="5105400" y="503704"/>
            <a:ext cx="4622800"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Server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CasellaDiTesto 6">
            <a:extLst>
              <a:ext uri="{FF2B5EF4-FFF2-40B4-BE49-F238E27FC236}">
                <a16:creationId xmlns:a16="http://schemas.microsoft.com/office/drawing/2014/main" id="{FEB081BC-6586-F4B3-BC64-C4380184CDBC}"/>
              </a:ext>
            </a:extLst>
          </p:cNvPr>
          <p:cNvSpPr txBox="1"/>
          <p:nvPr/>
        </p:nvSpPr>
        <p:spPr>
          <a:xfrm>
            <a:off x="5422900" y="970518"/>
            <a:ext cx="1282700" cy="369332"/>
          </a:xfrm>
          <a:prstGeom prst="rect">
            <a:avLst/>
          </a:prstGeom>
          <a:noFill/>
        </p:spPr>
        <p:txBody>
          <a:bodyPr wrap="square" rtlCol="0">
            <a:spAutoFit/>
          </a:bodyPr>
          <a:lstStyle/>
          <a:p>
            <a:r>
              <a:rPr lang="en-US" dirty="0"/>
              <a:t>Controller</a:t>
            </a:r>
          </a:p>
        </p:txBody>
      </p:sp>
      <p:sp>
        <p:nvSpPr>
          <p:cNvPr id="8" name="CasellaDiTesto 7">
            <a:extLst>
              <a:ext uri="{FF2B5EF4-FFF2-40B4-BE49-F238E27FC236}">
                <a16:creationId xmlns:a16="http://schemas.microsoft.com/office/drawing/2014/main" id="{327E9F81-D318-64EF-4B90-2A8FF10230FF}"/>
              </a:ext>
            </a:extLst>
          </p:cNvPr>
          <p:cNvSpPr txBox="1"/>
          <p:nvPr/>
        </p:nvSpPr>
        <p:spPr>
          <a:xfrm>
            <a:off x="5422900" y="1706607"/>
            <a:ext cx="1282700" cy="369332"/>
          </a:xfrm>
          <a:prstGeom prst="rect">
            <a:avLst/>
          </a:prstGeom>
          <a:noFill/>
        </p:spPr>
        <p:txBody>
          <a:bodyPr wrap="square" rtlCol="0">
            <a:spAutoFit/>
          </a:bodyPr>
          <a:lstStyle/>
          <a:p>
            <a:r>
              <a:rPr lang="en-US" dirty="0" err="1"/>
              <a:t>movie.html</a:t>
            </a:r>
            <a:endParaRPr lang="en-US" dirty="0"/>
          </a:p>
        </p:txBody>
      </p:sp>
      <p:cxnSp>
        <p:nvCxnSpPr>
          <p:cNvPr id="10" name="Connettore 2 9">
            <a:extLst>
              <a:ext uri="{FF2B5EF4-FFF2-40B4-BE49-F238E27FC236}">
                <a16:creationId xmlns:a16="http://schemas.microsoft.com/office/drawing/2014/main" id="{9B5CFD77-9F52-8B27-28EC-A6B23AADD200}"/>
              </a:ext>
            </a:extLst>
          </p:cNvPr>
          <p:cNvCxnSpPr>
            <a:cxnSpLocks/>
            <a:stCxn id="4" idx="3"/>
          </p:cNvCxnSpPr>
          <p:nvPr/>
        </p:nvCxnSpPr>
        <p:spPr>
          <a:xfrm>
            <a:off x="2463800" y="1155184"/>
            <a:ext cx="2641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ttore 7 11">
            <a:extLst>
              <a:ext uri="{FF2B5EF4-FFF2-40B4-BE49-F238E27FC236}">
                <a16:creationId xmlns:a16="http://schemas.microsoft.com/office/drawing/2014/main" id="{AF954731-20C0-52C3-89F5-9EEA4750249B}"/>
              </a:ext>
            </a:extLst>
          </p:cNvPr>
          <p:cNvCxnSpPr>
            <a:stCxn id="7" idx="3"/>
            <a:endCxn id="8" idx="3"/>
          </p:cNvCxnSpPr>
          <p:nvPr/>
        </p:nvCxnSpPr>
        <p:spPr>
          <a:xfrm>
            <a:off x="6705600" y="1155184"/>
            <a:ext cx="12700" cy="736089"/>
          </a:xfrm>
          <a:prstGeom prst="curvedConnector3">
            <a:avLst>
              <a:gd name="adj1" fmla="val 40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asellaDiTesto 13">
            <a:extLst>
              <a:ext uri="{FF2B5EF4-FFF2-40B4-BE49-F238E27FC236}">
                <a16:creationId xmlns:a16="http://schemas.microsoft.com/office/drawing/2014/main" id="{7E3DD8C6-5F79-0646-43A4-ED02A4675CD7}"/>
              </a:ext>
            </a:extLst>
          </p:cNvPr>
          <p:cNvSpPr txBox="1"/>
          <p:nvPr/>
        </p:nvSpPr>
        <p:spPr>
          <a:xfrm>
            <a:off x="7359650" y="1309132"/>
            <a:ext cx="1898650" cy="369332"/>
          </a:xfrm>
          <a:prstGeom prst="rect">
            <a:avLst/>
          </a:prstGeom>
          <a:noFill/>
        </p:spPr>
        <p:txBody>
          <a:bodyPr wrap="square" rtlCol="0">
            <a:spAutoFit/>
          </a:bodyPr>
          <a:lstStyle/>
          <a:p>
            <a:r>
              <a:rPr lang="en-US" dirty="0"/>
              <a:t>Return "movie/4"</a:t>
            </a:r>
          </a:p>
        </p:txBody>
      </p:sp>
      <p:sp>
        <p:nvSpPr>
          <p:cNvPr id="15" name="CasellaDiTesto 14">
            <a:extLst>
              <a:ext uri="{FF2B5EF4-FFF2-40B4-BE49-F238E27FC236}">
                <a16:creationId xmlns:a16="http://schemas.microsoft.com/office/drawing/2014/main" id="{B78F2FBA-7BE3-F399-03BA-2110AE14D7E8}"/>
              </a:ext>
            </a:extLst>
          </p:cNvPr>
          <p:cNvSpPr txBox="1"/>
          <p:nvPr/>
        </p:nvSpPr>
        <p:spPr>
          <a:xfrm>
            <a:off x="1206500" y="4516265"/>
            <a:ext cx="128270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r>
              <a:rPr lang="en-US" dirty="0"/>
              <a:t>Client</a:t>
            </a:r>
          </a:p>
          <a:p>
            <a:endParaRPr lang="en-US" dirty="0"/>
          </a:p>
        </p:txBody>
      </p:sp>
      <p:sp>
        <p:nvSpPr>
          <p:cNvPr id="16" name="CasellaDiTesto 15">
            <a:extLst>
              <a:ext uri="{FF2B5EF4-FFF2-40B4-BE49-F238E27FC236}">
                <a16:creationId xmlns:a16="http://schemas.microsoft.com/office/drawing/2014/main" id="{AE0B1078-403F-3BDD-5128-35427DBF3726}"/>
              </a:ext>
            </a:extLst>
          </p:cNvPr>
          <p:cNvSpPr txBox="1"/>
          <p:nvPr/>
        </p:nvSpPr>
        <p:spPr>
          <a:xfrm>
            <a:off x="5105400" y="3681119"/>
            <a:ext cx="4622800"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Server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17" name="CasellaDiTesto 16">
            <a:extLst>
              <a:ext uri="{FF2B5EF4-FFF2-40B4-BE49-F238E27FC236}">
                <a16:creationId xmlns:a16="http://schemas.microsoft.com/office/drawing/2014/main" id="{435A0F5D-A9EE-D000-F963-60759DA61A2E}"/>
              </a:ext>
            </a:extLst>
          </p:cNvPr>
          <p:cNvSpPr txBox="1"/>
          <p:nvPr/>
        </p:nvSpPr>
        <p:spPr>
          <a:xfrm>
            <a:off x="5422900" y="4147933"/>
            <a:ext cx="1282700" cy="369332"/>
          </a:xfrm>
          <a:prstGeom prst="rect">
            <a:avLst/>
          </a:prstGeom>
          <a:noFill/>
        </p:spPr>
        <p:txBody>
          <a:bodyPr wrap="square" rtlCol="0">
            <a:spAutoFit/>
          </a:bodyPr>
          <a:lstStyle/>
          <a:p>
            <a:r>
              <a:rPr lang="en-US" dirty="0"/>
              <a:t>Controller</a:t>
            </a:r>
          </a:p>
        </p:txBody>
      </p:sp>
      <p:sp>
        <p:nvSpPr>
          <p:cNvPr id="18" name="CasellaDiTesto 17">
            <a:extLst>
              <a:ext uri="{FF2B5EF4-FFF2-40B4-BE49-F238E27FC236}">
                <a16:creationId xmlns:a16="http://schemas.microsoft.com/office/drawing/2014/main" id="{249967DF-DDF7-FAF8-77D8-34921C678E8D}"/>
              </a:ext>
            </a:extLst>
          </p:cNvPr>
          <p:cNvSpPr txBox="1"/>
          <p:nvPr/>
        </p:nvSpPr>
        <p:spPr>
          <a:xfrm>
            <a:off x="5422900" y="4884022"/>
            <a:ext cx="1282700" cy="369332"/>
          </a:xfrm>
          <a:prstGeom prst="rect">
            <a:avLst/>
          </a:prstGeom>
          <a:noFill/>
        </p:spPr>
        <p:txBody>
          <a:bodyPr wrap="square" rtlCol="0">
            <a:spAutoFit/>
          </a:bodyPr>
          <a:lstStyle/>
          <a:p>
            <a:r>
              <a:rPr lang="en-US" dirty="0" err="1"/>
              <a:t>movie.html</a:t>
            </a:r>
            <a:endParaRPr lang="en-US" dirty="0"/>
          </a:p>
        </p:txBody>
      </p:sp>
      <p:cxnSp>
        <p:nvCxnSpPr>
          <p:cNvPr id="20" name="Connettore 7 19">
            <a:extLst>
              <a:ext uri="{FF2B5EF4-FFF2-40B4-BE49-F238E27FC236}">
                <a16:creationId xmlns:a16="http://schemas.microsoft.com/office/drawing/2014/main" id="{25915D97-9E43-313C-3B19-ACDD6D3712E2}"/>
              </a:ext>
            </a:extLst>
          </p:cNvPr>
          <p:cNvCxnSpPr>
            <a:stCxn id="17" idx="3"/>
            <a:endCxn id="18" idx="3"/>
          </p:cNvCxnSpPr>
          <p:nvPr/>
        </p:nvCxnSpPr>
        <p:spPr>
          <a:xfrm>
            <a:off x="6705600" y="4332599"/>
            <a:ext cx="12700" cy="736089"/>
          </a:xfrm>
          <a:prstGeom prst="curvedConnector3">
            <a:avLst>
              <a:gd name="adj1" fmla="val 40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CasellaDiTesto 20">
            <a:extLst>
              <a:ext uri="{FF2B5EF4-FFF2-40B4-BE49-F238E27FC236}">
                <a16:creationId xmlns:a16="http://schemas.microsoft.com/office/drawing/2014/main" id="{F8609884-8FD3-1F59-C8C2-A8882DD60D15}"/>
              </a:ext>
            </a:extLst>
          </p:cNvPr>
          <p:cNvSpPr txBox="1"/>
          <p:nvPr/>
        </p:nvSpPr>
        <p:spPr>
          <a:xfrm>
            <a:off x="7297871" y="4770698"/>
            <a:ext cx="2266950" cy="369332"/>
          </a:xfrm>
          <a:prstGeom prst="rect">
            <a:avLst/>
          </a:prstGeom>
          <a:noFill/>
        </p:spPr>
        <p:txBody>
          <a:bodyPr wrap="square" rtlCol="0">
            <a:spAutoFit/>
          </a:bodyPr>
          <a:lstStyle/>
          <a:p>
            <a:r>
              <a:rPr lang="en-US" dirty="0"/>
              <a:t>Return "movie/4"</a:t>
            </a:r>
          </a:p>
        </p:txBody>
      </p:sp>
      <p:cxnSp>
        <p:nvCxnSpPr>
          <p:cNvPr id="29" name="Connettore 2 28">
            <a:extLst>
              <a:ext uri="{FF2B5EF4-FFF2-40B4-BE49-F238E27FC236}">
                <a16:creationId xmlns:a16="http://schemas.microsoft.com/office/drawing/2014/main" id="{C400C7F1-0B7E-37CC-0819-89E7335B389B}"/>
              </a:ext>
            </a:extLst>
          </p:cNvPr>
          <p:cNvCxnSpPr>
            <a:cxnSpLocks/>
          </p:cNvCxnSpPr>
          <p:nvPr/>
        </p:nvCxnSpPr>
        <p:spPr>
          <a:xfrm flipH="1" flipV="1">
            <a:off x="2463800" y="1339850"/>
            <a:ext cx="2628900" cy="736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CasellaDiTesto 30">
            <a:extLst>
              <a:ext uri="{FF2B5EF4-FFF2-40B4-BE49-F238E27FC236}">
                <a16:creationId xmlns:a16="http://schemas.microsoft.com/office/drawing/2014/main" id="{2EEAD72B-3AF7-0818-75F2-9BC13A53C31C}"/>
              </a:ext>
            </a:extLst>
          </p:cNvPr>
          <p:cNvSpPr txBox="1"/>
          <p:nvPr/>
        </p:nvSpPr>
        <p:spPr>
          <a:xfrm rot="682741">
            <a:off x="3533774" y="1508127"/>
            <a:ext cx="1597025" cy="369332"/>
          </a:xfrm>
          <a:prstGeom prst="rect">
            <a:avLst/>
          </a:prstGeom>
          <a:noFill/>
        </p:spPr>
        <p:txBody>
          <a:bodyPr wrap="square" rtlCol="0">
            <a:spAutoFit/>
          </a:bodyPr>
          <a:lstStyle/>
          <a:p>
            <a:r>
              <a:rPr lang="en-US" i="1" dirty="0" err="1"/>
              <a:t>Pagina</a:t>
            </a:r>
            <a:r>
              <a:rPr lang="en-US" i="1" dirty="0"/>
              <a:t> html</a:t>
            </a:r>
          </a:p>
        </p:txBody>
      </p:sp>
      <p:sp>
        <p:nvSpPr>
          <p:cNvPr id="32" name="CasellaDiTesto 31">
            <a:extLst>
              <a:ext uri="{FF2B5EF4-FFF2-40B4-BE49-F238E27FC236}">
                <a16:creationId xmlns:a16="http://schemas.microsoft.com/office/drawing/2014/main" id="{E585BF0D-6FF9-F077-B032-137234188D06}"/>
              </a:ext>
            </a:extLst>
          </p:cNvPr>
          <p:cNvSpPr txBox="1"/>
          <p:nvPr/>
        </p:nvSpPr>
        <p:spPr>
          <a:xfrm>
            <a:off x="3095623" y="783310"/>
            <a:ext cx="1597025" cy="369332"/>
          </a:xfrm>
          <a:prstGeom prst="rect">
            <a:avLst/>
          </a:prstGeom>
          <a:noFill/>
        </p:spPr>
        <p:txBody>
          <a:bodyPr wrap="square" rtlCol="0">
            <a:spAutoFit/>
          </a:bodyPr>
          <a:lstStyle/>
          <a:p>
            <a:r>
              <a:rPr lang="en-US" i="1" dirty="0"/>
              <a:t>POST movie</a:t>
            </a:r>
          </a:p>
        </p:txBody>
      </p:sp>
      <p:cxnSp>
        <p:nvCxnSpPr>
          <p:cNvPr id="33" name="Connettore 2 32">
            <a:extLst>
              <a:ext uri="{FF2B5EF4-FFF2-40B4-BE49-F238E27FC236}">
                <a16:creationId xmlns:a16="http://schemas.microsoft.com/office/drawing/2014/main" id="{4B452585-FEFD-CF98-FD64-0F71B1072F39}"/>
              </a:ext>
            </a:extLst>
          </p:cNvPr>
          <p:cNvCxnSpPr>
            <a:cxnSpLocks/>
          </p:cNvCxnSpPr>
          <p:nvPr/>
        </p:nvCxnSpPr>
        <p:spPr>
          <a:xfrm flipV="1">
            <a:off x="2492197" y="3896248"/>
            <a:ext cx="2625903" cy="677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ttore 2 33">
            <a:extLst>
              <a:ext uri="{FF2B5EF4-FFF2-40B4-BE49-F238E27FC236}">
                <a16:creationId xmlns:a16="http://schemas.microsoft.com/office/drawing/2014/main" id="{CC85F9AA-0016-3D16-13E2-7C9117F1217C}"/>
              </a:ext>
            </a:extLst>
          </p:cNvPr>
          <p:cNvCxnSpPr>
            <a:cxnSpLocks/>
          </p:cNvCxnSpPr>
          <p:nvPr/>
        </p:nvCxnSpPr>
        <p:spPr>
          <a:xfrm flipH="1" flipV="1">
            <a:off x="2476500" y="4707929"/>
            <a:ext cx="2628900" cy="28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CasellaDiTesto 34">
            <a:extLst>
              <a:ext uri="{FF2B5EF4-FFF2-40B4-BE49-F238E27FC236}">
                <a16:creationId xmlns:a16="http://schemas.microsoft.com/office/drawing/2014/main" id="{D9DE9F96-ED71-4DBB-2CA4-8B522ACA2215}"/>
              </a:ext>
            </a:extLst>
          </p:cNvPr>
          <p:cNvSpPr txBox="1"/>
          <p:nvPr/>
        </p:nvSpPr>
        <p:spPr>
          <a:xfrm>
            <a:off x="3521075" y="4402333"/>
            <a:ext cx="1597025" cy="369332"/>
          </a:xfrm>
          <a:prstGeom prst="rect">
            <a:avLst/>
          </a:prstGeom>
          <a:noFill/>
        </p:spPr>
        <p:txBody>
          <a:bodyPr wrap="square" rtlCol="0">
            <a:spAutoFit/>
          </a:bodyPr>
          <a:lstStyle/>
          <a:p>
            <a:r>
              <a:rPr lang="en-US" i="1" dirty="0"/>
              <a:t>302 movie/4</a:t>
            </a:r>
          </a:p>
        </p:txBody>
      </p:sp>
      <p:sp>
        <p:nvSpPr>
          <p:cNvPr id="36" name="CasellaDiTesto 35">
            <a:extLst>
              <a:ext uri="{FF2B5EF4-FFF2-40B4-BE49-F238E27FC236}">
                <a16:creationId xmlns:a16="http://schemas.microsoft.com/office/drawing/2014/main" id="{130A8A0B-3816-7B0F-875E-02557AD9717D}"/>
              </a:ext>
            </a:extLst>
          </p:cNvPr>
          <p:cNvSpPr txBox="1"/>
          <p:nvPr/>
        </p:nvSpPr>
        <p:spPr>
          <a:xfrm rot="20703995">
            <a:off x="3064027" y="3849988"/>
            <a:ext cx="1597025" cy="369332"/>
          </a:xfrm>
          <a:prstGeom prst="rect">
            <a:avLst/>
          </a:prstGeom>
          <a:noFill/>
        </p:spPr>
        <p:txBody>
          <a:bodyPr wrap="square" rtlCol="0">
            <a:spAutoFit/>
          </a:bodyPr>
          <a:lstStyle/>
          <a:p>
            <a:r>
              <a:rPr lang="en-US" i="1" dirty="0"/>
              <a:t>POST movie</a:t>
            </a:r>
          </a:p>
        </p:txBody>
      </p:sp>
      <p:cxnSp>
        <p:nvCxnSpPr>
          <p:cNvPr id="41" name="Connettore 2 40">
            <a:extLst>
              <a:ext uri="{FF2B5EF4-FFF2-40B4-BE49-F238E27FC236}">
                <a16:creationId xmlns:a16="http://schemas.microsoft.com/office/drawing/2014/main" id="{0A8E2F76-A0C7-6216-6048-6771A88A40CB}"/>
              </a:ext>
            </a:extLst>
          </p:cNvPr>
          <p:cNvCxnSpPr>
            <a:cxnSpLocks/>
          </p:cNvCxnSpPr>
          <p:nvPr/>
        </p:nvCxnSpPr>
        <p:spPr>
          <a:xfrm>
            <a:off x="2517597" y="4981433"/>
            <a:ext cx="2625903" cy="4659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Connettore 2 41">
            <a:extLst>
              <a:ext uri="{FF2B5EF4-FFF2-40B4-BE49-F238E27FC236}">
                <a16:creationId xmlns:a16="http://schemas.microsoft.com/office/drawing/2014/main" id="{D62FC8FD-4EA9-F9F9-549A-041215DF16EC}"/>
              </a:ext>
            </a:extLst>
          </p:cNvPr>
          <p:cNvCxnSpPr>
            <a:cxnSpLocks/>
          </p:cNvCxnSpPr>
          <p:nvPr/>
        </p:nvCxnSpPr>
        <p:spPr>
          <a:xfrm flipH="1" flipV="1">
            <a:off x="2476500" y="5307463"/>
            <a:ext cx="2616200" cy="543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CasellaDiTesto 42">
            <a:extLst>
              <a:ext uri="{FF2B5EF4-FFF2-40B4-BE49-F238E27FC236}">
                <a16:creationId xmlns:a16="http://schemas.microsoft.com/office/drawing/2014/main" id="{BAA287FA-17F0-454D-8882-94E3AA753308}"/>
              </a:ext>
            </a:extLst>
          </p:cNvPr>
          <p:cNvSpPr txBox="1"/>
          <p:nvPr/>
        </p:nvSpPr>
        <p:spPr>
          <a:xfrm rot="682741">
            <a:off x="3046412" y="5270008"/>
            <a:ext cx="1597025" cy="369332"/>
          </a:xfrm>
          <a:prstGeom prst="rect">
            <a:avLst/>
          </a:prstGeom>
          <a:noFill/>
        </p:spPr>
        <p:txBody>
          <a:bodyPr wrap="square" rtlCol="0">
            <a:spAutoFit/>
          </a:bodyPr>
          <a:lstStyle/>
          <a:p>
            <a:r>
              <a:rPr lang="en-US" i="1" dirty="0"/>
              <a:t>movie/4</a:t>
            </a:r>
          </a:p>
        </p:txBody>
      </p:sp>
      <p:sp>
        <p:nvSpPr>
          <p:cNvPr id="44" name="CasellaDiTesto 43">
            <a:extLst>
              <a:ext uri="{FF2B5EF4-FFF2-40B4-BE49-F238E27FC236}">
                <a16:creationId xmlns:a16="http://schemas.microsoft.com/office/drawing/2014/main" id="{EB2907E0-2464-82FB-053A-9085EC812934}"/>
              </a:ext>
            </a:extLst>
          </p:cNvPr>
          <p:cNvSpPr txBox="1"/>
          <p:nvPr/>
        </p:nvSpPr>
        <p:spPr>
          <a:xfrm>
            <a:off x="3656013" y="4895078"/>
            <a:ext cx="1597025" cy="369332"/>
          </a:xfrm>
          <a:prstGeom prst="rect">
            <a:avLst/>
          </a:prstGeom>
          <a:noFill/>
        </p:spPr>
        <p:txBody>
          <a:bodyPr wrap="square" rtlCol="0">
            <a:spAutoFit/>
          </a:bodyPr>
          <a:lstStyle/>
          <a:p>
            <a:r>
              <a:rPr lang="en-US" i="1" dirty="0"/>
              <a:t>GET movie/4</a:t>
            </a:r>
          </a:p>
        </p:txBody>
      </p:sp>
      <p:sp>
        <p:nvSpPr>
          <p:cNvPr id="52" name="CasellaDiTesto 51">
            <a:extLst>
              <a:ext uri="{FF2B5EF4-FFF2-40B4-BE49-F238E27FC236}">
                <a16:creationId xmlns:a16="http://schemas.microsoft.com/office/drawing/2014/main" id="{902FE554-4C6E-B344-352F-0575DEDB05FA}"/>
              </a:ext>
            </a:extLst>
          </p:cNvPr>
          <p:cNvSpPr txBox="1"/>
          <p:nvPr/>
        </p:nvSpPr>
        <p:spPr>
          <a:xfrm>
            <a:off x="7297871" y="4193099"/>
            <a:ext cx="2266950" cy="646331"/>
          </a:xfrm>
          <a:prstGeom prst="rect">
            <a:avLst/>
          </a:prstGeom>
          <a:noFill/>
        </p:spPr>
        <p:txBody>
          <a:bodyPr wrap="square" rtlCol="0">
            <a:spAutoFit/>
          </a:bodyPr>
          <a:lstStyle/>
          <a:p>
            <a:r>
              <a:rPr lang="en-US" dirty="0"/>
              <a:t>Return "</a:t>
            </a:r>
            <a:r>
              <a:rPr lang="en-US" dirty="0" err="1"/>
              <a:t>redirect:movie</a:t>
            </a:r>
            <a:r>
              <a:rPr lang="en-US" dirty="0"/>
              <a:t>/4"</a:t>
            </a:r>
          </a:p>
        </p:txBody>
      </p:sp>
      <p:sp>
        <p:nvSpPr>
          <p:cNvPr id="54" name="CasellaDiTesto 53">
            <a:extLst>
              <a:ext uri="{FF2B5EF4-FFF2-40B4-BE49-F238E27FC236}">
                <a16:creationId xmlns:a16="http://schemas.microsoft.com/office/drawing/2014/main" id="{5D4DB52F-D4EF-FC72-E870-644F77E6BE40}"/>
              </a:ext>
            </a:extLst>
          </p:cNvPr>
          <p:cNvSpPr txBox="1"/>
          <p:nvPr/>
        </p:nvSpPr>
        <p:spPr>
          <a:xfrm>
            <a:off x="203629" y="3236760"/>
            <a:ext cx="2005742" cy="646331"/>
          </a:xfrm>
          <a:prstGeom prst="rect">
            <a:avLst/>
          </a:prstGeom>
          <a:noFill/>
        </p:spPr>
        <p:txBody>
          <a:bodyPr wrap="none" rtlCol="0">
            <a:spAutoFit/>
          </a:bodyPr>
          <a:lstStyle/>
          <a:p>
            <a:r>
              <a:rPr lang="en-US" sz="3600" dirty="0"/>
              <a:t>REDIRECT</a:t>
            </a:r>
          </a:p>
        </p:txBody>
      </p:sp>
    </p:spTree>
    <p:extLst>
      <p:ext uri="{BB962C8B-B14F-4D97-AF65-F5344CB8AC3E}">
        <p14:creationId xmlns:p14="http://schemas.microsoft.com/office/powerpoint/2010/main" val="238547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31" grpId="0"/>
      <p:bldP spid="32" grpId="0"/>
      <p:bldP spid="35" grpId="0"/>
      <p:bldP spid="36" grpId="0"/>
      <p:bldP spid="43" grpId="0"/>
      <p:bldP spid="44" grpId="0"/>
      <p:bldP spid="52" grpId="0"/>
      <p:bldP spid="52" grpId="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184400" y="1362416"/>
            <a:ext cx="7772400" cy="1468967"/>
          </a:xfrm>
          <a:extLst>
            <a:ext uri="{91240B29-F687-4f45-9708-019B960494DF}">
              <a14:hiddenLine xmlns:a14="http://schemas.microsoft.com/office/drawing/2010/main" xmlns="" w="9525">
                <a:solidFill>
                  <a:schemeClr val="accent2"/>
                </a:solidFill>
                <a:miter lim="800000"/>
                <a:headEnd/>
                <a:tailEnd/>
              </a14:hiddenLine>
            </a:ext>
          </a:extLst>
        </p:spPr>
        <p:txBody>
          <a:bodyPr>
            <a:normAutofit fontScale="90000"/>
          </a:bodyPr>
          <a:lstStyle/>
          <a:p>
            <a:pPr algn="l"/>
            <a:r>
              <a:rPr lang="it-IT" sz="2000" dirty="0"/>
              <a:t>Sistemi informativi su Web</a:t>
            </a:r>
            <a:br>
              <a:rPr lang="it-IT" sz="2000" dirty="0"/>
            </a:br>
            <a:r>
              <a:rPr lang="it-IT" dirty="0">
                <a:solidFill>
                  <a:srgbClr val="008000"/>
                </a:solidFill>
              </a:rPr>
              <a:t>Introduzione a Spring Boot (parte 3)</a:t>
            </a:r>
            <a:br>
              <a:rPr lang="it-IT" dirty="0">
                <a:solidFill>
                  <a:srgbClr val="008000"/>
                </a:solidFill>
              </a:rPr>
            </a:br>
            <a:r>
              <a:rPr lang="it-IT" sz="3100" dirty="0">
                <a:solidFill>
                  <a:srgbClr val="008000"/>
                </a:solidFill>
              </a:rPr>
              <a:t>aa 2024-2025</a:t>
            </a:r>
            <a:br>
              <a:rPr lang="it-IT" dirty="0"/>
            </a:br>
            <a:endParaRPr lang="it-IT" dirty="0"/>
          </a:p>
        </p:txBody>
      </p:sp>
      <p:sp>
        <p:nvSpPr>
          <p:cNvPr id="4" name="Text Box 11"/>
          <p:cNvSpPr txBox="1">
            <a:spLocks noChangeArrowheads="1"/>
          </p:cNvSpPr>
          <p:nvPr/>
        </p:nvSpPr>
        <p:spPr bwMode="auto">
          <a:xfrm>
            <a:off x="2895600" y="6324601"/>
            <a:ext cx="6814686" cy="461665"/>
          </a:xfrm>
          <a:prstGeom prst="rect">
            <a:avLst/>
          </a:prstGeom>
          <a:noFill/>
          <a:ln w="9525">
            <a:noFill/>
            <a:miter lim="800000"/>
            <a:headEnd/>
            <a:tailEnd/>
          </a:ln>
        </p:spPr>
        <p:txBody>
          <a:bodyPr wrap="none">
            <a:spAutoFit/>
          </a:bodyPr>
          <a:lstStyle/>
          <a:p>
            <a:r>
              <a:rPr lang="en-US" sz="1200" dirty="0">
                <a:latin typeface="Calibri Light" panose="020F0302020204030204" pitchFamily="34" charset="0"/>
              </a:rPr>
              <a:t>This work is licensed under a Creative Commons Attribution-Noncommercial-Share Alike 3.0 United States</a:t>
            </a:r>
            <a:br>
              <a:rPr lang="en-US" sz="1200" dirty="0">
                <a:latin typeface="Calibri Light" panose="020F0302020204030204" pitchFamily="34" charset="0"/>
              </a:rPr>
            </a:br>
            <a:r>
              <a:rPr lang="en-US" sz="1200" dirty="0">
                <a:latin typeface="Calibri Light" panose="020F0302020204030204" pitchFamily="34" charset="0"/>
              </a:rPr>
              <a:t>See http://creativecommons.org/licenses/by-nc-sa/3.0/us/ for details</a:t>
            </a:r>
          </a:p>
        </p:txBody>
      </p:sp>
      <p:pic>
        <p:nvPicPr>
          <p:cNvPr id="5" name="Picture 13" descr="creative-commons"/>
          <p:cNvPicPr>
            <a:picLocks noChangeAspect="1" noChangeArrowheads="1"/>
          </p:cNvPicPr>
          <p:nvPr/>
        </p:nvPicPr>
        <p:blipFill>
          <a:blip r:embed="rId3" cstate="print"/>
          <a:srcRect/>
          <a:stretch>
            <a:fillRect/>
          </a:stretch>
        </p:blipFill>
        <p:spPr bwMode="auto">
          <a:xfrm>
            <a:off x="1625600" y="6324600"/>
            <a:ext cx="1117600" cy="393700"/>
          </a:xfrm>
          <a:prstGeom prst="rect">
            <a:avLst/>
          </a:prstGeom>
          <a:noFill/>
          <a:ln w="9525">
            <a:noFill/>
            <a:miter lim="800000"/>
            <a:headEnd/>
            <a:tailEnd/>
          </a:ln>
        </p:spPr>
      </p:pic>
      <p:pic>
        <p:nvPicPr>
          <p:cNvPr id="2" name="Immagine 1"/>
          <p:cNvPicPr>
            <a:picLocks noChangeAspect="1"/>
          </p:cNvPicPr>
          <p:nvPr/>
        </p:nvPicPr>
        <p:blipFill>
          <a:blip r:embed="rId4"/>
          <a:stretch>
            <a:fillRect/>
          </a:stretch>
        </p:blipFill>
        <p:spPr>
          <a:xfrm>
            <a:off x="4313085" y="4001343"/>
            <a:ext cx="941271" cy="511424"/>
          </a:xfrm>
          <a:prstGeom prst="rect">
            <a:avLst/>
          </a:prstGeom>
        </p:spPr>
      </p:pic>
      <p:sp>
        <p:nvSpPr>
          <p:cNvPr id="3" name="CasellaDiTesto 2"/>
          <p:cNvSpPr txBox="1"/>
          <p:nvPr/>
        </p:nvSpPr>
        <p:spPr>
          <a:xfrm>
            <a:off x="5399865" y="3908733"/>
            <a:ext cx="3098284" cy="646331"/>
          </a:xfrm>
          <a:prstGeom prst="rect">
            <a:avLst/>
          </a:prstGeom>
          <a:noFill/>
        </p:spPr>
        <p:txBody>
          <a:bodyPr wrap="none" rtlCol="0">
            <a:spAutoFit/>
          </a:bodyPr>
          <a:lstStyle/>
          <a:p>
            <a:r>
              <a:rPr lang="it-IT" dirty="0">
                <a:latin typeface="Calibri Light" panose="020F0302020204030204" pitchFamily="34" charset="0"/>
                <a:ea typeface="+mj-ea"/>
                <a:cs typeface="+mj-cs"/>
              </a:rPr>
              <a:t>Paolo Merialdo</a:t>
            </a:r>
          </a:p>
          <a:p>
            <a:r>
              <a:rPr lang="it-IT" dirty="0">
                <a:latin typeface="Calibri Light" panose="020F0302020204030204" pitchFamily="34" charset="0"/>
                <a:ea typeface="+mj-ea"/>
                <a:cs typeface="+mj-cs"/>
              </a:rPr>
              <a:t>Università degli Studi Roma Tre</a:t>
            </a:r>
          </a:p>
        </p:txBody>
      </p:sp>
      <p:sp>
        <p:nvSpPr>
          <p:cNvPr id="7" name="CasellaDiTesto 6">
            <a:extLst>
              <a:ext uri="{FF2B5EF4-FFF2-40B4-BE49-F238E27FC236}">
                <a16:creationId xmlns:a16="http://schemas.microsoft.com/office/drawing/2014/main" id="{95B1C264-0E33-EC4D-3211-8CCC511C1FB9}"/>
              </a:ext>
            </a:extLst>
          </p:cNvPr>
          <p:cNvSpPr txBox="1"/>
          <p:nvPr/>
        </p:nvSpPr>
        <p:spPr>
          <a:xfrm rot="19700825">
            <a:off x="1304818" y="2758441"/>
            <a:ext cx="8846050" cy="1754326"/>
          </a:xfrm>
          <a:prstGeom prst="rect">
            <a:avLst/>
          </a:prstGeom>
          <a:noFill/>
        </p:spPr>
        <p:txBody>
          <a:bodyPr wrap="square">
            <a:spAutoFit/>
          </a:bodyPr>
          <a:lstStyle/>
          <a:p>
            <a:pPr algn="ctr"/>
            <a:r>
              <a:rPr lang="it-IT" sz="5400" dirty="0">
                <a:solidFill>
                  <a:srgbClr val="FF0000"/>
                </a:solidFill>
              </a:rPr>
              <a:t>Questa parte verrà fatta più avanti nel corso</a:t>
            </a:r>
            <a:endParaRPr lang="en-US" sz="5400" dirty="0">
              <a:solidFill>
                <a:srgbClr val="FF0000"/>
              </a:solidFill>
            </a:endParaRPr>
          </a:p>
        </p:txBody>
      </p:sp>
    </p:spTree>
    <p:extLst>
      <p:ext uri="{BB962C8B-B14F-4D97-AF65-F5344CB8AC3E}">
        <p14:creationId xmlns:p14="http://schemas.microsoft.com/office/powerpoint/2010/main" val="163713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C97778-5F33-BB73-9F32-871F9A4C528C}"/>
              </a:ext>
            </a:extLst>
          </p:cNvPr>
          <p:cNvSpPr>
            <a:spLocks noGrp="1"/>
          </p:cNvSpPr>
          <p:nvPr>
            <p:ph type="title"/>
          </p:nvPr>
        </p:nvSpPr>
        <p:spPr/>
        <p:txBody>
          <a:bodyPr/>
          <a:lstStyle/>
          <a:p>
            <a:r>
              <a:rPr lang="en-US" dirty="0" err="1"/>
              <a:t>Introduzione</a:t>
            </a:r>
            <a:r>
              <a:rPr lang="en-US" dirty="0"/>
              <a:t> a Spring boot</a:t>
            </a:r>
          </a:p>
        </p:txBody>
      </p:sp>
      <p:sp>
        <p:nvSpPr>
          <p:cNvPr id="3" name="Segnaposto contenuto 2">
            <a:extLst>
              <a:ext uri="{FF2B5EF4-FFF2-40B4-BE49-F238E27FC236}">
                <a16:creationId xmlns:a16="http://schemas.microsoft.com/office/drawing/2014/main" id="{5DFEE2CA-89D8-CFC0-6AC5-D53A748CB3E9}"/>
              </a:ext>
            </a:extLst>
          </p:cNvPr>
          <p:cNvSpPr>
            <a:spLocks noGrp="1"/>
          </p:cNvSpPr>
          <p:nvPr>
            <p:ph idx="1"/>
          </p:nvPr>
        </p:nvSpPr>
        <p:spPr/>
        <p:txBody>
          <a:bodyPr/>
          <a:lstStyle/>
          <a:p>
            <a:r>
              <a:rPr lang="en-US" dirty="0" err="1"/>
              <a:t>Fino</a:t>
            </a:r>
            <a:r>
              <a:rPr lang="en-US" dirty="0"/>
              <a:t> ad </a:t>
            </a:r>
            <a:r>
              <a:rPr lang="en-US" dirty="0" err="1"/>
              <a:t>ora</a:t>
            </a:r>
            <a:r>
              <a:rPr lang="en-US" dirty="0"/>
              <a:t> </a:t>
            </a:r>
            <a:r>
              <a:rPr lang="en-US" dirty="0" err="1"/>
              <a:t>abbiamo</a:t>
            </a:r>
            <a:r>
              <a:rPr lang="en-US" dirty="0"/>
              <a:t> visto solo </a:t>
            </a:r>
            <a:r>
              <a:rPr lang="en-US" dirty="0" err="1"/>
              <a:t>operazioni</a:t>
            </a:r>
            <a:r>
              <a:rPr lang="en-US" dirty="0"/>
              <a:t> di </a:t>
            </a:r>
            <a:r>
              <a:rPr lang="en-US" dirty="0" err="1"/>
              <a:t>lettura</a:t>
            </a:r>
            <a:r>
              <a:rPr lang="en-US" dirty="0"/>
              <a:t> </a:t>
            </a:r>
            <a:r>
              <a:rPr lang="en-US" dirty="0" err="1"/>
              <a:t>dei</a:t>
            </a:r>
            <a:r>
              <a:rPr lang="en-US" dirty="0"/>
              <a:t> </a:t>
            </a:r>
            <a:r>
              <a:rPr lang="en-US" dirty="0" err="1"/>
              <a:t>dati</a:t>
            </a:r>
            <a:r>
              <a:rPr lang="en-US" dirty="0"/>
              <a:t> </a:t>
            </a:r>
            <a:r>
              <a:rPr lang="en-US" dirty="0" err="1"/>
              <a:t>che</a:t>
            </a:r>
            <a:r>
              <a:rPr lang="en-US" dirty="0"/>
              <a:t> </a:t>
            </a:r>
            <a:r>
              <a:rPr lang="en-US" dirty="0" err="1"/>
              <a:t>permettono</a:t>
            </a:r>
            <a:r>
              <a:rPr lang="en-US" dirty="0"/>
              <a:t> di </a:t>
            </a:r>
            <a:r>
              <a:rPr lang="en-US" dirty="0" err="1"/>
              <a:t>ottenere</a:t>
            </a:r>
            <a:r>
              <a:rPr lang="en-US" dirty="0"/>
              <a:t> tutti </a:t>
            </a:r>
            <a:r>
              <a:rPr lang="en-US" dirty="0" err="1"/>
              <a:t>gli</a:t>
            </a:r>
            <a:r>
              <a:rPr lang="en-US" dirty="0"/>
              <a:t> </a:t>
            </a:r>
            <a:r>
              <a:rPr lang="en-US" dirty="0" err="1"/>
              <a:t>oggetti</a:t>
            </a:r>
            <a:r>
              <a:rPr lang="en-US" dirty="0"/>
              <a:t> di </a:t>
            </a:r>
            <a:r>
              <a:rPr lang="en-US" dirty="0" err="1"/>
              <a:t>una</a:t>
            </a:r>
            <a:r>
              <a:rPr lang="en-US" dirty="0"/>
              <a:t> </a:t>
            </a:r>
            <a:r>
              <a:rPr lang="en-US" dirty="0" err="1"/>
              <a:t>classe</a:t>
            </a:r>
            <a:r>
              <a:rPr lang="en-US" dirty="0"/>
              <a:t> </a:t>
            </a:r>
            <a:r>
              <a:rPr lang="en-US" dirty="0" err="1"/>
              <a:t>oppure</a:t>
            </a:r>
            <a:r>
              <a:rPr lang="en-US" dirty="0"/>
              <a:t> un </a:t>
            </a:r>
            <a:r>
              <a:rPr lang="en-US" dirty="0" err="1"/>
              <a:t>oggetto</a:t>
            </a:r>
            <a:r>
              <a:rPr lang="en-US" dirty="0"/>
              <a:t>, per id</a:t>
            </a:r>
          </a:p>
          <a:p>
            <a:r>
              <a:rPr lang="en-US" dirty="0"/>
              <a:t>In un </a:t>
            </a:r>
            <a:r>
              <a:rPr lang="en-US" dirty="0" err="1"/>
              <a:t>sistema</a:t>
            </a:r>
            <a:r>
              <a:rPr lang="en-US" dirty="0"/>
              <a:t> </a:t>
            </a:r>
            <a:r>
              <a:rPr lang="en-US" dirty="0" err="1"/>
              <a:t>reale</a:t>
            </a:r>
            <a:r>
              <a:rPr lang="en-US" dirty="0"/>
              <a:t> ci </a:t>
            </a:r>
            <a:r>
              <a:rPr lang="en-US" dirty="0" err="1"/>
              <a:t>sono</a:t>
            </a:r>
            <a:r>
              <a:rPr lang="en-US" dirty="0"/>
              <a:t> </a:t>
            </a:r>
            <a:r>
              <a:rPr lang="en-US" dirty="0" err="1"/>
              <a:t>anche</a:t>
            </a:r>
            <a:r>
              <a:rPr lang="en-US" dirty="0"/>
              <a:t> </a:t>
            </a:r>
            <a:r>
              <a:rPr lang="en-US" dirty="0" err="1"/>
              <a:t>operazioni</a:t>
            </a:r>
            <a:r>
              <a:rPr lang="en-US" dirty="0"/>
              <a:t> di </a:t>
            </a:r>
            <a:r>
              <a:rPr lang="en-US" dirty="0" err="1"/>
              <a:t>lettura</a:t>
            </a:r>
            <a:r>
              <a:rPr lang="en-US" dirty="0"/>
              <a:t> </a:t>
            </a:r>
            <a:r>
              <a:rPr lang="en-US" dirty="0" err="1"/>
              <a:t>basate</a:t>
            </a:r>
            <a:r>
              <a:rPr lang="en-US" dirty="0"/>
              <a:t> </a:t>
            </a:r>
            <a:r>
              <a:rPr lang="en-US" dirty="0" err="1"/>
              <a:t>su</a:t>
            </a:r>
            <a:r>
              <a:rPr lang="en-US" dirty="0"/>
              <a:t> </a:t>
            </a:r>
            <a:r>
              <a:rPr lang="en-US" dirty="0" err="1"/>
              <a:t>altri</a:t>
            </a:r>
            <a:r>
              <a:rPr lang="en-US" dirty="0"/>
              <a:t> </a:t>
            </a:r>
            <a:r>
              <a:rPr lang="en-US" dirty="0" err="1"/>
              <a:t>criteri</a:t>
            </a:r>
            <a:endParaRPr lang="en-US" dirty="0"/>
          </a:p>
          <a:p>
            <a:r>
              <a:rPr lang="en-US" dirty="0"/>
              <a:t>Nel nostro </a:t>
            </a:r>
            <a:r>
              <a:rPr lang="en-US" dirty="0" err="1"/>
              <a:t>esempio</a:t>
            </a:r>
            <a:r>
              <a:rPr lang="en-US" dirty="0"/>
              <a:t>, </a:t>
            </a:r>
            <a:r>
              <a:rPr lang="en-US" dirty="0" err="1"/>
              <a:t>vediamo</a:t>
            </a:r>
            <a:r>
              <a:rPr lang="en-US" dirty="0"/>
              <a:t> come </a:t>
            </a:r>
            <a:r>
              <a:rPr lang="en-US" dirty="0" err="1"/>
              <a:t>possiamo</a:t>
            </a:r>
            <a:r>
              <a:rPr lang="en-US" dirty="0"/>
              <a:t> </a:t>
            </a:r>
            <a:r>
              <a:rPr lang="en-US" dirty="0" err="1"/>
              <a:t>gestire</a:t>
            </a:r>
            <a:r>
              <a:rPr lang="en-US" dirty="0"/>
              <a:t> la </a:t>
            </a:r>
            <a:r>
              <a:rPr lang="en-US" dirty="0" err="1"/>
              <a:t>ricerca</a:t>
            </a:r>
            <a:r>
              <a:rPr lang="en-US" dirty="0"/>
              <a:t> </a:t>
            </a:r>
            <a:r>
              <a:rPr lang="en-US" dirty="0" err="1"/>
              <a:t>dei</a:t>
            </a:r>
            <a:r>
              <a:rPr lang="en-US" dirty="0"/>
              <a:t> film per anno</a:t>
            </a:r>
          </a:p>
        </p:txBody>
      </p:sp>
    </p:spTree>
    <p:extLst>
      <p:ext uri="{BB962C8B-B14F-4D97-AF65-F5344CB8AC3E}">
        <p14:creationId xmlns:p14="http://schemas.microsoft.com/office/powerpoint/2010/main" val="427942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219DE9-02D2-E282-7307-F49649DC3010}"/>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9B9D8D72-DE8A-E4C7-FF64-FE51615FE0FD}"/>
              </a:ext>
            </a:extLst>
          </p:cNvPr>
          <p:cNvSpPr>
            <a:spLocks noGrp="1"/>
          </p:cNvSpPr>
          <p:nvPr>
            <p:ph idx="1"/>
          </p:nvPr>
        </p:nvSpPr>
        <p:spPr/>
        <p:txBody>
          <a:bodyPr/>
          <a:lstStyle/>
          <a:p>
            <a:r>
              <a:rPr lang="en-US" dirty="0" err="1"/>
              <a:t>Vediamo</a:t>
            </a:r>
            <a:r>
              <a:rPr lang="en-US" dirty="0"/>
              <a:t> </a:t>
            </a:r>
            <a:r>
              <a:rPr lang="en-US" dirty="0" err="1"/>
              <a:t>dapprima</a:t>
            </a:r>
            <a:r>
              <a:rPr lang="en-US" dirty="0"/>
              <a:t> </a:t>
            </a:r>
            <a:r>
              <a:rPr lang="en-US" dirty="0" err="1"/>
              <a:t>l'applicazione</a:t>
            </a:r>
            <a:r>
              <a:rPr lang="en-US" dirty="0"/>
              <a:t> </a:t>
            </a:r>
            <a:r>
              <a:rPr lang="en-US" dirty="0" err="1"/>
              <a:t>funzionante</a:t>
            </a:r>
            <a:r>
              <a:rPr lang="en-US" dirty="0"/>
              <a:t> (in aula)</a:t>
            </a:r>
          </a:p>
        </p:txBody>
      </p:sp>
    </p:spTree>
    <p:extLst>
      <p:ext uri="{BB962C8B-B14F-4D97-AF65-F5344CB8AC3E}">
        <p14:creationId xmlns:p14="http://schemas.microsoft.com/office/powerpoint/2010/main" val="57483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3D83E3-5A57-9FC9-DF8B-98927ADEE738}"/>
              </a:ext>
            </a:extLst>
          </p:cNvPr>
          <p:cNvSpPr>
            <a:spLocks noGrp="1"/>
          </p:cNvSpPr>
          <p:nvPr>
            <p:ph type="title"/>
          </p:nvPr>
        </p:nvSpPr>
        <p:spPr/>
        <p:txBody>
          <a:bodyPr/>
          <a:lstStyle/>
          <a:p>
            <a:r>
              <a:rPr lang="en-US" dirty="0" err="1"/>
              <a:t>Descrizione</a:t>
            </a:r>
            <a:r>
              <a:rPr lang="en-US" dirty="0"/>
              <a:t> </a:t>
            </a:r>
            <a:r>
              <a:rPr lang="en-US" dirty="0" err="1"/>
              <a:t>soluzione</a:t>
            </a:r>
            <a:endParaRPr lang="en-US" dirty="0"/>
          </a:p>
        </p:txBody>
      </p:sp>
      <p:sp>
        <p:nvSpPr>
          <p:cNvPr id="3" name="Segnaposto contenuto 2">
            <a:extLst>
              <a:ext uri="{FF2B5EF4-FFF2-40B4-BE49-F238E27FC236}">
                <a16:creationId xmlns:a16="http://schemas.microsoft.com/office/drawing/2014/main" id="{0CD83E0E-53F6-A4AF-28B4-FFAEBA38656D}"/>
              </a:ext>
            </a:extLst>
          </p:cNvPr>
          <p:cNvSpPr>
            <a:spLocks noGrp="1"/>
          </p:cNvSpPr>
          <p:nvPr>
            <p:ph idx="1"/>
          </p:nvPr>
        </p:nvSpPr>
        <p:spPr/>
        <p:txBody>
          <a:bodyPr/>
          <a:lstStyle/>
          <a:p>
            <a:r>
              <a:rPr lang="en-US" dirty="0"/>
              <a:t>Nella home </a:t>
            </a:r>
            <a:r>
              <a:rPr lang="en-US" dirty="0" err="1"/>
              <a:t>predisponiamo</a:t>
            </a:r>
            <a:r>
              <a:rPr lang="en-US" dirty="0"/>
              <a:t> un link ad </a:t>
            </a:r>
            <a:r>
              <a:rPr lang="en-US" dirty="0" err="1"/>
              <a:t>una</a:t>
            </a:r>
            <a:r>
              <a:rPr lang="en-US" dirty="0"/>
              <a:t> </a:t>
            </a:r>
            <a:r>
              <a:rPr lang="en-US" dirty="0" err="1"/>
              <a:t>pagina</a:t>
            </a:r>
            <a:r>
              <a:rPr lang="en-US" dirty="0"/>
              <a:t> </a:t>
            </a:r>
            <a:r>
              <a:rPr lang="en-US" dirty="0" err="1">
                <a:latin typeface="Consolas" panose="020B0609020204030204" pitchFamily="49" charset="0"/>
                <a:cs typeface="Consolas" panose="020B0609020204030204" pitchFamily="49" charset="0"/>
              </a:rPr>
              <a:t>formSearchMovies.html</a:t>
            </a:r>
            <a:endParaRPr lang="en-US" dirty="0">
              <a:latin typeface="Consolas" panose="020B0609020204030204" pitchFamily="49" charset="0"/>
              <a:cs typeface="Consolas" panose="020B0609020204030204" pitchFamily="49" charset="0"/>
            </a:endParaRPr>
          </a:p>
          <a:p>
            <a:pPr lvl="1"/>
            <a:r>
              <a:rPr lang="en-US" sz="3200" dirty="0"/>
              <a:t>La form </a:t>
            </a:r>
            <a:r>
              <a:rPr lang="en-US" sz="3200" dirty="0" err="1"/>
              <a:t>contiene</a:t>
            </a:r>
            <a:r>
              <a:rPr lang="en-US" sz="3200" dirty="0"/>
              <a:t> un </a:t>
            </a:r>
            <a:r>
              <a:rPr lang="en-US" sz="3200" dirty="0" err="1"/>
              <a:t>controllo</a:t>
            </a:r>
            <a:r>
              <a:rPr lang="en-US" sz="3200" dirty="0"/>
              <a:t> per </a:t>
            </a:r>
            <a:r>
              <a:rPr lang="en-US" sz="3200" dirty="0" err="1"/>
              <a:t>leggere</a:t>
            </a:r>
            <a:r>
              <a:rPr lang="en-US" sz="3200" dirty="0"/>
              <a:t> </a:t>
            </a:r>
            <a:r>
              <a:rPr lang="en-US" sz="3200" dirty="0" err="1"/>
              <a:t>l'anno</a:t>
            </a:r>
            <a:endParaRPr lang="en-US" sz="3200" dirty="0"/>
          </a:p>
          <a:p>
            <a:r>
              <a:rPr lang="en-US" dirty="0"/>
              <a:t>Nel controller </a:t>
            </a:r>
            <a:r>
              <a:rPr lang="en-US" dirty="0" err="1"/>
              <a:t>predisponiamo</a:t>
            </a:r>
            <a:r>
              <a:rPr lang="en-US" dirty="0"/>
              <a:t> un </a:t>
            </a:r>
            <a:r>
              <a:rPr lang="en-US" dirty="0" err="1"/>
              <a:t>metodo</a:t>
            </a:r>
            <a:r>
              <a:rPr lang="en-US" dirty="0"/>
              <a:t> </a:t>
            </a:r>
            <a:r>
              <a:rPr lang="en-US" dirty="0" err="1"/>
              <a:t>che</a:t>
            </a:r>
            <a:r>
              <a:rPr lang="en-US" dirty="0"/>
              <a:t> </a:t>
            </a:r>
            <a:r>
              <a:rPr lang="en-US" dirty="0" err="1"/>
              <a:t>accetta</a:t>
            </a:r>
            <a:r>
              <a:rPr lang="en-US" dirty="0"/>
              <a:t> le </a:t>
            </a:r>
            <a:r>
              <a:rPr lang="en-US" dirty="0" err="1"/>
              <a:t>richieste</a:t>
            </a:r>
            <a:r>
              <a:rPr lang="en-US" dirty="0"/>
              <a:t> </a:t>
            </a:r>
            <a:r>
              <a:rPr lang="en-US" dirty="0" err="1"/>
              <a:t>che</a:t>
            </a:r>
            <a:r>
              <a:rPr lang="en-US" dirty="0"/>
              <a:t> </a:t>
            </a:r>
            <a:r>
              <a:rPr lang="en-US" dirty="0" err="1"/>
              <a:t>arrivano</a:t>
            </a:r>
            <a:r>
              <a:rPr lang="en-US" dirty="0"/>
              <a:t> da </a:t>
            </a:r>
            <a:r>
              <a:rPr lang="en-US" dirty="0" err="1"/>
              <a:t>questa</a:t>
            </a:r>
            <a:r>
              <a:rPr lang="en-US" dirty="0"/>
              <a:t> form</a:t>
            </a:r>
          </a:p>
          <a:p>
            <a:pPr lvl="1"/>
            <a:r>
              <a:rPr lang="en-US" dirty="0" err="1"/>
              <a:t>Questo</a:t>
            </a:r>
            <a:r>
              <a:rPr lang="en-US" dirty="0"/>
              <a:t> </a:t>
            </a:r>
            <a:r>
              <a:rPr lang="en-US" dirty="0" err="1"/>
              <a:t>metodo</a:t>
            </a:r>
            <a:r>
              <a:rPr lang="en-US" dirty="0"/>
              <a:t> </a:t>
            </a:r>
            <a:r>
              <a:rPr lang="en-US" dirty="0" err="1"/>
              <a:t>prende</a:t>
            </a:r>
            <a:r>
              <a:rPr lang="en-US" dirty="0"/>
              <a:t> il </a:t>
            </a:r>
            <a:r>
              <a:rPr lang="en-US" dirty="0" err="1"/>
              <a:t>parametro</a:t>
            </a:r>
            <a:r>
              <a:rPr lang="en-US" dirty="0"/>
              <a:t> </a:t>
            </a:r>
            <a:r>
              <a:rPr lang="en-US" dirty="0" err="1"/>
              <a:t>che</a:t>
            </a:r>
            <a:r>
              <a:rPr lang="en-US" dirty="0"/>
              <a:t> </a:t>
            </a:r>
            <a:r>
              <a:rPr lang="en-US" dirty="0" err="1"/>
              <a:t>corrisponde</a:t>
            </a:r>
            <a:r>
              <a:rPr lang="en-US" dirty="0"/>
              <a:t> </a:t>
            </a:r>
            <a:r>
              <a:rPr lang="en-US" dirty="0" err="1"/>
              <a:t>all'anno</a:t>
            </a:r>
            <a:r>
              <a:rPr lang="en-US" dirty="0"/>
              <a:t> e </a:t>
            </a:r>
            <a:r>
              <a:rPr lang="en-US" dirty="0" err="1"/>
              <a:t>invoca</a:t>
            </a:r>
            <a:r>
              <a:rPr lang="en-US" dirty="0"/>
              <a:t> un </a:t>
            </a:r>
            <a:r>
              <a:rPr lang="en-US" dirty="0" err="1"/>
              <a:t>metodo</a:t>
            </a:r>
            <a:r>
              <a:rPr lang="en-US" dirty="0"/>
              <a:t> service, il quale a </a:t>
            </a:r>
            <a:r>
              <a:rPr lang="en-US" dirty="0" err="1"/>
              <a:t>sua</a:t>
            </a:r>
            <a:r>
              <a:rPr lang="en-US" dirty="0"/>
              <a:t> volta </a:t>
            </a:r>
            <a:r>
              <a:rPr lang="en-US" dirty="0" err="1"/>
              <a:t>delega</a:t>
            </a:r>
            <a:r>
              <a:rPr lang="en-US" dirty="0"/>
              <a:t> al repository </a:t>
            </a:r>
            <a:r>
              <a:rPr lang="en-US" dirty="0" err="1"/>
              <a:t>l'operazione</a:t>
            </a:r>
            <a:r>
              <a:rPr lang="en-US" dirty="0"/>
              <a:t> di </a:t>
            </a:r>
            <a:r>
              <a:rPr lang="en-US" dirty="0" err="1"/>
              <a:t>ricerca</a:t>
            </a:r>
            <a:r>
              <a:rPr lang="en-US" dirty="0"/>
              <a:t> </a:t>
            </a:r>
            <a:r>
              <a:rPr lang="en-US" dirty="0" err="1"/>
              <a:t>nel</a:t>
            </a:r>
            <a:r>
              <a:rPr lang="en-US" dirty="0"/>
              <a:t> database </a:t>
            </a:r>
            <a:r>
              <a:rPr lang="en-US" dirty="0" err="1"/>
              <a:t>delle</a:t>
            </a:r>
            <a:r>
              <a:rPr lang="en-US" dirty="0"/>
              <a:t> </a:t>
            </a:r>
            <a:r>
              <a:rPr lang="en-US" dirty="0" err="1"/>
              <a:t>ennuple</a:t>
            </a:r>
            <a:r>
              <a:rPr lang="en-US" dirty="0"/>
              <a:t> </a:t>
            </a:r>
            <a:r>
              <a:rPr lang="en-US" dirty="0" err="1"/>
              <a:t>corrispondenti</a:t>
            </a:r>
            <a:r>
              <a:rPr lang="en-US" dirty="0"/>
              <a:t> a film di tale anno</a:t>
            </a:r>
          </a:p>
        </p:txBody>
      </p:sp>
    </p:spTree>
    <p:extLst>
      <p:ext uri="{BB962C8B-B14F-4D97-AF65-F5344CB8AC3E}">
        <p14:creationId xmlns:p14="http://schemas.microsoft.com/office/powerpoint/2010/main" val="12042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83076</TotalTime>
  <Words>7877</Words>
  <Application>Microsoft Macintosh PowerPoint</Application>
  <PresentationFormat>Widescreen</PresentationFormat>
  <Paragraphs>920</Paragraphs>
  <Slides>110</Slides>
  <Notes>3</Notes>
  <HiddenSlides>15</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110</vt:i4>
      </vt:variant>
    </vt:vector>
  </HeadingPairs>
  <TitlesOfParts>
    <vt:vector size="117" baseType="lpstr">
      <vt:lpstr>Arial</vt:lpstr>
      <vt:lpstr>Calibri Light</vt:lpstr>
      <vt:lpstr>Consolas</vt:lpstr>
      <vt:lpstr>Courier New</vt:lpstr>
      <vt:lpstr>dejavu serif</vt:lpstr>
      <vt:lpstr>Menlo</vt:lpstr>
      <vt:lpstr>Tema di Office</vt:lpstr>
      <vt:lpstr>Sistemi informativi su Web Introduzione a Spring Boot (parte 1) aa 2024-2025 </vt:lpstr>
      <vt:lpstr>Introduzione</vt:lpstr>
      <vt:lpstr>Anatomia di un sistema informativo su Web (nostra architettura) </vt:lpstr>
      <vt:lpstr>Web app di riferimento</vt:lpstr>
      <vt:lpstr>Diamo un'occhiata all'applicazione</vt:lpstr>
      <vt:lpstr>Ricostruzione alla lavagna</vt:lpstr>
      <vt:lpstr>Presentazione standard di PowerPoint</vt:lpstr>
      <vt:lpstr>Ricostruzione dal punto di vista del progettista</vt:lpstr>
      <vt:lpstr>Costruiamo l'applicazione con il framework Spring Boot</vt:lpstr>
      <vt:lpstr>Requisiti</vt:lpstr>
      <vt:lpstr>Step 1: creiamo il progetto</vt:lpstr>
      <vt:lpstr>Step 1: creiamo il progetto</vt:lpstr>
      <vt:lpstr>Presentazione standard di PowerPoint</vt:lpstr>
      <vt:lpstr>Presentazione standard di PowerPoint</vt:lpstr>
      <vt:lpstr>Per chi preferisce la versione online</vt:lpstr>
      <vt:lpstr>Struttura progetto Spring Boot</vt:lpstr>
      <vt:lpstr>Struttura progetto Spring Boot (con la creazione dei package e di altri artefatti utili al progetto)</vt:lpstr>
      <vt:lpstr>Step 2: Configurazione del progetto</vt:lpstr>
      <vt:lpstr>Nostra configurazione</vt:lpstr>
      <vt:lpstr>Configurazione</vt:lpstr>
      <vt:lpstr>Step 3: creazione del database</vt:lpstr>
      <vt:lpstr>Spring Boot: la classe Application</vt:lpstr>
      <vt:lpstr>Step 4: Scriviamo il codice</vt:lpstr>
      <vt:lpstr>Model-View-Controller</vt:lpstr>
      <vt:lpstr>Organizzazione package</vt:lpstr>
      <vt:lpstr>Il modello</vt:lpstr>
      <vt:lpstr>La classe Movie</vt:lpstr>
      <vt:lpstr>La classe Movie</vt:lpstr>
      <vt:lpstr>La classe Movie</vt:lpstr>
      <vt:lpstr>L'entità Movie</vt:lpstr>
      <vt:lpstr>Lanciamo l'applicazione</vt:lpstr>
      <vt:lpstr>L'entità Movie</vt:lpstr>
      <vt:lpstr>L'entità Movie</vt:lpstr>
      <vt:lpstr>L'entità Movie</vt:lpstr>
      <vt:lpstr>L'applicazione Spring Boot</vt:lpstr>
      <vt:lpstr>Nota pratica</vt:lpstr>
      <vt:lpstr>Gestione della persistenza</vt:lpstr>
      <vt:lpstr>Il pattern Repository</vt:lpstr>
      <vt:lpstr>Il pattern Repository</vt:lpstr>
      <vt:lpstr>Il pattern Repository</vt:lpstr>
      <vt:lpstr>Il pattern Repository</vt:lpstr>
      <vt:lpstr>Repository con Spring Boot</vt:lpstr>
      <vt:lpstr>CrudRepository: Esempio</vt:lpstr>
      <vt:lpstr>I metodi di CrudRepository</vt:lpstr>
      <vt:lpstr>Il modello</vt:lpstr>
      <vt:lpstr>Il modello</vt:lpstr>
      <vt:lpstr>Il modello</vt:lpstr>
      <vt:lpstr>La classe MovieService</vt:lpstr>
      <vt:lpstr>@Autowired </vt:lpstr>
      <vt:lpstr>Riassumiamo</vt:lpstr>
      <vt:lpstr>Controller</vt:lpstr>
      <vt:lpstr>Vediamo le richieste del nostro sistema</vt:lpstr>
      <vt:lpstr>Controller in Spring Boot</vt:lpstr>
      <vt:lpstr>Vediamo i dati necessari per produrre le risposte</vt:lpstr>
      <vt:lpstr>Controller in Spring Boot</vt:lpstr>
      <vt:lpstr>MovieController.java</vt:lpstr>
      <vt:lpstr>Controller: dettagli</vt:lpstr>
      <vt:lpstr>Controller: dettagli</vt:lpstr>
      <vt:lpstr>Controller: dettagli</vt:lpstr>
      <vt:lpstr>Controller: dettagli</vt:lpstr>
      <vt:lpstr>@Autowired </vt:lpstr>
      <vt:lpstr>Gestione delle Risposte</vt:lpstr>
      <vt:lpstr>Spring Boot: View</vt:lpstr>
      <vt:lpstr>Presentazione standard di PowerPoint</vt:lpstr>
      <vt:lpstr>Thymeleaf</vt:lpstr>
      <vt:lpstr>Thymeleaf: esempio</vt:lpstr>
      <vt:lpstr>Thymeleaf: istruzioni di controllo</vt:lpstr>
      <vt:lpstr>Thymeleaf: esempio for-each</vt:lpstr>
      <vt:lpstr>Thymeleaf: if-unless</vt:lpstr>
      <vt:lpstr>Thymeleaf: espressioni</vt:lpstr>
      <vt:lpstr>Organizzazione dei file relativi alla Vista</vt:lpstr>
      <vt:lpstr>Dettagli sulla creazione del database</vt:lpstr>
      <vt:lpstr>Dettagli sulla creazione del database</vt:lpstr>
      <vt:lpstr>Esempio file import.sql</vt:lpstr>
      <vt:lpstr>Introduzione a Spring Boot: sintesi</vt:lpstr>
      <vt:lpstr>Riferimenti</vt:lpstr>
      <vt:lpstr>Esercizio</vt:lpstr>
      <vt:lpstr>Esercizio</vt:lpstr>
      <vt:lpstr>Esercizio</vt:lpstr>
      <vt:lpstr>Sistemi informativi su Web Introduzione a Spring Boot (parte 2) aa 2024-2025 </vt:lpstr>
      <vt:lpstr>Introduzione a Spring boot</vt:lpstr>
      <vt:lpstr>Presentazione standard di PowerPoint</vt:lpstr>
      <vt:lpstr>Presentazione standard di PowerPoint</vt:lpstr>
      <vt:lpstr>Vediamo le richieste del nostro sistema</vt:lpstr>
      <vt:lpstr>HTML: Form</vt:lpstr>
      <vt:lpstr>HTML: Form</vt:lpstr>
      <vt:lpstr>Thymeleaf: form</vt:lpstr>
      <vt:lpstr>Thymeleaf: form</vt:lpstr>
      <vt:lpstr>MovieController.java</vt:lpstr>
      <vt:lpstr>Presentazione standard di PowerPoint</vt:lpstr>
      <vt:lpstr>Dettagli Thymeleaf vengono discussi a lezione</vt:lpstr>
      <vt:lpstr>Un problema</vt:lpstr>
      <vt:lpstr>Http redirect</vt:lpstr>
      <vt:lpstr>HTTP redirect</vt:lpstr>
      <vt:lpstr>Presentazione standard di PowerPoint</vt:lpstr>
      <vt:lpstr>Sistemi informativi su Web Introduzione a Spring Boot (parte 3) aa 2024-2025 </vt:lpstr>
      <vt:lpstr>Introduzione a Spring boot</vt:lpstr>
      <vt:lpstr>Presentazione standard di PowerPoint</vt:lpstr>
      <vt:lpstr>Descrizione soluzione</vt:lpstr>
      <vt:lpstr>Presentazione standard di PowerPoint</vt:lpstr>
      <vt:lpstr>formSearchMovies.html</vt:lpstr>
      <vt:lpstr>MovieController.java</vt:lpstr>
      <vt:lpstr>Presentazione standard di PowerPoint</vt:lpstr>
      <vt:lpstr>CrudRepository: costruzione di query</vt:lpstr>
      <vt:lpstr>CrudRepository: Esempio</vt:lpstr>
      <vt:lpstr>CrudRepository: costruzione di query</vt:lpstr>
      <vt:lpstr>CrudRepository: Esempio</vt:lpstr>
      <vt:lpstr>CrudRepository: costruzione di query</vt:lpstr>
      <vt:lpstr>Presentazione standard di PowerPoint</vt:lpstr>
      <vt:lpstr>Esercizio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Sistemi informativi su Web Architettura applicazioni Web aa 2018-2019 </dc:title>
  <dc:creator>Paolo Merialdo</dc:creator>
  <cp:lastModifiedBy>Paolo Merialdo</cp:lastModifiedBy>
  <cp:revision>193</cp:revision>
  <dcterms:created xsi:type="dcterms:W3CDTF">2019-06-02T17:53:07Z</dcterms:created>
  <dcterms:modified xsi:type="dcterms:W3CDTF">2025-04-29T05:33:01Z</dcterms:modified>
</cp:coreProperties>
</file>